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351802"/>
            <a:ext cx="8172400" cy="2638396"/>
          </a:xfrm>
        </p:spPr>
        <p:txBody>
          <a:bodyPr wrap="square" lIns="72000" tIns="72000" rIns="72000" bIns="72000">
            <a:sp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Диагностика профессиональных компетентностей учителя.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72661" y="551723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Халикова И.В.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Гимназия № 50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91880" y="648866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 Казань, 2014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65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053"/>
            <a:ext cx="8604448" cy="1180699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Компетентность в области мотивации учебной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71433"/>
            <a:ext cx="8496943" cy="4386567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36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Выстраивает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деятельность на уроке с учетом уровня развития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учебной мотивации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36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большим спектром материалов и заданий, способных вызвать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интерес обучающихся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к различным темам преподаваемого предмета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36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Использует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знания об интересах и потребностях обучающихся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 педагогической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36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создать доброжелательную атмосферу на уроке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36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удовлетворены образовательной деятельностью,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выстраиваемой учителем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: содержание, методы, результаты и др.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268760"/>
            <a:ext cx="9144000" cy="1057588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3.2. Умение создавать условия обеспечения позитивной мотивации обучающихся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32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053"/>
            <a:ext cx="8604448" cy="1180699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Компетентность в области мотивации учебной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420888"/>
            <a:ext cx="8496943" cy="4386567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41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активизировать творческие возможности обучающихся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41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Демонстрирует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практическое применение изучаемого материала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41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Поощряет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любознательность обучающихся, выход за рамки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требований программы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при подготовке школьных заданий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41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Дает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возможность обучающимся самостоятельно ставить и решать задачи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 высокой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степенью свободы и ответственности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41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Создает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условия для вовлечения обучающихся в дополнительные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формы познания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 предмету: олимпиады, конкурсы, проекты и т.д.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268760"/>
            <a:ext cx="9144000" cy="1057588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3.3. Умение создавать условия для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самомотивирования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обучающихся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12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3753"/>
            <a:ext cx="9144000" cy="1125299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Компетентность в области обеспечения информационной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деятельности</a:t>
            </a:r>
            <a:endParaRPr lang="ru-RU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496943" cy="4581128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4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Своевременно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вносит коррективы в методы преподавания в зависимости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сложившейся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ситуации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4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Применяемые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методы соответствуют целям и задачам обучения,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содержанию изучаемой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темы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4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Применяемые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методы соответствуют имеющимся условиям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времени, отведенному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изучение темы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4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Владеет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современными методами преподавания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4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Обоснованно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использует на уроках современные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информационно-коммуникативные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технологии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340768"/>
            <a:ext cx="9144000" cy="565146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4.1. Компетентность в методах преподавания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928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3753"/>
            <a:ext cx="9144000" cy="1125299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Компетентность в области обеспечения информационной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деятельности</a:t>
            </a:r>
            <a:endParaRPr lang="ru-RU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496943" cy="4869160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51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Хорошо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знает преподаваемый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предмет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51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Рабочая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программа по предмету построена с учетом </a:t>
            </a:r>
            <a:r>
              <a:rPr lang="ru-RU" sz="2300" b="1" dirty="0" err="1"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 связей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51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подготовке к урокам использует дополнительные материалы по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предмету (книги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для самообразования, медиа-пособия, современные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цифровые образовательные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ресурсы и др.)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51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процессе формирования новых знаний опирается на знания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обучающихся, полученные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ими ранее при изучении других предметов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51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Добивается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высоких результатов по преподаваемому предмету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340768"/>
            <a:ext cx="9144000" cy="565146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4.2. Компетентность в предмете преподавания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2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3753"/>
            <a:ext cx="9144000" cy="1125299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Компетентность в области обеспечения информационной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основы деятельности</a:t>
            </a:r>
            <a:endParaRPr lang="ru-RU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496943" cy="4869160"/>
          </a:xfrm>
        </p:spPr>
        <p:txBody>
          <a:bodyPr>
            <a:noAutofit/>
          </a:bodyPr>
          <a:lstStyle/>
          <a:p>
            <a:pPr marL="539496" indent="-45720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56"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Ориентируется в социальной ситуации класса, знает и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учитывает взаимоотношения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pPr marL="539496" indent="-45720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56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Хорошо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знает Конвенцию о правах ребенка и действует в соответствии с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этим документом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56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Систематически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анализирует уровень усвоения учебного материала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 развития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обучающихся на основе устных и письменных ответов,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достигнутых результатов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 др. диагностических показателей</a:t>
            </a:r>
          </a:p>
          <a:p>
            <a:pPr marL="539496" indent="-45720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56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«банк» различных учебных заданий, ориентированных на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обучающихся с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различными индивидуальными особенностями</a:t>
            </a:r>
          </a:p>
          <a:p>
            <a:pPr marL="539496" indent="-457200" algn="just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56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Подготовленные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учителем характеристики обучающихся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отличаются хорошим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знанием индивидуальных особенностей, обоснованностью суждений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119169"/>
            <a:ext cx="9144000" cy="1008344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lnSpc>
                <a:spcPct val="95000"/>
              </a:lnSpc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4.3. Компетентность в субъективных условиях деятельности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53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774"/>
            <a:ext cx="9144000" cy="1526947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Компетентность в области разработки программы деятельности </a:t>
            </a: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принятия 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педагогических решений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33" y="2160240"/>
            <a:ext cx="8605463" cy="4581128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1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Знает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основные нормативные документы, отражающие требования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содержанию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результатам учебной деятельности по предмету, учебники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УМК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 преподаваемому предмету, допущенные или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рекомендованные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РФ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1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провести сравнительный анализ учебных программ, УМК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методических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 дидактических материалов по преподаваемому предмету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выявить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их достоинства и недостатки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1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Обоснованно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выбирает учебники и учебно-методические комплексы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преподаваемому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предмету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1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Рабочая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программа учителя предполагает решение воспитательных задач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1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Рабочая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программа учителя составлена с учетом нормативных требований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темпа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усвоения материала, преемственности и др. моментов, повышающих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ее обоснованность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397387"/>
            <a:ext cx="9144000" cy="903700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5.1. Умение выбрать и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реализовать образовательную </a:t>
            </a:r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программу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56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774"/>
            <a:ext cx="9144000" cy="1526947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Компетентность в области разработки программы деятельности </a:t>
            </a: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принятия 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педагогических решений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33" y="2232248"/>
            <a:ext cx="8605463" cy="4581128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6"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Вносит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изменения в дидактические и методические материалы с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целью достижения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высоких результатов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6"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Самостоятельно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разработанные учителем программные, методические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и дидактические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материалы по предмету отличает высокое качество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6"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Продуктивно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работает в составе рабочих групп, разрабатывающих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и реализующих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образовательные проекты, программы, методические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и дидактические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материалы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6"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Выступает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перед коллегами с информацией о новых программных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, методических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и дидактических материалах, участвует в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конкурсах профессионального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мастерства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6"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обоснование эффективности реализуемой рабочей программы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, новых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методических и дидактических материалов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397387"/>
            <a:ext cx="9144000" cy="903700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700" b="1" dirty="0">
                <a:latin typeface="Times New Roman" pitchFamily="18" charset="0"/>
                <a:cs typeface="Times New Roman" pitchFamily="18" charset="0"/>
              </a:rPr>
              <a:t>5.2. Умение разработать собственные программные, методические и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дидактические материалы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27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0774"/>
            <a:ext cx="9144000" cy="1526947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Компетентность в области разработки программы деятельности </a:t>
            </a: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принятия 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педагогических решений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33" y="2348880"/>
            <a:ext cx="8605463" cy="4365104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7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Поощряет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высказывания и выслушивает мнения обучающихся, даже если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они расходятся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его точкой зрения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7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Коллеги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работе используют предложения учителя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разрешению актуальных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вопросов школьной жизни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7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аргументировать предлагаемые им решения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7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пересмотреть свое решение под влиянием ситуации или новых фактов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7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Учитывает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мнение родителей, коллег, обучающихся при принятии решений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381998"/>
            <a:ext cx="9144000" cy="934478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5.3. Умение принимать решения в педагогических ситуациях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43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053"/>
            <a:ext cx="9144000" cy="1180699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Компетентность в области организации учебной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33" y="2420888"/>
            <a:ext cx="8605463" cy="4437112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7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устанавливать отношения сотрудничества с обучающимися, вести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ними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диалог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7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разрешать конфликты оптимальным способом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7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насыщать общение с обучающимися положительными эмоциями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чувствами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7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выстраивать отношения сотрудничества с коллегами, проявляет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себя как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член команды при разработке и реализации различных мероприятий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проектов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программ и др.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7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создать рабочую атмосферу на уроке, поддержать дисциплину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291292"/>
            <a:ext cx="9144000" cy="1057588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6.1. Умение устанавливать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субъект-субъектные отношения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74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053"/>
            <a:ext cx="9144000" cy="1180699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Компетентность в области организации учебной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33" y="2420888"/>
            <a:ext cx="8605463" cy="4437112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81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Использует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методы, побуждающие обучающихся самостоятельно рассуждать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81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Формирует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у обучающихся навыки учебной деятельности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81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Излагает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материал в доступной форме в соответствии с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дидактическими принципами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81"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организовать обучающихся для достижения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запланированных результатов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учебной деятельности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81"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Умеет организовать обучающихся для поиска дополнительной информации, необходимой при решении учебной задачи (книги, компьютерные и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медиа-пособия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, цифровые образовательные ресурсы и др.)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291292"/>
            <a:ext cx="9144000" cy="1057588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6.2. Умение организовать учебную деятельность обучающихся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41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112" y="4440"/>
            <a:ext cx="8135888" cy="688256"/>
          </a:xfrm>
        </p:spPr>
        <p:txBody>
          <a:bodyPr wrap="square" lIns="36000" tIns="36000" rIns="36000" bIns="36000" anchor="ctr">
            <a:sp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Пятибалльная шкала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764704"/>
            <a:ext cx="8172400" cy="6021288"/>
          </a:xfrm>
        </p:spPr>
        <p:txBody>
          <a:bodyPr>
            <a:noAutofit/>
          </a:bodyPr>
          <a:lstStyle/>
          <a:p>
            <a:pPr marL="82296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– очень высокая степень выраженности указанной в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утверждении характеристики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. Она проявляется в подавляющем большинстве ситуаций,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является устойчивой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, полностью соответствует типичным качествам и поведению учителя.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Ответ экспертов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– «да».</a:t>
            </a:r>
          </a:p>
          <a:p>
            <a:pPr marL="82296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высокая степень выраженности характеристики. Она часто проявляется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 педагогических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ситуациях. Иногда возникают случаи, когда качества или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поведение учителя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не соответствуют утверждению. Ответ экспертов – «скорее да, чем нет».</a:t>
            </a:r>
          </a:p>
          <a:p>
            <a:pPr marL="82296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– средняя степень выраженности характеристики. В некоторых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ситуациях качества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и поведение педагога соответствуют утверждению, в некоторых –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не соответствуют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. Ответ экспертов – «среднее значение».</a:t>
            </a:r>
          </a:p>
          <a:p>
            <a:pPr marL="82296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– слабая степень выраженности характеристики. Она редко проявляется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 педагогических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ситуациях. Поведение и качества педагога лишь иногда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соответствуют утверждению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. Ответ экспертов – «скорее нет, чем да».</a:t>
            </a:r>
          </a:p>
          <a:p>
            <a:pPr marL="82296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характеристика не представлена в деятельности педагога. Качества и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поведение учителя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не соответствуют содержанию утверждения. Ответ экспертов – «нет».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8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053"/>
            <a:ext cx="9144000" cy="1180699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Компетентность в области организации учебной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33" y="2376264"/>
            <a:ext cx="8605463" cy="4437112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8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Учитывает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возрастные и индивидуальные особенности обучающихся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оценивании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8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Аргументирует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оценки, показывает обучающимся их достижения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недоработки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8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Применяет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различные методы оценивания обучающихся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8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сочетать методы педагогического оценивания,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взаимооценки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самооценки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обучающихся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8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формированию навыков самооценки учебной деятельности.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291292"/>
            <a:ext cx="9144000" cy="1057588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6.3. Умение реализовать педагогическое оценивание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81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956296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Нормативная таблица для определения соответствия требованиям</a:t>
            </a:r>
            <a:b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первой или высшей квалификационным категориям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725144"/>
            <a:ext cx="8316416" cy="2016224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Значение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показателя уровня квалификации (ПК) учителя от 4,3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баллов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включительно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и до 5 баллов свидетельствует о соответствии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уровня квалификации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высшей квалификационной категории.</a:t>
            </a:r>
          </a:p>
          <a:p>
            <a:pPr marL="82296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Значение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показателя уровня квалификации (ПК) учителя от 3,3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баллов (включительно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и до 4.29 баллов свидетельствует о соответствии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уровня квалификации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первой квалификационной категории.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449841"/>
              </p:ext>
            </p:extLst>
          </p:nvPr>
        </p:nvGraphicFramePr>
        <p:xfrm>
          <a:off x="323528" y="2132856"/>
          <a:ext cx="8568952" cy="24688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536504"/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Уровень квалификации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Значение показателя</a:t>
                      </a:r>
                    </a:p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уровня квалификации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 квалификационная категория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 3,3 до 4,29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0" lang="ru-RU" sz="2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Высшая квалификационная категория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4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 4,3-х баллов и выше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87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61918"/>
            <a:ext cx="9144000" cy="820600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616624"/>
            <a:ext cx="9143999" cy="1268760"/>
          </a:xfrm>
        </p:spPr>
        <p:txBody>
          <a:bodyPr>
            <a:noAutofit/>
          </a:bodyPr>
          <a:lstStyle/>
          <a:p>
            <a:pPr marL="82296" indent="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 презентации использованы материалы сборника «Методика оценки уровня квалификации педагогических работников» под редакцией В.Д.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Шадрикова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И.В. Кузнецовой.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80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3855"/>
            <a:ext cx="8172400" cy="1303809"/>
          </a:xfrm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Компетентность в области личностных качеств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04864"/>
            <a:ext cx="8568952" cy="4536504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обучающиеся безбоязненно обращаются к учителю за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помощью, столкнувшись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трудностями в решении того или иного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вопроса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смотреть на ситуацию с точки зрения других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достигать взаимопонимания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поддержать обучающихся и коллег по работе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находить сильные стороны и перспективы развития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каждого обучающегося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анализировать причины поступков и поведения обучающихся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1423694"/>
            <a:ext cx="8172400" cy="565146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1.1.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Эмпатийность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социорефлексия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6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3855"/>
            <a:ext cx="8172400" cy="1303809"/>
          </a:xfrm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Компетентность в области личностных качеств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640960" cy="4536504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организовать свою деятельность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деятельность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обучающихся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достижения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намеченных целей урока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Рабочее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пространство учителя хорошо организовано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Конструктивно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реагирует на ошибки и трудности, возникающие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процессе реализации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педагогической деятельности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Своевременно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вносит коррективы в намеченный план урока в зависимости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сложившейся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ситуации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Сохраняет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самообладание даже в ситуациях с высокой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эмоциональной нагрузкой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1423694"/>
            <a:ext cx="8172400" cy="565146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Самоорганизованность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21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3855"/>
            <a:ext cx="8172400" cy="1303809"/>
          </a:xfrm>
        </p:spPr>
        <p:txBody>
          <a:bodyPr wrap="square" lIns="36000" tIns="36000" rIns="36000" bIns="36000">
            <a:sp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Компетентность в области личностных качеств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640960" cy="4536504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1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Обладает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широким кругозором, легко поддерживает разговоры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различные темы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1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Поведение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внешний вид учителя соответствуют этическим нормам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1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Осведомлен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 основных событиях и изменениях современной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социальной жизни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1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Обладает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педагогическим тактом, деликатен в общении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1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Высказывания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учителя построены грамотно и доступно для понимания,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его отличает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высокая культура речи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71600" y="1423694"/>
            <a:ext cx="8172400" cy="565146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1.3. Общая культура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74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2000"/>
            <a:ext cx="9144000" cy="1125299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Компетентность в области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постановки </a:t>
            </a: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целей и задач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педагогической деятельности</a:t>
            </a:r>
            <a:endParaRPr lang="ru-RU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36304"/>
            <a:ext cx="8496943" cy="4077072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1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обоснованно ставить цели обучения по предмету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1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ставить цели урока в соответствии с возрастными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особенностями обучающихся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1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Корректирует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цели и задачи деятельности на уроке в зависимости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готовности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обучающихся к освоению материала урока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1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ставить цели урока в соответствии с индивидуальными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особенностями обучающихся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1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учитывает уровень обученности и развития обучающихся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постановке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целей и задач урока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1268760"/>
            <a:ext cx="8604448" cy="1365365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2.1. Умение ставить цели и задачи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 возрастными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индивидуальными особенностями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обучающихся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56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53"/>
            <a:ext cx="9144000" cy="1125299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Компетентность в области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постановки </a:t>
            </a: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целей и задач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педагогической деятельности</a:t>
            </a:r>
            <a:endParaRPr lang="ru-RU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564904"/>
            <a:ext cx="8496943" cy="4026527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2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формулировать цели и задачи на основе темы урока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2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конкретизировать цель урока до комплекса взаимосвязанных задач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2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сформулировать критерии достижения целей урока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2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добиться понимания обучающимися целей и задач урока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2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соотнести результаты обучения с поставленными целями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414402"/>
            <a:ext cx="8604448" cy="934478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Умение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перевести тему урока в педагогическую задачу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209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2000"/>
            <a:ext cx="9144000" cy="1125299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Компетентность в области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постановки </a:t>
            </a:r>
            <a:r>
              <a:rPr lang="ru-RU" sz="3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целей и задач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педагогической деятельности</a:t>
            </a:r>
            <a:endParaRPr lang="ru-RU" sz="3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8496943" cy="4509120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2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вовлечь обучающихся в процесс постановки целей и задач урока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2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Предлагает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обучающимся назвать результаты деятельности на уроке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способы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их достижения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2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Предлагает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обучающимся самостоятельно сформулировать цель урока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изучаемой темой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2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Спрашивает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как обучающиеся поняли цели и задачи урока</a:t>
            </a:r>
          </a:p>
          <a:p>
            <a:pPr marL="539496" indent="-457200" algn="just">
              <a:spcBef>
                <a:spcPts val="0"/>
              </a:spcBef>
              <a:spcAft>
                <a:spcPts val="6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26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принимают участие в формулировании целей и задач урока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268760"/>
            <a:ext cx="9144000" cy="934478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2.3. Умение вовлечь обучающихся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процесс формулирования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целей и задач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07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053"/>
            <a:ext cx="8604448" cy="1180699"/>
          </a:xfrm>
        </p:spPr>
        <p:txBody>
          <a:bodyPr wrap="square" lIns="36000" tIns="36000" rIns="36000" bIns="3600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Компетентность в области мотивации учебной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59465"/>
            <a:ext cx="8496943" cy="3909895"/>
          </a:xfrm>
        </p:spPr>
        <p:txBody>
          <a:bodyPr>
            <a:noAutofit/>
          </a:bodyPr>
          <a:lstStyle/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3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вызвать интерес у обучающихся к своему предмету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3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Отмечает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даже самый маленький успех обучающихся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3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Демонстрирует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успехи обучающихся родителям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3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Демонстрирует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успехи обучающихся одноклассникам</a:t>
            </a:r>
          </a:p>
          <a:p>
            <a:pPr marL="539496" indent="-457200" algn="just">
              <a:spcBef>
                <a:spcPts val="0"/>
              </a:spcBef>
              <a:spcAft>
                <a:spcPts val="1200"/>
              </a:spcAft>
              <a:buClr>
                <a:schemeClr val="accent5">
                  <a:lumMod val="50000"/>
                </a:schemeClr>
              </a:buClr>
              <a:buSzPct val="100000"/>
              <a:buFont typeface="+mj-lt"/>
              <a:buAutoNum type="arabicPeriod" startAt="31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дифференцировать задания так, чтобы ученики почувствовали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свой успех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268760"/>
            <a:ext cx="9144000" cy="1057588"/>
          </a:xfrm>
          <a:prstGeom prst="rect">
            <a:avLst/>
          </a:prstGeom>
        </p:spPr>
        <p:txBody>
          <a:bodyPr wrap="square" lIns="36000" tIns="36000" rIns="36000" bIns="36000" anchor="ctr">
            <a:sp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3.1. Умение создавать ситуации, обеспечивающие успех в учебной деятельности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1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</TotalTime>
  <Words>1585</Words>
  <Application>Microsoft Office PowerPoint</Application>
  <PresentationFormat>Экран (4:3)</PresentationFormat>
  <Paragraphs>148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Диагностика профессиональных компетентностей учителя.</vt:lpstr>
      <vt:lpstr>Пятибалльная шкала</vt:lpstr>
      <vt:lpstr>1. Компетентность в области личностных качеств</vt:lpstr>
      <vt:lpstr>1. Компетентность в области личностных качеств</vt:lpstr>
      <vt:lpstr>1. Компетентность в области личностных качеств</vt:lpstr>
      <vt:lpstr>2. Компетентность в области постановки целей и задач педагогической деятельности</vt:lpstr>
      <vt:lpstr>2. Компетентность в области постановки целей и задач педагогической деятельности</vt:lpstr>
      <vt:lpstr>2. Компетентность в области постановки целей и задач педагогической деятельности</vt:lpstr>
      <vt:lpstr>3. Компетентность в области мотивации учебной деятельности</vt:lpstr>
      <vt:lpstr>3. Компетентность в области мотивации учебной деятельности</vt:lpstr>
      <vt:lpstr>3. Компетентность в области мотивации учебной деятельности</vt:lpstr>
      <vt:lpstr>4. Компетентность в области обеспечения информационной основы деятельности</vt:lpstr>
      <vt:lpstr>4. Компетентность в области обеспечения информационной основы деятельности</vt:lpstr>
      <vt:lpstr>4. Компетентность в области обеспечения информационной основы деятельности</vt:lpstr>
      <vt:lpstr>5. Компетентность в области разработки программы деятельности и принятия педагогических решений</vt:lpstr>
      <vt:lpstr>5. Компетентность в области разработки программы деятельности и принятия педагогических решений</vt:lpstr>
      <vt:lpstr>5. Компетентность в области разработки программы деятельности и принятия педагогических решений</vt:lpstr>
      <vt:lpstr>6. Компетентность в области организации учебной деятельности</vt:lpstr>
      <vt:lpstr>6. Компетентность в области организации учебной деятельности</vt:lpstr>
      <vt:lpstr>6. Компетентность в области организации учебной деятельности</vt:lpstr>
      <vt:lpstr>Нормативная таблица для определения соответствия требованиям первой или высшей квалификационным категориям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профессиональных компетенций учителя.</dc:title>
  <dc:creator>Катерина</dc:creator>
  <cp:lastModifiedBy>Катерина</cp:lastModifiedBy>
  <cp:revision>26</cp:revision>
  <dcterms:created xsi:type="dcterms:W3CDTF">2014-12-01T17:59:48Z</dcterms:created>
  <dcterms:modified xsi:type="dcterms:W3CDTF">2014-12-01T20:41:07Z</dcterms:modified>
</cp:coreProperties>
</file>