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3" r:id="rId2"/>
    <p:sldId id="264" r:id="rId3"/>
    <p:sldId id="266" r:id="rId4"/>
    <p:sldId id="265" r:id="rId5"/>
    <p:sldId id="256" r:id="rId6"/>
    <p:sldId id="257"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01.02.2016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C71EC6-210F-42DE-9C53-41977AD35B3D}" type="datetimeFigureOut">
              <a:rPr lang="ru-RU" smtClean="0"/>
              <a:t>01.02.2016</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514352" y="530352"/>
            <a:ext cx="3931920" cy="5202904"/>
          </a:xfrm>
        </p:spPr>
        <p:txBody>
          <a:bodyPr>
            <a:normAutofit/>
          </a:bodyPr>
          <a:lstStyle/>
          <a:p>
            <a:pPr marL="0" indent="0">
              <a:buNone/>
            </a:pPr>
            <a:endParaRPr lang="ru-RU" sz="1800" b="1" dirty="0" smtClean="0">
              <a:solidFill>
                <a:schemeClr val="accent2">
                  <a:lumMod val="75000"/>
                </a:schemeClr>
              </a:solidFill>
              <a:latin typeface="Times New Roman" pitchFamily="18" charset="0"/>
              <a:cs typeface="Times New Roman" pitchFamily="18" charset="0"/>
            </a:endParaRPr>
          </a:p>
          <a:p>
            <a:pPr marL="0" indent="0">
              <a:buNone/>
            </a:pPr>
            <a:endParaRPr lang="ru-RU" sz="1800" b="1" dirty="0">
              <a:solidFill>
                <a:schemeClr val="accent2">
                  <a:lumMod val="75000"/>
                </a:schemeClr>
              </a:solidFill>
              <a:latin typeface="Times New Roman" pitchFamily="18" charset="0"/>
              <a:cs typeface="Times New Roman" pitchFamily="18" charset="0"/>
            </a:endParaRPr>
          </a:p>
          <a:p>
            <a:pPr marL="0" indent="0">
              <a:buNone/>
            </a:pPr>
            <a:endParaRPr lang="ru-RU" sz="1800" b="1" dirty="0" smtClean="0">
              <a:solidFill>
                <a:schemeClr val="accent2">
                  <a:lumMod val="75000"/>
                </a:schemeClr>
              </a:solidFill>
              <a:latin typeface="Times New Roman" pitchFamily="18" charset="0"/>
              <a:cs typeface="Times New Roman" pitchFamily="18" charset="0"/>
            </a:endParaRPr>
          </a:p>
          <a:p>
            <a:pPr marL="0" indent="0">
              <a:buNone/>
            </a:pPr>
            <a:endParaRPr lang="ru-RU" sz="1800" b="1" dirty="0" smtClean="0">
              <a:solidFill>
                <a:schemeClr val="accent2">
                  <a:lumMod val="75000"/>
                </a:schemeClr>
              </a:solidFill>
              <a:latin typeface="Times New Roman" pitchFamily="18" charset="0"/>
              <a:cs typeface="Times New Roman" pitchFamily="18" charset="0"/>
            </a:endParaRPr>
          </a:p>
          <a:p>
            <a:pPr marL="0" indent="0">
              <a:buNone/>
            </a:pPr>
            <a:r>
              <a:rPr lang="ru-RU" sz="1800" b="1" dirty="0" smtClean="0">
                <a:solidFill>
                  <a:schemeClr val="accent2">
                    <a:lumMod val="75000"/>
                  </a:schemeClr>
                </a:solidFill>
                <a:latin typeface="Times New Roman" pitchFamily="18" charset="0"/>
                <a:cs typeface="Times New Roman" pitchFamily="18" charset="0"/>
              </a:rPr>
              <a:t>Формы </a:t>
            </a:r>
            <a:r>
              <a:rPr lang="ru-RU" sz="1800" b="1" dirty="0">
                <a:solidFill>
                  <a:schemeClr val="accent2">
                    <a:lumMod val="75000"/>
                  </a:schemeClr>
                </a:solidFill>
                <a:latin typeface="Times New Roman" pitchFamily="18" charset="0"/>
                <a:cs typeface="Times New Roman" pitchFamily="18" charset="0"/>
              </a:rPr>
              <a:t>проведения аттестации педагогических работников опубликованы на </a:t>
            </a:r>
            <a:r>
              <a:rPr lang="ru-RU" sz="1800" b="1" dirty="0" smtClean="0">
                <a:solidFill>
                  <a:schemeClr val="accent2">
                    <a:lumMod val="75000"/>
                  </a:schemeClr>
                </a:solidFill>
                <a:latin typeface="Times New Roman" pitchFamily="18" charset="0"/>
                <a:cs typeface="Times New Roman" pitchFamily="18" charset="0"/>
              </a:rPr>
              <a:t>сайте </a:t>
            </a:r>
          </a:p>
          <a:p>
            <a:pPr marL="0" indent="0">
              <a:buNone/>
            </a:pPr>
            <a:r>
              <a:rPr lang="ru-RU" sz="1800" dirty="0">
                <a:solidFill>
                  <a:schemeClr val="accent2">
                    <a:lumMod val="75000"/>
                  </a:schemeClr>
                </a:solidFill>
                <a:latin typeface="Times New Roman" pitchFamily="18" charset="0"/>
                <a:cs typeface="Times New Roman" pitchFamily="18" charset="0"/>
              </a:rPr>
              <a:t>б</a:t>
            </a:r>
            <a:r>
              <a:rPr lang="ru-RU" sz="1800" dirty="0" smtClean="0">
                <a:solidFill>
                  <a:schemeClr val="accent2">
                    <a:lumMod val="75000"/>
                  </a:schemeClr>
                </a:solidFill>
                <a:latin typeface="Times New Roman" pitchFamily="18" charset="0"/>
                <a:cs typeface="Times New Roman" pitchFamily="18" charset="0"/>
              </a:rPr>
              <a:t>юджетного образовательного учреждения </a:t>
            </a:r>
            <a:r>
              <a:rPr lang="ru-RU" sz="1800" dirty="0">
                <a:solidFill>
                  <a:schemeClr val="accent2">
                    <a:lumMod val="75000"/>
                  </a:schemeClr>
                </a:solidFill>
                <a:latin typeface="Times New Roman" pitchFamily="18" charset="0"/>
                <a:cs typeface="Times New Roman" pitchFamily="18" charset="0"/>
              </a:rPr>
              <a:t>Орловской области дополнительного профессионального образования (повышения квалификации) </a:t>
            </a:r>
            <a:r>
              <a:rPr lang="ru-RU" sz="1800" dirty="0" smtClean="0">
                <a:solidFill>
                  <a:schemeClr val="accent2">
                    <a:lumMod val="75000"/>
                  </a:schemeClr>
                </a:solidFill>
                <a:latin typeface="Times New Roman" pitchFamily="18" charset="0"/>
                <a:cs typeface="Times New Roman" pitchFamily="18" charset="0"/>
              </a:rPr>
              <a:t>специалистов</a:t>
            </a:r>
          </a:p>
          <a:p>
            <a:pPr marL="0" indent="0">
              <a:buNone/>
            </a:pPr>
            <a:endParaRPr lang="ru-RU" sz="1800" dirty="0" smtClean="0">
              <a:solidFill>
                <a:schemeClr val="accent2">
                  <a:lumMod val="75000"/>
                </a:schemeClr>
              </a:solidFill>
              <a:latin typeface="Times New Roman" pitchFamily="18" charset="0"/>
              <a:cs typeface="Times New Roman" pitchFamily="18" charset="0"/>
            </a:endParaRPr>
          </a:p>
          <a:p>
            <a:pPr marL="0" indent="0">
              <a:buNone/>
            </a:pPr>
            <a:r>
              <a:rPr lang="ru-RU" sz="1800" b="1" i="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ru-RU" sz="1800" b="1" i="1"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Орловский институт усовершенствования учителей</a:t>
            </a:r>
            <a:r>
              <a:rPr lang="ru-RU" sz="1800" b="1" i="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marL="0" indent="0">
              <a:buNone/>
            </a:pPr>
            <a:endParaRPr lang="ru-RU" sz="1800" b="1"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buNone/>
            </a:pPr>
            <a:endParaRPr lang="ru-RU" sz="1800" b="1"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
        <p:nvSpPr>
          <p:cNvPr id="4" name="Объект 3"/>
          <p:cNvSpPr>
            <a:spLocks noGrp="1"/>
          </p:cNvSpPr>
          <p:nvPr>
            <p:ph sz="half" idx="2"/>
          </p:nvPr>
        </p:nvSpPr>
        <p:spPr>
          <a:xfrm>
            <a:off x="4755360" y="530352"/>
            <a:ext cx="3931920" cy="5634952"/>
          </a:xfrm>
        </p:spPr>
        <p:txBody>
          <a:bodyPr>
            <a:normAutofit/>
          </a:bodyPr>
          <a:lstStyle/>
          <a:p>
            <a:pPr marL="0" indent="0">
              <a:buNone/>
            </a:pPr>
            <a:r>
              <a:rPr lang="ru-RU" sz="2000" b="1" dirty="0" smtClean="0">
                <a:solidFill>
                  <a:schemeClr val="accent2">
                    <a:lumMod val="75000"/>
                  </a:schemeClr>
                </a:solidFill>
                <a:latin typeface="Times New Roman" pitchFamily="18" charset="0"/>
                <a:cs typeface="Times New Roman" pitchFamily="18" charset="0"/>
              </a:rPr>
              <a:t>Аттестация:</a:t>
            </a:r>
          </a:p>
          <a:p>
            <a:pPr marL="0" indent="0">
              <a:buNone/>
            </a:pPr>
            <a:endParaRPr lang="ru-RU" sz="2000" b="1" dirty="0" smtClean="0">
              <a:solidFill>
                <a:schemeClr val="accent2">
                  <a:lumMod val="75000"/>
                </a:schemeClr>
              </a:solidFill>
              <a:latin typeface="Times New Roman" pitchFamily="18" charset="0"/>
              <a:cs typeface="Times New Roman" pitchFamily="18" charset="0"/>
            </a:endParaRPr>
          </a:p>
          <a:p>
            <a:pPr marL="0" indent="0">
              <a:buNone/>
            </a:pPr>
            <a:r>
              <a:rPr lang="ru-RU" sz="2000" b="1" dirty="0" smtClean="0">
                <a:solidFill>
                  <a:schemeClr val="accent2">
                    <a:lumMod val="75000"/>
                  </a:schemeClr>
                </a:solidFill>
                <a:latin typeface="Times New Roman" pitchFamily="18" charset="0"/>
                <a:cs typeface="Times New Roman" pitchFamily="18" charset="0"/>
              </a:rPr>
              <a:t>документы</a:t>
            </a:r>
            <a:r>
              <a:rPr lang="ru-RU" sz="2000" dirty="0" smtClean="0">
                <a:solidFill>
                  <a:schemeClr val="accent2">
                    <a:lumMod val="75000"/>
                  </a:schemeClr>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(Порядок, заявление, заключение об итогах)</a:t>
            </a:r>
          </a:p>
          <a:p>
            <a:pPr>
              <a:buFontTx/>
              <a:buChar char="-"/>
            </a:pPr>
            <a:endParaRPr lang="ru-RU" sz="2000" dirty="0" smtClean="0">
              <a:latin typeface="Times New Roman" pitchFamily="18" charset="0"/>
              <a:cs typeface="Times New Roman" pitchFamily="18" charset="0"/>
            </a:endParaRPr>
          </a:p>
          <a:p>
            <a:pPr marL="0" indent="0">
              <a:buNone/>
            </a:pPr>
            <a:r>
              <a:rPr lang="ru-RU" sz="2000" b="1" dirty="0" smtClean="0">
                <a:solidFill>
                  <a:schemeClr val="accent2">
                    <a:lumMod val="75000"/>
                  </a:schemeClr>
                </a:solidFill>
                <a:latin typeface="Times New Roman" pitchFamily="18" charset="0"/>
                <a:cs typeface="Times New Roman" pitchFamily="18" charset="0"/>
              </a:rPr>
              <a:t>педагогам</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(требования к процедуре аттестации)</a:t>
            </a:r>
          </a:p>
          <a:p>
            <a:pPr marL="0" indent="0">
              <a:buNone/>
            </a:pPr>
            <a:endParaRPr lang="ru-RU" sz="2000" dirty="0" smtClean="0">
              <a:latin typeface="Times New Roman" pitchFamily="18" charset="0"/>
              <a:cs typeface="Times New Roman" pitchFamily="18" charset="0"/>
            </a:endParaRPr>
          </a:p>
          <a:p>
            <a:pPr marL="0" indent="0">
              <a:buNone/>
            </a:pPr>
            <a:r>
              <a:rPr lang="ru-RU" sz="2000" b="1" dirty="0" smtClean="0">
                <a:solidFill>
                  <a:schemeClr val="accent2">
                    <a:lumMod val="75000"/>
                  </a:schemeClr>
                </a:solidFill>
                <a:latin typeface="Times New Roman" pitchFamily="18" charset="0"/>
                <a:cs typeface="Times New Roman" pitchFamily="18" charset="0"/>
              </a:rPr>
              <a:t>экспертам</a:t>
            </a:r>
            <a:r>
              <a:rPr lang="ru-RU" sz="2000" dirty="0" smtClean="0">
                <a:solidFill>
                  <a:schemeClr val="accent2">
                    <a:lumMod val="75000"/>
                  </a:schemeClr>
                </a:solidFill>
                <a:latin typeface="Times New Roman" pitchFamily="18" charset="0"/>
                <a:cs typeface="Times New Roman" pitchFamily="18" charset="0"/>
              </a:rPr>
              <a:t> </a:t>
            </a:r>
            <a:endParaRPr lang="ru-RU" sz="2000" dirty="0">
              <a:solidFill>
                <a:schemeClr val="accent2">
                  <a:lumMod val="75000"/>
                </a:schemeClr>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729502"/>
            <a:ext cx="3477766" cy="2307531"/>
          </a:xfrm>
          <a:prstGeom prst="rect">
            <a:avLst/>
          </a:prstGeom>
          <a:ln>
            <a:noFill/>
          </a:ln>
          <a:effectLst>
            <a:outerShdw dist="35921" dir="2700000" algn="ctr" rotWithShape="0">
              <a:schemeClr val="bg2"/>
            </a:outerShdw>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548680"/>
            <a:ext cx="1296144" cy="1296144"/>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51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514352" y="530352"/>
            <a:ext cx="3931920" cy="5280966"/>
          </a:xfrm>
        </p:spPr>
        <p:txBody>
          <a:bodyPr>
            <a:normAutofit/>
          </a:bodyPr>
          <a:lstStyle/>
          <a:p>
            <a:pPr marL="0" indent="0" algn="just">
              <a:buNone/>
            </a:pPr>
            <a:r>
              <a:rPr lang="ru-RU" sz="1600" dirty="0" smtClean="0">
                <a:solidFill>
                  <a:schemeClr val="accent2">
                    <a:lumMod val="75000"/>
                  </a:schemeClr>
                </a:solidFill>
                <a:latin typeface="Times New Roman" pitchFamily="18" charset="0"/>
                <a:cs typeface="Times New Roman" pitchFamily="18" charset="0"/>
              </a:rPr>
              <a:t>              </a:t>
            </a:r>
          </a:p>
          <a:p>
            <a:pPr marL="0" indent="0" algn="just">
              <a:buNone/>
            </a:pPr>
            <a:endParaRPr lang="ru-RU" sz="1600" dirty="0">
              <a:solidFill>
                <a:schemeClr val="accent2">
                  <a:lumMod val="75000"/>
                </a:schemeClr>
              </a:solidFill>
              <a:latin typeface="Times New Roman" pitchFamily="18" charset="0"/>
              <a:cs typeface="Times New Roman" pitchFamily="18" charset="0"/>
            </a:endParaRPr>
          </a:p>
          <a:p>
            <a:pPr marL="0" indent="0" algn="just">
              <a:buNone/>
            </a:pPr>
            <a:endParaRPr lang="ru-RU" sz="1600" dirty="0" smtClean="0">
              <a:solidFill>
                <a:schemeClr val="accent2">
                  <a:lumMod val="75000"/>
                </a:schemeClr>
              </a:solidFill>
              <a:latin typeface="Times New Roman" pitchFamily="18" charset="0"/>
              <a:cs typeface="Times New Roman" pitchFamily="18" charset="0"/>
            </a:endParaRPr>
          </a:p>
          <a:p>
            <a:pPr marL="0" indent="0" algn="just">
              <a:buNone/>
            </a:pPr>
            <a:endParaRPr lang="ru-RU" sz="1600" dirty="0">
              <a:solidFill>
                <a:schemeClr val="accent2">
                  <a:lumMod val="75000"/>
                </a:schemeClr>
              </a:solidFill>
              <a:latin typeface="Times New Roman" pitchFamily="18" charset="0"/>
              <a:cs typeface="Times New Roman" pitchFamily="18" charset="0"/>
            </a:endParaRPr>
          </a:p>
          <a:p>
            <a:pPr marL="0" indent="0" algn="just">
              <a:buNone/>
            </a:pPr>
            <a:endParaRPr lang="ru-RU" sz="1600" dirty="0" smtClean="0">
              <a:solidFill>
                <a:schemeClr val="accent2">
                  <a:lumMod val="75000"/>
                </a:schemeClr>
              </a:solidFill>
              <a:latin typeface="Times New Roman" pitchFamily="18" charset="0"/>
              <a:cs typeface="Times New Roman" pitchFamily="18" charset="0"/>
            </a:endParaRPr>
          </a:p>
          <a:p>
            <a:pPr marL="0" indent="0" algn="just">
              <a:buNone/>
            </a:pPr>
            <a:r>
              <a:rPr lang="ru-RU" sz="1600" dirty="0" smtClean="0">
                <a:solidFill>
                  <a:schemeClr val="accent2">
                    <a:lumMod val="75000"/>
                  </a:schemeClr>
                </a:solidFill>
                <a:latin typeface="Times New Roman" pitchFamily="18" charset="0"/>
                <a:cs typeface="Times New Roman" pitchFamily="18" charset="0"/>
              </a:rPr>
              <a:t>По </a:t>
            </a:r>
            <a:r>
              <a:rPr lang="ru-RU" sz="1600" dirty="0">
                <a:solidFill>
                  <a:schemeClr val="accent2">
                    <a:lumMod val="75000"/>
                  </a:schemeClr>
                </a:solidFill>
                <a:latin typeface="Times New Roman" pitchFamily="18" charset="0"/>
                <a:cs typeface="Times New Roman" pitchFamily="18" charset="0"/>
              </a:rPr>
              <a:t>итогам аттестации на основании решения аттестационной комиссии департамент образования Орловской области издает приказ об установлении педагогическим работникам первой или высшей квалификационной категории, который размещается на официальном  сайте Департамента образования Орловской области  в сети «Интернет</a:t>
            </a:r>
            <a:r>
              <a:rPr lang="ru-RU" sz="1600" dirty="0" smtClean="0">
                <a:solidFill>
                  <a:schemeClr val="accent2">
                    <a:lumMod val="75000"/>
                  </a:schemeClr>
                </a:solidFill>
                <a:latin typeface="Times New Roman" pitchFamily="18" charset="0"/>
                <a:cs typeface="Times New Roman" pitchFamily="18" charset="0"/>
              </a:rPr>
              <a:t>».</a:t>
            </a:r>
            <a:endParaRPr lang="ru-RU" sz="1200" b="1" dirty="0" smtClean="0">
              <a:solidFill>
                <a:schemeClr val="accent2">
                  <a:lumMod val="75000"/>
                </a:schemeClr>
              </a:solidFill>
              <a:latin typeface="Times New Roman" pitchFamily="18" charset="0"/>
              <a:cs typeface="Times New Roman" pitchFamily="18" charset="0"/>
            </a:endParaRPr>
          </a:p>
          <a:p>
            <a:pPr marL="0" indent="0">
              <a:buNone/>
            </a:pPr>
            <a:r>
              <a:rPr lang="ru-RU" b="1" dirty="0" smtClean="0">
                <a:solidFill>
                  <a:schemeClr val="accent3">
                    <a:lumMod val="75000"/>
                  </a:schemeClr>
                </a:solidFill>
                <a:latin typeface="Times New Roman" pitchFamily="18" charset="0"/>
                <a:cs typeface="Times New Roman" pitchFamily="18" charset="0"/>
              </a:rPr>
              <a:t>Официальный сайт администрации Орловской  области</a:t>
            </a:r>
          </a:p>
          <a:p>
            <a:pPr marL="0" indent="0">
              <a:buNone/>
            </a:pPr>
            <a:endParaRPr lang="ru-RU" b="1" dirty="0">
              <a:solidFill>
                <a:schemeClr val="accent2">
                  <a:lumMod val="75000"/>
                </a:schemeClr>
              </a:solidFill>
              <a:latin typeface="Times New Roman" pitchFamily="18" charset="0"/>
              <a:cs typeface="Times New Roman" pitchFamily="18" charset="0"/>
            </a:endParaRPr>
          </a:p>
        </p:txBody>
      </p:sp>
      <p:sp>
        <p:nvSpPr>
          <p:cNvPr id="4" name="Объект 3"/>
          <p:cNvSpPr>
            <a:spLocks noGrp="1"/>
          </p:cNvSpPr>
          <p:nvPr>
            <p:ph sz="half" idx="2"/>
          </p:nvPr>
        </p:nvSpPr>
        <p:spPr>
          <a:xfrm>
            <a:off x="4499992" y="530352"/>
            <a:ext cx="4187288" cy="5130896"/>
          </a:xfrm>
        </p:spPr>
        <p:txBody>
          <a:bodyPr>
            <a:normAutofit/>
          </a:bodyPr>
          <a:lstStyle/>
          <a:p>
            <a:pPr marL="0" indent="0">
              <a:buNone/>
            </a:pPr>
            <a:r>
              <a:rPr lang="ru-RU" sz="2000" dirty="0" smtClean="0">
                <a:solidFill>
                  <a:schemeClr val="accent3">
                    <a:lumMod val="75000"/>
                  </a:schemeClr>
                </a:solidFill>
                <a:latin typeface="Times New Roman" pitchFamily="18" charset="0"/>
                <a:cs typeface="Times New Roman" pitchFamily="18" charset="0"/>
              </a:rPr>
              <a:t>Органы власти</a:t>
            </a:r>
          </a:p>
          <a:p>
            <a:pPr marL="0" indent="0">
              <a:buNone/>
            </a:pPr>
            <a:endParaRPr lang="ru-RU" sz="2000" dirty="0">
              <a:solidFill>
                <a:schemeClr val="accent3">
                  <a:lumMod val="75000"/>
                </a:schemeClr>
              </a:solidFill>
              <a:latin typeface="Times New Roman" pitchFamily="18" charset="0"/>
              <a:cs typeface="Times New Roman" pitchFamily="18" charset="0"/>
            </a:endParaRPr>
          </a:p>
          <a:p>
            <a:pPr marL="0" indent="0">
              <a:buNone/>
            </a:pPr>
            <a:r>
              <a:rPr lang="ru-RU" sz="2000" dirty="0" smtClean="0">
                <a:solidFill>
                  <a:schemeClr val="accent3">
                    <a:lumMod val="75000"/>
                  </a:schemeClr>
                </a:solidFill>
                <a:latin typeface="Times New Roman" pitchFamily="18" charset="0"/>
                <a:cs typeface="Times New Roman" pitchFamily="18" charset="0"/>
              </a:rPr>
              <a:t>Органы исполнительной государственной власти специальной компетенции Орловской области</a:t>
            </a:r>
          </a:p>
          <a:p>
            <a:pPr marL="0" indent="0">
              <a:buNone/>
            </a:pPr>
            <a:endParaRPr lang="ru-RU" sz="2000" dirty="0" smtClean="0">
              <a:solidFill>
                <a:schemeClr val="accent3">
                  <a:lumMod val="75000"/>
                </a:schemeClr>
              </a:solidFill>
              <a:latin typeface="Times New Roman" pitchFamily="18" charset="0"/>
              <a:cs typeface="Times New Roman" pitchFamily="18" charset="0"/>
            </a:endParaRPr>
          </a:p>
          <a:p>
            <a:pPr marL="0" indent="0">
              <a:buNone/>
            </a:pPr>
            <a:r>
              <a:rPr lang="ru-RU" sz="2000" dirty="0" smtClean="0">
                <a:solidFill>
                  <a:schemeClr val="accent3">
                    <a:lumMod val="75000"/>
                  </a:schemeClr>
                </a:solidFill>
                <a:latin typeface="Times New Roman" pitchFamily="18" charset="0"/>
                <a:cs typeface="Times New Roman" pitchFamily="18" charset="0"/>
              </a:rPr>
              <a:t>Департамент образования Орловской области</a:t>
            </a:r>
          </a:p>
          <a:p>
            <a:pPr marL="0" indent="0">
              <a:buNone/>
            </a:pPr>
            <a:r>
              <a:rPr lang="ru-RU" sz="2000" dirty="0" smtClean="0">
                <a:solidFill>
                  <a:schemeClr val="accent3">
                    <a:lumMod val="75000"/>
                  </a:schemeClr>
                </a:solidFill>
                <a:latin typeface="Times New Roman" pitchFamily="18" charset="0"/>
                <a:cs typeface="Times New Roman" pitchFamily="18" charset="0"/>
              </a:rPr>
              <a:t>Деятельность ОИГВ</a:t>
            </a:r>
          </a:p>
          <a:p>
            <a:pPr marL="0" indent="0">
              <a:buNone/>
            </a:pPr>
            <a:endParaRPr lang="ru-RU" sz="2000" dirty="0" smtClean="0">
              <a:solidFill>
                <a:schemeClr val="accent3">
                  <a:lumMod val="75000"/>
                </a:schemeClr>
              </a:solidFill>
              <a:latin typeface="Times New Roman" pitchFamily="18" charset="0"/>
              <a:cs typeface="Times New Roman" pitchFamily="18" charset="0"/>
            </a:endParaRPr>
          </a:p>
          <a:p>
            <a:pPr marL="0" indent="0">
              <a:buNone/>
            </a:pPr>
            <a:r>
              <a:rPr lang="ru-RU" sz="1600" u="sng" cap="all" dirty="0" smtClean="0">
                <a:solidFill>
                  <a:schemeClr val="accent3">
                    <a:lumMod val="75000"/>
                  </a:schemeClr>
                </a:solidFill>
                <a:latin typeface="Times New Roman" pitchFamily="18" charset="0"/>
                <a:cs typeface="Times New Roman" pitchFamily="18" charset="0"/>
              </a:rPr>
              <a:t>Аттестация педагогических работников</a:t>
            </a:r>
          </a:p>
          <a:p>
            <a:pPr marL="0" indent="0">
              <a:buNone/>
            </a:pPr>
            <a:endParaRPr lang="ru-RU" sz="1600" u="sng" cap="all" dirty="0">
              <a:solidFill>
                <a:schemeClr val="accent3">
                  <a:lumMod val="75000"/>
                </a:schemeClr>
              </a:solidFill>
              <a:latin typeface="Times New Roman" pitchFamily="18" charset="0"/>
              <a:cs typeface="Times New Roman" pitchFamily="18" charset="0"/>
            </a:endParaRPr>
          </a:p>
          <a:p>
            <a:pPr marL="0" indent="0">
              <a:buNone/>
            </a:pPr>
            <a:r>
              <a:rPr lang="ru-RU" sz="1600" cap="all" dirty="0" smtClean="0">
                <a:solidFill>
                  <a:schemeClr val="accent3">
                    <a:lumMod val="75000"/>
                  </a:schemeClr>
                </a:solidFill>
                <a:latin typeface="Times New Roman" pitchFamily="18" charset="0"/>
                <a:cs typeface="Times New Roman" pitchFamily="18" charset="0"/>
              </a:rPr>
              <a:t>Приказы</a:t>
            </a:r>
            <a:endParaRPr lang="ru-RU" sz="1600" dirty="0" smtClean="0">
              <a:solidFill>
                <a:schemeClr val="accent3">
                  <a:lumMod val="75000"/>
                </a:schemeClr>
              </a:solidFill>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59"/>
            <a:ext cx="2592288" cy="1326257"/>
          </a:xfrm>
          <a:prstGeom prst="rect">
            <a:avLst/>
          </a:prstGeom>
          <a:noFill/>
          <a:ln>
            <a:noFill/>
          </a:ln>
          <a:effectLst>
            <a:outerShdw dist="35921" dir="2700000" algn="ctr" rotWithShape="0">
              <a:schemeClr val="bg2"/>
            </a:outerShdw>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680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920" y="530352"/>
            <a:ext cx="8183880" cy="5130896"/>
          </a:xfrm>
        </p:spPr>
        <p:txBody>
          <a:bodyPr>
            <a:normAutofit lnSpcReduction="10000"/>
          </a:bodyPr>
          <a:lstStyle/>
          <a:p>
            <a:pPr marL="0" indent="0" algn="ctr">
              <a:buNone/>
            </a:pPr>
            <a:r>
              <a:rPr lang="ru-RU" sz="2400" b="1" u="sng" dirty="0" smtClean="0">
                <a:solidFill>
                  <a:schemeClr val="accent3">
                    <a:lumMod val="75000"/>
                  </a:schemeClr>
                </a:solidFill>
                <a:effectLst>
                  <a:outerShdw blurRad="38100" dist="38100" dir="2700000" algn="tl">
                    <a:srgbClr val="000000">
                      <a:alpha val="43137"/>
                    </a:srgbClr>
                  </a:outerShdw>
                </a:effectLst>
                <a:latin typeface="Monotype Corsiva" pitchFamily="66" charset="0"/>
                <a:cs typeface="Times New Roman" pitchFamily="18" charset="0"/>
              </a:rPr>
              <a:t>Из  приказов  Департамента  образования Орловской области:</a:t>
            </a:r>
          </a:p>
          <a:p>
            <a:pPr marL="0" indent="0">
              <a:buNone/>
            </a:pPr>
            <a:endParaRPr lang="ru-RU" sz="2400" b="1" u="sng" dirty="0">
              <a:solidFill>
                <a:schemeClr val="accent2">
                  <a:lumMod val="75000"/>
                </a:schemeClr>
              </a:solidFill>
              <a:effectLst>
                <a:outerShdw blurRad="38100" dist="38100" dir="2700000" algn="tl">
                  <a:srgbClr val="000000">
                    <a:alpha val="43137"/>
                  </a:srgbClr>
                </a:outerShdw>
              </a:effectLst>
              <a:latin typeface="Monotype Corsiva" pitchFamily="66" charset="0"/>
              <a:cs typeface="Times New Roman" pitchFamily="18" charset="0"/>
            </a:endParaRPr>
          </a:p>
          <a:p>
            <a:pPr marL="0" indent="0">
              <a:buNone/>
            </a:pPr>
            <a:r>
              <a:rPr lang="ru-RU" sz="1600" dirty="0">
                <a:solidFill>
                  <a:schemeClr val="accent2">
                    <a:lumMod val="75000"/>
                  </a:schemeClr>
                </a:solidFill>
                <a:latin typeface="Times New Roman" pitchFamily="18" charset="0"/>
                <a:cs typeface="Times New Roman" pitchFamily="18" charset="0"/>
              </a:rPr>
              <a:t>… установить с </a:t>
            </a:r>
            <a:r>
              <a:rPr lang="ru-RU" sz="1600" b="1" dirty="0" smtClean="0">
                <a:solidFill>
                  <a:srgbClr val="C00000"/>
                </a:solidFill>
                <a:latin typeface="Times New Roman" pitchFamily="18" charset="0"/>
                <a:cs typeface="Times New Roman" pitchFamily="18" charset="0"/>
              </a:rPr>
              <a:t>29  сентября</a:t>
            </a:r>
            <a:r>
              <a:rPr lang="ru-RU" sz="1600" dirty="0" smtClean="0">
                <a:solidFill>
                  <a:schemeClr val="accent2">
                    <a:lumMod val="75000"/>
                  </a:schemeClr>
                </a:solidFill>
                <a:latin typeface="Times New Roman" pitchFamily="18" charset="0"/>
                <a:cs typeface="Times New Roman" pitchFamily="18" charset="0"/>
              </a:rPr>
              <a:t>… </a:t>
            </a:r>
            <a:r>
              <a:rPr lang="ru-RU" sz="1600" dirty="0">
                <a:solidFill>
                  <a:schemeClr val="accent2">
                    <a:lumMod val="75000"/>
                  </a:schemeClr>
                </a:solidFill>
                <a:latin typeface="Times New Roman" pitchFamily="18" charset="0"/>
                <a:cs typeface="Times New Roman" pitchFamily="18" charset="0"/>
              </a:rPr>
              <a:t>квалификационную категорию (аттестация </a:t>
            </a:r>
            <a:r>
              <a:rPr lang="ru-RU" sz="1600" b="1" dirty="0">
                <a:solidFill>
                  <a:srgbClr val="C00000"/>
                </a:solidFill>
                <a:latin typeface="Times New Roman" pitchFamily="18" charset="0"/>
                <a:cs typeface="Times New Roman" pitchFamily="18" charset="0"/>
              </a:rPr>
              <a:t>в </a:t>
            </a:r>
            <a:r>
              <a:rPr lang="ru-RU" sz="1600" b="1" dirty="0" smtClean="0">
                <a:solidFill>
                  <a:srgbClr val="C00000"/>
                </a:solidFill>
                <a:latin typeface="Times New Roman" pitchFamily="18" charset="0"/>
                <a:cs typeface="Times New Roman" pitchFamily="18" charset="0"/>
              </a:rPr>
              <a:t>сентябре</a:t>
            </a:r>
            <a:r>
              <a:rPr lang="ru-RU" sz="1600" dirty="0" smtClean="0">
                <a:solidFill>
                  <a:schemeClr val="accent2">
                    <a:lumMod val="75000"/>
                  </a:schemeClr>
                </a:solidFill>
                <a:latin typeface="Times New Roman" pitchFamily="18" charset="0"/>
                <a:cs typeface="Times New Roman" pitchFamily="18" charset="0"/>
              </a:rPr>
              <a:t>)</a:t>
            </a:r>
            <a:endParaRPr lang="ru-RU" sz="1600" dirty="0">
              <a:solidFill>
                <a:schemeClr val="accent2">
                  <a:lumMod val="75000"/>
                </a:schemeClr>
              </a:solidFill>
              <a:latin typeface="Times New Roman" pitchFamily="18" charset="0"/>
              <a:cs typeface="Times New Roman" pitchFamily="18" charset="0"/>
            </a:endParaRPr>
          </a:p>
          <a:p>
            <a:pPr marL="0" indent="0">
              <a:buNone/>
            </a:pPr>
            <a:r>
              <a:rPr lang="ru-RU" sz="1600" dirty="0" smtClean="0">
                <a:solidFill>
                  <a:schemeClr val="accent2">
                    <a:lumMod val="75000"/>
                  </a:schemeClr>
                </a:solidFill>
                <a:latin typeface="Times New Roman" pitchFamily="18" charset="0"/>
                <a:cs typeface="Times New Roman" pitchFamily="18" charset="0"/>
              </a:rPr>
              <a:t>… </a:t>
            </a:r>
            <a:r>
              <a:rPr lang="ru-RU" sz="1600" dirty="0">
                <a:solidFill>
                  <a:schemeClr val="accent2">
                    <a:lumMod val="75000"/>
                  </a:schemeClr>
                </a:solidFill>
                <a:latin typeface="Times New Roman" pitchFamily="18" charset="0"/>
                <a:cs typeface="Times New Roman" pitchFamily="18" charset="0"/>
              </a:rPr>
              <a:t>установить с </a:t>
            </a:r>
            <a:r>
              <a:rPr lang="ru-RU" sz="1600" b="1" dirty="0" smtClean="0">
                <a:solidFill>
                  <a:srgbClr val="C00000"/>
                </a:solidFill>
                <a:latin typeface="Times New Roman" pitchFamily="18" charset="0"/>
                <a:cs typeface="Times New Roman" pitchFamily="18" charset="0"/>
              </a:rPr>
              <a:t>30 октября</a:t>
            </a:r>
            <a:r>
              <a:rPr lang="ru-RU" sz="1600" dirty="0" smtClean="0">
                <a:solidFill>
                  <a:schemeClr val="accent2">
                    <a:lumMod val="75000"/>
                  </a:schemeClr>
                </a:solidFill>
                <a:latin typeface="Times New Roman" pitchFamily="18" charset="0"/>
                <a:cs typeface="Times New Roman" pitchFamily="18" charset="0"/>
              </a:rPr>
              <a:t>… </a:t>
            </a:r>
            <a:r>
              <a:rPr lang="ru-RU" sz="1600" dirty="0">
                <a:solidFill>
                  <a:schemeClr val="accent2">
                    <a:lumMod val="75000"/>
                  </a:schemeClr>
                </a:solidFill>
                <a:latin typeface="Times New Roman" pitchFamily="18" charset="0"/>
                <a:cs typeface="Times New Roman" pitchFamily="18" charset="0"/>
              </a:rPr>
              <a:t>квалификационную категорию (аттестация </a:t>
            </a:r>
            <a:r>
              <a:rPr lang="ru-RU" sz="1600" b="1" dirty="0">
                <a:solidFill>
                  <a:srgbClr val="C00000"/>
                </a:solidFill>
                <a:latin typeface="Times New Roman" pitchFamily="18" charset="0"/>
                <a:cs typeface="Times New Roman" pitchFamily="18" charset="0"/>
              </a:rPr>
              <a:t>в </a:t>
            </a:r>
            <a:r>
              <a:rPr lang="ru-RU" sz="1600" b="1" dirty="0" smtClean="0">
                <a:solidFill>
                  <a:srgbClr val="C00000"/>
                </a:solidFill>
                <a:latin typeface="Times New Roman" pitchFamily="18" charset="0"/>
                <a:cs typeface="Times New Roman" pitchFamily="18" charset="0"/>
              </a:rPr>
              <a:t>октябре</a:t>
            </a:r>
            <a:r>
              <a:rPr lang="ru-RU" sz="1600" dirty="0" smtClean="0">
                <a:solidFill>
                  <a:schemeClr val="accent2">
                    <a:lumMod val="75000"/>
                  </a:schemeClr>
                </a:solidFill>
                <a:latin typeface="Times New Roman" pitchFamily="18" charset="0"/>
                <a:cs typeface="Times New Roman" pitchFamily="18" charset="0"/>
              </a:rPr>
              <a:t>)</a:t>
            </a:r>
            <a:endParaRPr lang="ru-RU" sz="1600" dirty="0">
              <a:solidFill>
                <a:schemeClr val="accent2">
                  <a:lumMod val="75000"/>
                </a:schemeClr>
              </a:solidFill>
              <a:latin typeface="Times New Roman" pitchFamily="18" charset="0"/>
              <a:cs typeface="Times New Roman" pitchFamily="18" charset="0"/>
            </a:endParaRPr>
          </a:p>
          <a:p>
            <a:pPr marL="0" indent="0">
              <a:buNone/>
            </a:pPr>
            <a:r>
              <a:rPr lang="ru-RU" sz="1600" dirty="0" smtClean="0">
                <a:solidFill>
                  <a:schemeClr val="accent2">
                    <a:lumMod val="75000"/>
                  </a:schemeClr>
                </a:solidFill>
                <a:latin typeface="Times New Roman" pitchFamily="18" charset="0"/>
                <a:cs typeface="Times New Roman" pitchFamily="18" charset="0"/>
              </a:rPr>
              <a:t>… </a:t>
            </a:r>
            <a:r>
              <a:rPr lang="ru-RU" sz="1600" dirty="0">
                <a:solidFill>
                  <a:schemeClr val="accent2">
                    <a:lumMod val="75000"/>
                  </a:schemeClr>
                </a:solidFill>
                <a:latin typeface="Times New Roman" pitchFamily="18" charset="0"/>
                <a:cs typeface="Times New Roman" pitchFamily="18" charset="0"/>
              </a:rPr>
              <a:t>установить с </a:t>
            </a:r>
            <a:r>
              <a:rPr lang="ru-RU" sz="1600" b="1" dirty="0" smtClean="0">
                <a:solidFill>
                  <a:srgbClr val="C00000"/>
                </a:solidFill>
                <a:latin typeface="Times New Roman" pitchFamily="18" charset="0"/>
                <a:cs typeface="Times New Roman" pitchFamily="18" charset="0"/>
              </a:rPr>
              <a:t>27 ноября </a:t>
            </a:r>
            <a:r>
              <a:rPr lang="ru-RU" sz="1600" dirty="0">
                <a:solidFill>
                  <a:schemeClr val="accent2">
                    <a:lumMod val="75000"/>
                  </a:schemeClr>
                </a:solidFill>
                <a:latin typeface="Times New Roman" pitchFamily="18" charset="0"/>
                <a:cs typeface="Times New Roman" pitchFamily="18" charset="0"/>
              </a:rPr>
              <a:t>……… квалификационную категорию (аттестация </a:t>
            </a:r>
            <a:r>
              <a:rPr lang="ru-RU" sz="1600" b="1" dirty="0">
                <a:solidFill>
                  <a:srgbClr val="C00000"/>
                </a:solidFill>
                <a:latin typeface="Times New Roman" pitchFamily="18" charset="0"/>
                <a:cs typeface="Times New Roman" pitchFamily="18" charset="0"/>
              </a:rPr>
              <a:t>в </a:t>
            </a:r>
            <a:r>
              <a:rPr lang="ru-RU" sz="1600" b="1" dirty="0" smtClean="0">
                <a:solidFill>
                  <a:srgbClr val="C00000"/>
                </a:solidFill>
                <a:latin typeface="Times New Roman" pitchFamily="18" charset="0"/>
                <a:cs typeface="Times New Roman" pitchFamily="18" charset="0"/>
              </a:rPr>
              <a:t>ноябре</a:t>
            </a:r>
            <a:r>
              <a:rPr lang="ru-RU" sz="1600" dirty="0" smtClean="0">
                <a:solidFill>
                  <a:schemeClr val="accent2">
                    <a:lumMod val="75000"/>
                  </a:schemeClr>
                </a:solidFill>
                <a:latin typeface="Times New Roman" pitchFamily="18" charset="0"/>
                <a:cs typeface="Times New Roman" pitchFamily="18" charset="0"/>
              </a:rPr>
              <a:t>)</a:t>
            </a:r>
            <a:endParaRPr lang="ru-RU" sz="1600" dirty="0">
              <a:solidFill>
                <a:schemeClr val="accent2">
                  <a:lumMod val="75000"/>
                </a:schemeClr>
              </a:solidFill>
              <a:latin typeface="Times New Roman" pitchFamily="18" charset="0"/>
              <a:cs typeface="Times New Roman" pitchFamily="18" charset="0"/>
            </a:endParaRPr>
          </a:p>
          <a:p>
            <a:pPr marL="0" indent="0">
              <a:buNone/>
            </a:pPr>
            <a:r>
              <a:rPr lang="ru-RU" sz="1600" dirty="0" smtClean="0">
                <a:solidFill>
                  <a:schemeClr val="accent2">
                    <a:lumMod val="75000"/>
                  </a:schemeClr>
                </a:solidFill>
                <a:latin typeface="Times New Roman" pitchFamily="18" charset="0"/>
                <a:cs typeface="Times New Roman" pitchFamily="18" charset="0"/>
              </a:rPr>
              <a:t>… </a:t>
            </a:r>
            <a:r>
              <a:rPr lang="ru-RU" sz="1600" dirty="0">
                <a:solidFill>
                  <a:schemeClr val="accent2">
                    <a:lumMod val="75000"/>
                  </a:schemeClr>
                </a:solidFill>
                <a:latin typeface="Times New Roman" pitchFamily="18" charset="0"/>
                <a:cs typeface="Times New Roman" pitchFamily="18" charset="0"/>
              </a:rPr>
              <a:t>установить с </a:t>
            </a:r>
            <a:r>
              <a:rPr lang="ru-RU" sz="1600" b="1" dirty="0" smtClean="0">
                <a:solidFill>
                  <a:srgbClr val="C00000"/>
                </a:solidFill>
                <a:latin typeface="Times New Roman" pitchFamily="18" charset="0"/>
                <a:cs typeface="Times New Roman" pitchFamily="18" charset="0"/>
              </a:rPr>
              <a:t>25  декабря </a:t>
            </a:r>
            <a:r>
              <a:rPr lang="ru-RU" sz="1600" dirty="0">
                <a:solidFill>
                  <a:schemeClr val="accent2">
                    <a:lumMod val="75000"/>
                  </a:schemeClr>
                </a:solidFill>
                <a:latin typeface="Times New Roman" pitchFamily="18" charset="0"/>
                <a:cs typeface="Times New Roman" pitchFamily="18" charset="0"/>
              </a:rPr>
              <a:t>……… квалификационную категорию (аттестация </a:t>
            </a:r>
            <a:r>
              <a:rPr lang="ru-RU" sz="1600" b="1" dirty="0">
                <a:solidFill>
                  <a:srgbClr val="C00000"/>
                </a:solidFill>
                <a:latin typeface="Times New Roman" pitchFamily="18" charset="0"/>
                <a:cs typeface="Times New Roman" pitchFamily="18" charset="0"/>
              </a:rPr>
              <a:t>в </a:t>
            </a:r>
            <a:r>
              <a:rPr lang="ru-RU" sz="1600" b="1" dirty="0" smtClean="0">
                <a:solidFill>
                  <a:srgbClr val="C00000"/>
                </a:solidFill>
                <a:latin typeface="Times New Roman" pitchFamily="18" charset="0"/>
                <a:cs typeface="Times New Roman" pitchFamily="18" charset="0"/>
              </a:rPr>
              <a:t>декабре</a:t>
            </a:r>
            <a:r>
              <a:rPr lang="ru-RU" sz="1600" dirty="0" smtClean="0">
                <a:solidFill>
                  <a:schemeClr val="accent2">
                    <a:lumMod val="75000"/>
                  </a:schemeClr>
                </a:solidFill>
                <a:latin typeface="Times New Roman" pitchFamily="18" charset="0"/>
                <a:cs typeface="Times New Roman" pitchFamily="18" charset="0"/>
              </a:rPr>
              <a:t>)</a:t>
            </a:r>
            <a:endParaRPr lang="ru-RU" sz="1600" dirty="0">
              <a:solidFill>
                <a:schemeClr val="accent2">
                  <a:lumMod val="75000"/>
                </a:schemeClr>
              </a:solidFill>
              <a:latin typeface="Times New Roman" pitchFamily="18" charset="0"/>
              <a:cs typeface="Times New Roman" pitchFamily="18" charset="0"/>
            </a:endParaRPr>
          </a:p>
          <a:p>
            <a:pPr marL="0" indent="0">
              <a:buNone/>
            </a:pPr>
            <a:r>
              <a:rPr lang="ru-RU" sz="1600" dirty="0" smtClean="0">
                <a:solidFill>
                  <a:schemeClr val="accent2">
                    <a:lumMod val="75000"/>
                  </a:schemeClr>
                </a:solidFill>
                <a:latin typeface="Times New Roman" pitchFamily="18" charset="0"/>
                <a:cs typeface="Times New Roman" pitchFamily="18" charset="0"/>
              </a:rPr>
              <a:t>… установить </a:t>
            </a:r>
            <a:r>
              <a:rPr lang="ru-RU" sz="1600" dirty="0">
                <a:solidFill>
                  <a:schemeClr val="accent2">
                    <a:lumMod val="75000"/>
                  </a:schemeClr>
                </a:solidFill>
                <a:latin typeface="Times New Roman" pitchFamily="18" charset="0"/>
                <a:cs typeface="Times New Roman" pitchFamily="18" charset="0"/>
              </a:rPr>
              <a:t>с </a:t>
            </a:r>
            <a:r>
              <a:rPr lang="ru-RU" sz="1600" b="1" dirty="0">
                <a:solidFill>
                  <a:srgbClr val="C00000"/>
                </a:solidFill>
                <a:latin typeface="Times New Roman" pitchFamily="18" charset="0"/>
                <a:cs typeface="Times New Roman" pitchFamily="18" charset="0"/>
              </a:rPr>
              <a:t>29 января </a:t>
            </a:r>
            <a:r>
              <a:rPr lang="ru-RU" sz="1600" dirty="0" smtClean="0">
                <a:solidFill>
                  <a:schemeClr val="accent2">
                    <a:lumMod val="75000"/>
                  </a:schemeClr>
                </a:solidFill>
                <a:latin typeface="Times New Roman" pitchFamily="18" charset="0"/>
                <a:cs typeface="Times New Roman" pitchFamily="18" charset="0"/>
              </a:rPr>
              <a:t>……… </a:t>
            </a:r>
            <a:r>
              <a:rPr lang="ru-RU" sz="1600" dirty="0">
                <a:solidFill>
                  <a:schemeClr val="accent2">
                    <a:lumMod val="75000"/>
                  </a:schemeClr>
                </a:solidFill>
                <a:latin typeface="Times New Roman" pitchFamily="18" charset="0"/>
                <a:cs typeface="Times New Roman" pitchFamily="18" charset="0"/>
              </a:rPr>
              <a:t>квалификационную </a:t>
            </a:r>
            <a:r>
              <a:rPr lang="ru-RU" sz="1600" dirty="0" smtClean="0">
                <a:solidFill>
                  <a:schemeClr val="accent2">
                    <a:lumMod val="75000"/>
                  </a:schemeClr>
                </a:solidFill>
                <a:latin typeface="Times New Roman" pitchFamily="18" charset="0"/>
                <a:cs typeface="Times New Roman" pitchFamily="18" charset="0"/>
              </a:rPr>
              <a:t>категорию (аттестация </a:t>
            </a:r>
            <a:r>
              <a:rPr lang="ru-RU" sz="1600" b="1" dirty="0" smtClean="0">
                <a:solidFill>
                  <a:srgbClr val="C00000"/>
                </a:solidFill>
                <a:latin typeface="Times New Roman" pitchFamily="18" charset="0"/>
                <a:cs typeface="Times New Roman" pitchFamily="18" charset="0"/>
              </a:rPr>
              <a:t>в январе</a:t>
            </a:r>
            <a:r>
              <a:rPr lang="ru-RU" sz="1600" dirty="0" smtClean="0">
                <a:solidFill>
                  <a:schemeClr val="accent2">
                    <a:lumMod val="75000"/>
                  </a:schemeClr>
                </a:solidFill>
                <a:latin typeface="Times New Roman" pitchFamily="18" charset="0"/>
                <a:cs typeface="Times New Roman" pitchFamily="18" charset="0"/>
              </a:rPr>
              <a:t>)</a:t>
            </a:r>
          </a:p>
          <a:p>
            <a:pPr marL="0" indent="0">
              <a:buNone/>
            </a:pPr>
            <a:r>
              <a:rPr lang="ru-RU" sz="1600" dirty="0" smtClean="0">
                <a:solidFill>
                  <a:schemeClr val="accent2">
                    <a:lumMod val="75000"/>
                  </a:schemeClr>
                </a:solidFill>
                <a:latin typeface="Times New Roman" pitchFamily="18" charset="0"/>
                <a:cs typeface="Times New Roman" pitchFamily="18" charset="0"/>
              </a:rPr>
              <a:t>… </a:t>
            </a:r>
            <a:r>
              <a:rPr lang="ru-RU" sz="1600" dirty="0">
                <a:solidFill>
                  <a:schemeClr val="accent2">
                    <a:lumMod val="75000"/>
                  </a:schemeClr>
                </a:solidFill>
                <a:latin typeface="Times New Roman" pitchFamily="18" charset="0"/>
                <a:cs typeface="Times New Roman" pitchFamily="18" charset="0"/>
              </a:rPr>
              <a:t>установить с </a:t>
            </a:r>
            <a:r>
              <a:rPr lang="ru-RU" sz="1600" b="1" dirty="0" smtClean="0">
                <a:solidFill>
                  <a:srgbClr val="C00000"/>
                </a:solidFill>
                <a:latin typeface="Times New Roman" pitchFamily="18" charset="0"/>
                <a:cs typeface="Times New Roman" pitchFamily="18" charset="0"/>
              </a:rPr>
              <a:t>26 февраля </a:t>
            </a:r>
            <a:r>
              <a:rPr lang="ru-RU" sz="1600" dirty="0" smtClean="0">
                <a:solidFill>
                  <a:schemeClr val="accent2">
                    <a:lumMod val="75000"/>
                  </a:schemeClr>
                </a:solidFill>
                <a:latin typeface="Times New Roman" pitchFamily="18" charset="0"/>
                <a:cs typeface="Times New Roman" pitchFamily="18" charset="0"/>
              </a:rPr>
              <a:t>……квалификационную </a:t>
            </a:r>
            <a:r>
              <a:rPr lang="ru-RU" sz="1600" dirty="0">
                <a:solidFill>
                  <a:schemeClr val="accent2">
                    <a:lumMod val="75000"/>
                  </a:schemeClr>
                </a:solidFill>
                <a:latin typeface="Times New Roman" pitchFamily="18" charset="0"/>
                <a:cs typeface="Times New Roman" pitchFamily="18" charset="0"/>
              </a:rPr>
              <a:t>категорию (аттестация </a:t>
            </a:r>
            <a:r>
              <a:rPr lang="ru-RU" sz="1600" b="1" dirty="0">
                <a:solidFill>
                  <a:srgbClr val="C00000"/>
                </a:solidFill>
                <a:latin typeface="Times New Roman" pitchFamily="18" charset="0"/>
                <a:cs typeface="Times New Roman" pitchFamily="18" charset="0"/>
              </a:rPr>
              <a:t>в </a:t>
            </a:r>
            <a:r>
              <a:rPr lang="ru-RU" sz="1600" b="1" dirty="0" smtClean="0">
                <a:solidFill>
                  <a:srgbClr val="C00000"/>
                </a:solidFill>
                <a:latin typeface="Times New Roman" pitchFamily="18" charset="0"/>
                <a:cs typeface="Times New Roman" pitchFamily="18" charset="0"/>
              </a:rPr>
              <a:t>феврале</a:t>
            </a:r>
            <a:r>
              <a:rPr lang="ru-RU" sz="1600" dirty="0" smtClean="0">
                <a:solidFill>
                  <a:schemeClr val="accent2">
                    <a:lumMod val="75000"/>
                  </a:schemeClr>
                </a:solidFill>
                <a:latin typeface="Times New Roman" pitchFamily="18" charset="0"/>
                <a:cs typeface="Times New Roman" pitchFamily="18" charset="0"/>
              </a:rPr>
              <a:t>)</a:t>
            </a:r>
          </a:p>
          <a:p>
            <a:pPr marL="0" indent="0">
              <a:buNone/>
            </a:pPr>
            <a:endParaRPr lang="ru-RU" sz="1600" dirty="0" smtClean="0">
              <a:solidFill>
                <a:schemeClr val="accent2">
                  <a:lumMod val="75000"/>
                </a:schemeClr>
              </a:solidFill>
              <a:latin typeface="Times New Roman" pitchFamily="18" charset="0"/>
              <a:cs typeface="Times New Roman" pitchFamily="18" charset="0"/>
            </a:endParaRPr>
          </a:p>
          <a:p>
            <a:pPr marL="0" indent="0" algn="just">
              <a:buNone/>
            </a:pPr>
            <a:r>
              <a:rPr lang="ru-RU" sz="1600" b="1" dirty="0" smtClean="0">
                <a:solidFill>
                  <a:schemeClr val="accent3">
                    <a:lumMod val="75000"/>
                  </a:schemeClr>
                </a:solidFill>
                <a:latin typeface="Times New Roman" pitchFamily="18" charset="0"/>
                <a:cs typeface="Times New Roman" pitchFamily="18" charset="0"/>
              </a:rPr>
              <a:t>       </a:t>
            </a:r>
            <a:r>
              <a:rPr lang="ru-RU" sz="2000" b="1" dirty="0" smtClean="0">
                <a:solidFill>
                  <a:schemeClr val="accent3">
                    <a:lumMod val="75000"/>
                  </a:schemeClr>
                </a:solidFill>
                <a:latin typeface="Times New Roman" pitchFamily="18" charset="0"/>
                <a:cs typeface="Times New Roman" pitchFamily="18" charset="0"/>
              </a:rPr>
              <a:t>Если педагог вовремя не подтвердит свою категорию, она аннулируется. После этого:</a:t>
            </a:r>
          </a:p>
          <a:p>
            <a:pPr marL="0" indent="0">
              <a:buNone/>
            </a:pPr>
            <a:endParaRPr lang="ru-RU" sz="1600" dirty="0" smtClean="0">
              <a:solidFill>
                <a:schemeClr val="accent2">
                  <a:lumMod val="75000"/>
                </a:schemeClr>
              </a:solidFill>
              <a:latin typeface="Times New Roman" pitchFamily="18" charset="0"/>
              <a:cs typeface="Times New Roman" pitchFamily="18" charset="0"/>
            </a:endParaRPr>
          </a:p>
          <a:p>
            <a:pPr>
              <a:buFont typeface="Wingdings" pitchFamily="2" charset="2"/>
              <a:buChar char="v"/>
            </a:pPr>
            <a:r>
              <a:rPr lang="ru-RU" sz="1600" dirty="0" err="1" smtClean="0">
                <a:solidFill>
                  <a:schemeClr val="accent2">
                    <a:lumMod val="75000"/>
                  </a:schemeClr>
                </a:solidFill>
                <a:latin typeface="Times New Roman" pitchFamily="18" charset="0"/>
                <a:cs typeface="Times New Roman" pitchFamily="18" charset="0"/>
              </a:rPr>
              <a:t>педработник</a:t>
            </a:r>
            <a:r>
              <a:rPr lang="ru-RU" sz="1600" dirty="0" smtClean="0">
                <a:solidFill>
                  <a:schemeClr val="accent2">
                    <a:lumMod val="75000"/>
                  </a:schemeClr>
                </a:solidFill>
                <a:latin typeface="Times New Roman" pitchFamily="18" charset="0"/>
                <a:cs typeface="Times New Roman" pitchFamily="18" charset="0"/>
              </a:rPr>
              <a:t> 1 КК  должен будет подать заявление об аттестации на 1 КК или в общем порядке проходить аттестацию на подтверждение соответствия занимаемой должности;</a:t>
            </a:r>
          </a:p>
          <a:p>
            <a:pPr>
              <a:buFontTx/>
              <a:buChar char="-"/>
            </a:pPr>
            <a:endParaRPr lang="ru-RU" sz="1600" dirty="0" smtClean="0">
              <a:solidFill>
                <a:schemeClr val="accent2">
                  <a:lumMod val="75000"/>
                </a:schemeClr>
              </a:solidFill>
              <a:latin typeface="Times New Roman" pitchFamily="18" charset="0"/>
              <a:cs typeface="Times New Roman" pitchFamily="18" charset="0"/>
            </a:endParaRPr>
          </a:p>
          <a:p>
            <a:pPr>
              <a:buFont typeface="Wingdings" pitchFamily="2" charset="2"/>
              <a:buChar char="v"/>
            </a:pPr>
            <a:r>
              <a:rPr lang="ru-RU" sz="1600" dirty="0" err="1" smtClean="0">
                <a:solidFill>
                  <a:schemeClr val="accent2">
                    <a:lumMod val="75000"/>
                  </a:schemeClr>
                </a:solidFill>
                <a:latin typeface="Times New Roman" pitchFamily="18" charset="0"/>
                <a:cs typeface="Times New Roman" pitchFamily="18" charset="0"/>
              </a:rPr>
              <a:t>педработник</a:t>
            </a:r>
            <a:r>
              <a:rPr lang="ru-RU" sz="1600" dirty="0" smtClean="0">
                <a:solidFill>
                  <a:schemeClr val="accent2">
                    <a:lumMod val="75000"/>
                  </a:schemeClr>
                </a:solidFill>
                <a:latin typeface="Times New Roman" pitchFamily="18" charset="0"/>
                <a:cs typeface="Times New Roman" pitchFamily="18" charset="0"/>
              </a:rPr>
              <a:t> В КК будет вынужден подать </a:t>
            </a:r>
            <a:r>
              <a:rPr lang="ru-RU" sz="1600" dirty="0">
                <a:solidFill>
                  <a:schemeClr val="accent2">
                    <a:lumMod val="75000"/>
                  </a:schemeClr>
                </a:solidFill>
                <a:latin typeface="Times New Roman" pitchFamily="18" charset="0"/>
                <a:cs typeface="Times New Roman" pitchFamily="18" charset="0"/>
              </a:rPr>
              <a:t>заявление об аттестации на 1 КК </a:t>
            </a:r>
            <a:r>
              <a:rPr lang="ru-RU" sz="1600" dirty="0" smtClean="0">
                <a:solidFill>
                  <a:schemeClr val="accent2">
                    <a:lumMod val="75000"/>
                  </a:schemeClr>
                </a:solidFill>
                <a:latin typeface="Times New Roman" pitchFamily="18" charset="0"/>
                <a:cs typeface="Times New Roman" pitchFamily="18" charset="0"/>
              </a:rPr>
              <a:t>, а через 2 года он получит право претендовать  на В КК.</a:t>
            </a:r>
          </a:p>
          <a:p>
            <a:pPr marL="0" indent="0">
              <a:buNone/>
            </a:pPr>
            <a:endParaRPr lang="ru-RU" sz="1600" dirty="0">
              <a:solidFill>
                <a:schemeClr val="accent2">
                  <a:lumMod val="75000"/>
                </a:schemeClr>
              </a:solidFill>
              <a:latin typeface="Times New Roman" pitchFamily="18" charset="0"/>
              <a:cs typeface="Times New Roman" pitchFamily="18" charset="0"/>
            </a:endParaRPr>
          </a:p>
          <a:p>
            <a:pPr marL="0" indent="0">
              <a:buNone/>
            </a:pPr>
            <a:endParaRPr lang="ru-RU" sz="1600" dirty="0">
              <a:solidFill>
                <a:schemeClr val="accent2">
                  <a:lumMod val="75000"/>
                </a:schemeClr>
              </a:solidFill>
              <a:latin typeface="Times New Roman" pitchFamily="18" charset="0"/>
              <a:cs typeface="Times New Roman" pitchFamily="18" charset="0"/>
            </a:endParaRPr>
          </a:p>
          <a:p>
            <a:pPr marL="0" indent="0">
              <a:buNone/>
            </a:pPr>
            <a:endParaRPr lang="ru-RU" sz="1600" dirty="0">
              <a:solidFill>
                <a:schemeClr val="accent2">
                  <a:lumMod val="75000"/>
                </a:schemeClr>
              </a:solidFill>
              <a:latin typeface="Times New Roman" pitchFamily="18" charset="0"/>
              <a:cs typeface="Times New Roman" pitchFamily="18" charset="0"/>
            </a:endParaRPr>
          </a:p>
          <a:p>
            <a:pPr marL="0" indent="0">
              <a:buNone/>
            </a:pPr>
            <a:endParaRPr lang="ru-RU" sz="1600" dirty="0">
              <a:solidFill>
                <a:schemeClr val="accent2">
                  <a:lumMod val="75000"/>
                </a:schemeClr>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62652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514352" y="530352"/>
            <a:ext cx="4057648" cy="5346920"/>
          </a:xfrm>
        </p:spPr>
        <p:txBody>
          <a:bodyPr>
            <a:normAutofit fontScale="85000" lnSpcReduction="20000"/>
          </a:bodyPr>
          <a:lstStyle/>
          <a:p>
            <a:pPr marL="0" indent="0" algn="just">
              <a:buNone/>
            </a:pPr>
            <a:r>
              <a:rPr lang="ru-RU" sz="2200" b="1" dirty="0" smtClean="0">
                <a:solidFill>
                  <a:schemeClr val="accent3">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200" b="1" i="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БОУ ДПО С «</a:t>
            </a:r>
            <a:r>
              <a:rPr lang="ru-RU" sz="2200" b="1" i="1"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Орловский институт усовершенствования учителей</a:t>
            </a:r>
            <a:r>
              <a:rPr lang="ru-RU" sz="2200" b="1" i="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buNone/>
            </a:pPr>
            <a:endParaRPr lang="ru-RU" sz="1900" dirty="0" smtClean="0">
              <a:solidFill>
                <a:schemeClr val="accent2">
                  <a:lumMod val="75000"/>
                </a:schemeClr>
              </a:solidFill>
              <a:latin typeface="Times New Roman" pitchFamily="18" charset="0"/>
              <a:cs typeface="Times New Roman" pitchFamily="18" charset="0"/>
            </a:endParaRPr>
          </a:p>
          <a:p>
            <a:pPr marL="0" indent="0" algn="ctr">
              <a:buNone/>
            </a:pPr>
            <a:r>
              <a:rPr lang="ru-RU" sz="1900" dirty="0" smtClean="0">
                <a:solidFill>
                  <a:schemeClr val="accent2">
                    <a:lumMod val="75000"/>
                  </a:schemeClr>
                </a:solidFill>
                <a:latin typeface="Times New Roman" pitchFamily="18" charset="0"/>
                <a:cs typeface="Times New Roman" pitchFamily="18" charset="0"/>
              </a:rPr>
              <a:t>Письмо от 03.04.2015г № 1544-1570</a:t>
            </a:r>
          </a:p>
          <a:p>
            <a:pPr marL="0" indent="0" algn="just">
              <a:buNone/>
            </a:pPr>
            <a:endParaRPr lang="ru-RU" sz="1800" i="1" dirty="0" smtClean="0">
              <a:latin typeface="Times New Roman" pitchFamily="18" charset="0"/>
              <a:cs typeface="Times New Roman" pitchFamily="18" charset="0"/>
            </a:endParaRPr>
          </a:p>
          <a:p>
            <a:pPr marL="0" indent="0" algn="just">
              <a:buNone/>
            </a:pPr>
            <a:r>
              <a:rPr lang="ru-RU" sz="1800" i="1" dirty="0" smtClean="0">
                <a:solidFill>
                  <a:schemeClr val="accent2">
                    <a:lumMod val="75000"/>
                  </a:schemeClr>
                </a:solidFill>
                <a:latin typeface="Times New Roman" pitchFamily="18" charset="0"/>
                <a:cs typeface="Times New Roman" pitchFamily="18" charset="0"/>
              </a:rPr>
              <a:t>«… Для </a:t>
            </a:r>
            <a:r>
              <a:rPr lang="ru-RU" sz="1800" i="1" dirty="0">
                <a:solidFill>
                  <a:schemeClr val="accent2">
                    <a:lumMod val="75000"/>
                  </a:schemeClr>
                </a:solidFill>
                <a:latin typeface="Times New Roman" pitchFamily="18" charset="0"/>
                <a:cs typeface="Times New Roman" pitchFamily="18" charset="0"/>
              </a:rPr>
              <a:t>обеспечения  прозрачности и демократичности процесса аттестации педагогических работников, исключения коррупции, Аттестационная  комиссия Департамента образования Орловской области совместно </a:t>
            </a:r>
            <a:r>
              <a:rPr lang="en-US" sz="1800" i="1" dirty="0">
                <a:solidFill>
                  <a:schemeClr val="accent2">
                    <a:lumMod val="75000"/>
                  </a:schemeClr>
                </a:solidFill>
                <a:latin typeface="Times New Roman" pitchFamily="18" charset="0"/>
                <a:cs typeface="Times New Roman" pitchFamily="18" charset="0"/>
              </a:rPr>
              <a:t>c </a:t>
            </a:r>
            <a:r>
              <a:rPr lang="ru-RU" sz="1800" i="1" dirty="0">
                <a:solidFill>
                  <a:schemeClr val="accent2">
                    <a:lumMod val="75000"/>
                  </a:schemeClr>
                </a:solidFill>
                <a:latin typeface="Times New Roman" pitchFamily="18" charset="0"/>
                <a:cs typeface="Times New Roman" pitchFamily="18" charset="0"/>
              </a:rPr>
              <a:t>бюджетным образовательным учреждением Орловской области дополнительного профессионального образования (повышения квалификации) специалистов «Орловский институт усовершенствования учителей» </a:t>
            </a:r>
            <a:r>
              <a:rPr lang="ru-RU" sz="1800" b="1" i="1" dirty="0">
                <a:solidFill>
                  <a:srgbClr val="FF0000"/>
                </a:solidFill>
                <a:latin typeface="Times New Roman" pitchFamily="18" charset="0"/>
                <a:cs typeface="Times New Roman" pitchFamily="18" charset="0"/>
              </a:rPr>
              <a:t>предлагает создать проект «Электронная аттестация</a:t>
            </a:r>
            <a:r>
              <a:rPr lang="ru-RU" sz="1800" b="1" i="1" dirty="0" smtClean="0">
                <a:solidFill>
                  <a:srgbClr val="FF0000"/>
                </a:solidFill>
                <a:latin typeface="Times New Roman" pitchFamily="18" charset="0"/>
                <a:cs typeface="Times New Roman" pitchFamily="18" charset="0"/>
              </a:rPr>
              <a:t>»…»</a:t>
            </a:r>
            <a:endParaRPr lang="ru-RU" sz="1800" b="1" i="1" dirty="0">
              <a:solidFill>
                <a:srgbClr val="FF0000"/>
              </a:solidFill>
              <a:latin typeface="Times New Roman" pitchFamily="18" charset="0"/>
              <a:cs typeface="Times New Roman" pitchFamily="18" charset="0"/>
            </a:endParaRPr>
          </a:p>
          <a:p>
            <a:pPr marL="0" indent="0" algn="just">
              <a:buNone/>
            </a:pPr>
            <a:endParaRPr lang="ru-RU" sz="1900" dirty="0" smtClean="0">
              <a:solidFill>
                <a:schemeClr val="accent2">
                  <a:lumMod val="75000"/>
                </a:schemeClr>
              </a:solidFill>
              <a:latin typeface="Times New Roman" pitchFamily="18" charset="0"/>
              <a:cs typeface="Times New Roman" pitchFamily="18" charset="0"/>
            </a:endParaRPr>
          </a:p>
          <a:p>
            <a:pPr marL="0" indent="0" algn="just">
              <a:buNone/>
            </a:pPr>
            <a:endParaRPr lang="ru-RU" sz="1900" dirty="0">
              <a:solidFill>
                <a:schemeClr val="accent2">
                  <a:lumMod val="75000"/>
                </a:schemeClr>
              </a:solidFill>
              <a:latin typeface="Times New Roman" pitchFamily="18" charset="0"/>
              <a:cs typeface="Times New Roman" pitchFamily="18" charset="0"/>
            </a:endParaRPr>
          </a:p>
          <a:p>
            <a:pPr marL="0" indent="0" algn="just">
              <a:buNone/>
            </a:pPr>
            <a:endParaRPr lang="ru-RU" sz="2200" b="1" i="1"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buNone/>
            </a:pPr>
            <a:r>
              <a:rPr lang="ru-RU" b="1" dirty="0" smtClean="0">
                <a:solidFill>
                  <a:schemeClr val="accent3">
                    <a:lumMod val="75000"/>
                  </a:schemeClr>
                </a:solidFill>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4" name="Объект 3"/>
          <p:cNvSpPr>
            <a:spLocks noGrp="1"/>
          </p:cNvSpPr>
          <p:nvPr>
            <p:ph sz="half" idx="2"/>
          </p:nvPr>
        </p:nvSpPr>
        <p:spPr>
          <a:xfrm>
            <a:off x="4755360" y="530352"/>
            <a:ext cx="3931920" cy="5202904"/>
          </a:xfrm>
        </p:spPr>
        <p:txBody>
          <a:bodyPr>
            <a:normAutofit fontScale="85000" lnSpcReduction="20000"/>
          </a:bodyPr>
          <a:lstStyle/>
          <a:p>
            <a:pPr marL="0" indent="0" algn="just">
              <a:buNone/>
            </a:pPr>
            <a:r>
              <a:rPr lang="ru-RU" sz="1600" b="1" dirty="0" smtClean="0">
                <a:solidFill>
                  <a:schemeClr val="accent3">
                    <a:lumMod val="75000"/>
                  </a:schemeClr>
                </a:solidFill>
                <a:latin typeface="Times New Roman" pitchFamily="18" charset="0"/>
                <a:cs typeface="Times New Roman" pitchFamily="18" charset="0"/>
              </a:rPr>
              <a:t>                Электронная </a:t>
            </a:r>
            <a:r>
              <a:rPr lang="ru-RU" sz="1600" b="1" dirty="0">
                <a:solidFill>
                  <a:schemeClr val="accent3">
                    <a:lumMod val="75000"/>
                  </a:schemeClr>
                </a:solidFill>
                <a:latin typeface="Times New Roman" pitchFamily="18" charset="0"/>
                <a:cs typeface="Times New Roman" pitchFamily="18" charset="0"/>
              </a:rPr>
              <a:t>аттестация </a:t>
            </a:r>
            <a:r>
              <a:rPr lang="ru-RU" sz="1600" dirty="0">
                <a:solidFill>
                  <a:schemeClr val="accent2">
                    <a:lumMod val="75000"/>
                  </a:schemeClr>
                </a:solidFill>
                <a:latin typeface="Times New Roman" pitchFamily="18" charset="0"/>
                <a:cs typeface="Times New Roman" pitchFamily="18" charset="0"/>
              </a:rPr>
              <a:t>– это современный образовательный менеджмент, широкий простор для презентации творческих наработок и обмена опытом, открытый ресурс для повышения квалификации. Готовясь повысить или подтвердить свой квалификационный уровень, учитель самосовершенствуется. Это, по сути, и есть целью проекта.</a:t>
            </a:r>
          </a:p>
          <a:p>
            <a:pPr marL="0" indent="0" algn="just">
              <a:buNone/>
            </a:pPr>
            <a:r>
              <a:rPr lang="ru-RU" sz="1600" b="1" dirty="0">
                <a:solidFill>
                  <a:srgbClr val="FFFF00"/>
                </a:solidFill>
                <a:latin typeface="Times New Roman" pitchFamily="18" charset="0"/>
                <a:cs typeface="Times New Roman" pitchFamily="18" charset="0"/>
              </a:rPr>
              <a:t>             </a:t>
            </a:r>
            <a:r>
              <a:rPr lang="ru-RU" sz="1600" b="1" dirty="0">
                <a:solidFill>
                  <a:schemeClr val="accent3">
                    <a:lumMod val="75000"/>
                  </a:schemeClr>
                </a:solidFill>
                <a:latin typeface="Times New Roman" pitchFamily="18" charset="0"/>
                <a:cs typeface="Times New Roman" pitchFamily="18" charset="0"/>
              </a:rPr>
              <a:t>Как это будет происходить? </a:t>
            </a:r>
            <a:r>
              <a:rPr lang="ru-RU" sz="1600" dirty="0">
                <a:solidFill>
                  <a:schemeClr val="accent2">
                    <a:lumMod val="75000"/>
                  </a:schemeClr>
                </a:solidFill>
                <a:latin typeface="Times New Roman" pitchFamily="18" charset="0"/>
                <a:cs typeface="Times New Roman" pitchFamily="18" charset="0"/>
              </a:rPr>
              <a:t>Используя Интернет, педагог создает свой виртуальный «кабинет» (сайт), где публикует методические разработки, конспекты уроков, сценарии проводимых мероприятий, газетные публикации о своей работе, размещает видеоматериалы, отчеты об успехах своих учеников и т.д. В заявлении соискатель квалификационной категории указывает адрес сайта, на котором размещены материалы.</a:t>
            </a:r>
          </a:p>
          <a:p>
            <a:pPr marL="0" indent="0" algn="just">
              <a:buNone/>
            </a:pPr>
            <a:r>
              <a:rPr lang="ru-RU" sz="1600" b="1" dirty="0">
                <a:solidFill>
                  <a:schemeClr val="accent3">
                    <a:lumMod val="75000"/>
                  </a:schemeClr>
                </a:solidFill>
                <a:latin typeface="Times New Roman" pitchFamily="18" charset="0"/>
                <a:cs typeface="Times New Roman" pitchFamily="18" charset="0"/>
              </a:rPr>
              <a:t>             Дистанционная аттестация (электронная аттестация</a:t>
            </a:r>
            <a:r>
              <a:rPr lang="ru-RU" sz="1600" dirty="0">
                <a:solidFill>
                  <a:schemeClr val="accent3">
                    <a:lumMod val="75000"/>
                  </a:schemeClr>
                </a:solidFill>
                <a:latin typeface="Times New Roman" pitchFamily="18" charset="0"/>
                <a:cs typeface="Times New Roman" pitchFamily="18" charset="0"/>
              </a:rPr>
              <a:t>) </a:t>
            </a:r>
            <a:r>
              <a:rPr lang="ru-RU" sz="1600" b="1" dirty="0">
                <a:solidFill>
                  <a:schemeClr val="accent3">
                    <a:lumMod val="75000"/>
                  </a:schemeClr>
                </a:solidFill>
                <a:latin typeface="Times New Roman" pitchFamily="18" charset="0"/>
                <a:cs typeface="Times New Roman" pitchFamily="18" charset="0"/>
              </a:rPr>
              <a:t>– </a:t>
            </a:r>
            <a:r>
              <a:rPr lang="ru-RU" sz="1600" b="1" dirty="0">
                <a:solidFill>
                  <a:srgbClr val="FF0000"/>
                </a:solidFill>
                <a:latin typeface="Times New Roman" pitchFamily="18" charset="0"/>
                <a:cs typeface="Times New Roman" pitchFamily="18" charset="0"/>
              </a:rPr>
              <a:t>пилотный проект</a:t>
            </a:r>
            <a:r>
              <a:rPr lang="ru-RU" sz="1600" b="1" dirty="0">
                <a:solidFill>
                  <a:schemeClr val="accent3">
                    <a:lumMod val="75000"/>
                  </a:schemeClr>
                </a:solidFill>
                <a:latin typeface="Times New Roman" pitchFamily="18" charset="0"/>
                <a:cs typeface="Times New Roman" pitchFamily="18" charset="0"/>
              </a:rPr>
              <a:t>, носящий рекомендательный характер.</a:t>
            </a:r>
            <a:r>
              <a:rPr lang="ru-RU" sz="1600" dirty="0">
                <a:solidFill>
                  <a:schemeClr val="accent3">
                    <a:lumMod val="75000"/>
                  </a:schemeClr>
                </a:solidFill>
                <a:latin typeface="Times New Roman" pitchFamily="18" charset="0"/>
                <a:cs typeface="Times New Roman" pitchFamily="18" charset="0"/>
              </a:rPr>
              <a:t> </a:t>
            </a:r>
            <a:r>
              <a:rPr lang="ru-RU" sz="1600" dirty="0" smtClean="0">
                <a:solidFill>
                  <a:schemeClr val="accent2">
                    <a:lumMod val="75000"/>
                  </a:schemeClr>
                </a:solidFill>
                <a:latin typeface="Times New Roman" pitchFamily="18" charset="0"/>
                <a:cs typeface="Times New Roman" pitchFamily="18" charset="0"/>
              </a:rPr>
              <a:t>По-прежнему, </a:t>
            </a:r>
            <a:r>
              <a:rPr lang="ru-RU" sz="1600" b="1" dirty="0">
                <a:solidFill>
                  <a:srgbClr val="FF0000"/>
                </a:solidFill>
                <a:latin typeface="Times New Roman" pitchFamily="18" charset="0"/>
                <a:cs typeface="Times New Roman" pitchFamily="18" charset="0"/>
              </a:rPr>
              <a:t>основным</a:t>
            </a:r>
            <a:r>
              <a:rPr lang="ru-RU" sz="1600" dirty="0">
                <a:solidFill>
                  <a:schemeClr val="accent2">
                    <a:lumMod val="75000"/>
                  </a:schemeClr>
                </a:solidFill>
                <a:latin typeface="Times New Roman" pitchFamily="18" charset="0"/>
                <a:cs typeface="Times New Roman" pitchFamily="18" charset="0"/>
              </a:rPr>
              <a:t> </a:t>
            </a:r>
            <a:r>
              <a:rPr lang="ru-RU" sz="1600" b="1" dirty="0">
                <a:solidFill>
                  <a:srgbClr val="FF0000"/>
                </a:solidFill>
                <a:latin typeface="Times New Roman" pitchFamily="18" charset="0"/>
                <a:cs typeface="Times New Roman" pitchFamily="18" charset="0"/>
              </a:rPr>
              <a:t>документом</a:t>
            </a:r>
            <a:r>
              <a:rPr lang="ru-RU" sz="1600" dirty="0">
                <a:solidFill>
                  <a:schemeClr val="accent2">
                    <a:lumMod val="75000"/>
                  </a:schemeClr>
                </a:solidFill>
                <a:latin typeface="Times New Roman" pitchFamily="18" charset="0"/>
                <a:cs typeface="Times New Roman" pitchFamily="18" charset="0"/>
              </a:rPr>
              <a:t> является </a:t>
            </a:r>
            <a:r>
              <a:rPr lang="ru-RU" sz="1600" dirty="0" smtClean="0">
                <a:solidFill>
                  <a:schemeClr val="accent2">
                    <a:lumMod val="75000"/>
                  </a:schemeClr>
                </a:solidFill>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Положение  об </a:t>
            </a:r>
            <a:r>
              <a:rPr lang="ru-RU" sz="1600" b="1" dirty="0">
                <a:solidFill>
                  <a:srgbClr val="FF0000"/>
                </a:solidFill>
                <a:latin typeface="Times New Roman" pitchFamily="18" charset="0"/>
                <a:cs typeface="Times New Roman" pitchFamily="18" charset="0"/>
              </a:rPr>
              <a:t>аттестации</a:t>
            </a:r>
            <a:r>
              <a:rPr lang="ru-RU" sz="1600" dirty="0">
                <a:solidFill>
                  <a:schemeClr val="accent2">
                    <a:lumMod val="75000"/>
                  </a:schemeClr>
                </a:solidFill>
                <a:latin typeface="Times New Roman" pitchFamily="18" charset="0"/>
                <a:cs typeface="Times New Roman" pitchFamily="18" charset="0"/>
              </a:rPr>
              <a:t> педагогических работников организаций, осуществляющих образовательную деятельность.</a:t>
            </a:r>
          </a:p>
          <a:p>
            <a:endParaRPr lang="ru-RU" sz="1400" dirty="0"/>
          </a:p>
        </p:txBody>
      </p:sp>
    </p:spTree>
    <p:extLst>
      <p:ext uri="{BB962C8B-B14F-4D97-AF65-F5344CB8AC3E}">
        <p14:creationId xmlns:p14="http://schemas.microsoft.com/office/powerpoint/2010/main" val="3813510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7467600" cy="850106"/>
          </a:xfrm>
          <a:effectLst>
            <a:glow rad="228600">
              <a:schemeClr val="accent3">
                <a:satMod val="175000"/>
                <a:alpha val="40000"/>
              </a:schemeClr>
            </a:glow>
          </a:effectLst>
        </p:spPr>
        <p:txBody>
          <a:bodyPr>
            <a:normAutofit/>
          </a:bodyPr>
          <a:lstStyle/>
          <a:p>
            <a:pPr algn="ctr"/>
            <a:r>
              <a:rPr lang="ru-RU" sz="2800" b="1" dirty="0" smtClean="0">
                <a:solidFill>
                  <a:srgbClr val="FFFF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Итоги аттестации за 2014-2015 </a:t>
            </a:r>
            <a:r>
              <a:rPr lang="ru-RU" sz="2800" b="1" dirty="0" err="1" smtClean="0">
                <a:solidFill>
                  <a:srgbClr val="FFFF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уч.год</a:t>
            </a:r>
            <a:endParaRPr lang="ru-RU" sz="2800" b="1" dirty="0">
              <a:solidFill>
                <a:srgbClr val="FFFF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p:txBody>
      </p:sp>
      <p:sp>
        <p:nvSpPr>
          <p:cNvPr id="5" name="Объект 4"/>
          <p:cNvSpPr>
            <a:spLocks noGrp="1"/>
          </p:cNvSpPr>
          <p:nvPr>
            <p:ph idx="1"/>
          </p:nvPr>
        </p:nvSpPr>
        <p:spPr>
          <a:xfrm>
            <a:off x="457200" y="1340768"/>
            <a:ext cx="7467600" cy="5133184"/>
          </a:xfrm>
          <a:effectLst>
            <a:outerShdw blurRad="50800" dist="38100" dir="5400000" algn="t" rotWithShape="0">
              <a:prstClr val="black">
                <a:alpha val="40000"/>
              </a:prstClr>
            </a:outerShdw>
          </a:effectLst>
        </p:spPr>
        <p:txBody>
          <a:bodyPr>
            <a:normAutofit/>
          </a:bodyPr>
          <a:lstStyle/>
          <a:p>
            <a:pPr algn="ctr"/>
            <a:r>
              <a:rPr lang="ru-RU" sz="2400" dirty="0" smtClean="0">
                <a:latin typeface="Times New Roman" pitchFamily="18" charset="0"/>
                <a:cs typeface="Times New Roman" pitchFamily="18" charset="0"/>
              </a:rPr>
              <a:t>Прошли аттестацию в течение учебного года –</a:t>
            </a:r>
          </a:p>
          <a:p>
            <a:pPr marL="0" indent="0" algn="ctr">
              <a:buNone/>
            </a:pPr>
            <a:r>
              <a:rPr lang="ru-RU" sz="24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15 </a:t>
            </a:r>
            <a:r>
              <a:rPr lang="ru-RU" sz="2400" b="1" dirty="0" err="1"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педработников</a:t>
            </a:r>
            <a:r>
              <a:rPr lang="ru-RU" sz="2400"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marL="0" indent="0" algn="ctr">
              <a:buNone/>
            </a:pPr>
            <a:endParaRPr lang="ru-RU" sz="2400" dirty="0" smtClean="0">
              <a:solidFill>
                <a:schemeClr val="accent3">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ru-RU" sz="2400" dirty="0" smtClean="0">
                <a:latin typeface="Times New Roman" pitchFamily="18" charset="0"/>
                <a:cs typeface="Times New Roman" pitchFamily="18" charset="0"/>
              </a:rPr>
              <a:t>Присвоена  </a:t>
            </a:r>
            <a:r>
              <a:rPr lang="ru-RU" sz="24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В КК – 9 чел.   </a:t>
            </a:r>
          </a:p>
          <a:p>
            <a:pPr marL="0" indent="0" algn="ctr">
              <a:buNone/>
            </a:pPr>
            <a:r>
              <a:rPr lang="ru-RU" sz="2400" dirty="0" smtClean="0">
                <a:latin typeface="Times New Roman" pitchFamily="18" charset="0"/>
                <a:cs typeface="Times New Roman" pitchFamily="18" charset="0"/>
              </a:rPr>
              <a:t>    Подтвердили </a:t>
            </a:r>
            <a:r>
              <a:rPr lang="ru-RU" sz="2400" dirty="0" smtClean="0">
                <a:solidFill>
                  <a:schemeClr val="tx1">
                    <a:lumMod val="95000"/>
                    <a:lumOff val="5000"/>
                  </a:schemeClr>
                </a:solidFill>
                <a:latin typeface="Times New Roman" pitchFamily="18" charset="0"/>
                <a:cs typeface="Times New Roman" pitchFamily="18" charset="0"/>
              </a:rPr>
              <a:t>–   </a:t>
            </a:r>
            <a:r>
              <a:rPr lang="ru-RU" sz="24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2 чел.    </a:t>
            </a:r>
            <a:r>
              <a:rPr lang="ru-RU" sz="2400" dirty="0" smtClean="0">
                <a:latin typeface="Times New Roman" pitchFamily="18" charset="0"/>
                <a:cs typeface="Times New Roman" pitchFamily="18" charset="0"/>
              </a:rPr>
              <a:t>Повысили  на ВКК – </a:t>
            </a:r>
            <a:r>
              <a:rPr lang="ru-RU" sz="24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7 чел</a:t>
            </a:r>
            <a:r>
              <a:rPr lang="ru-RU" sz="2400" dirty="0" smtClean="0">
                <a:solidFill>
                  <a:schemeClr val="accent2">
                    <a:lumMod val="75000"/>
                  </a:schemeClr>
                </a:solidFill>
                <a:latin typeface="Times New Roman" pitchFamily="18" charset="0"/>
                <a:cs typeface="Times New Roman" pitchFamily="18" charset="0"/>
              </a:rPr>
              <a:t>.</a:t>
            </a:r>
          </a:p>
          <a:p>
            <a:pPr marL="0" indent="0" algn="ctr">
              <a:buNone/>
            </a:pPr>
            <a:endParaRPr lang="ru-RU" sz="2400" dirty="0" smtClean="0">
              <a:solidFill>
                <a:schemeClr val="tx1">
                  <a:lumMod val="95000"/>
                  <a:lumOff val="5000"/>
                </a:schemeClr>
              </a:solidFill>
              <a:latin typeface="Times New Roman" pitchFamily="18" charset="0"/>
              <a:cs typeface="Times New Roman" pitchFamily="18" charset="0"/>
            </a:endParaRPr>
          </a:p>
          <a:p>
            <a:pPr marL="0" indent="0" algn="ctr">
              <a:buNone/>
            </a:pPr>
            <a:endParaRPr lang="ru-RU" sz="2400" dirty="0" smtClean="0">
              <a:latin typeface="Times New Roman" pitchFamily="18" charset="0"/>
              <a:cs typeface="Times New Roman" pitchFamily="18" charset="0"/>
            </a:endParaRPr>
          </a:p>
          <a:p>
            <a:pPr algn="ctr"/>
            <a:r>
              <a:rPr lang="ru-RU" sz="2400" dirty="0" smtClean="0">
                <a:latin typeface="Times New Roman" pitchFamily="18" charset="0"/>
                <a:cs typeface="Times New Roman" pitchFamily="18" charset="0"/>
              </a:rPr>
              <a:t>Присвоена </a:t>
            </a:r>
            <a:r>
              <a:rPr lang="ru-RU" sz="24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1 КК – 6 чел. </a:t>
            </a:r>
          </a:p>
          <a:p>
            <a:pPr marL="0" indent="0" algn="ctr">
              <a:buNone/>
            </a:pPr>
            <a:r>
              <a:rPr lang="ru-RU" sz="2400" b="1"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smtClean="0">
                <a:latin typeface="Times New Roman" pitchFamily="18" charset="0"/>
                <a:cs typeface="Times New Roman" pitchFamily="18" charset="0"/>
              </a:rPr>
              <a:t>Подтвердили </a:t>
            </a:r>
            <a:r>
              <a:rPr lang="ru-RU" sz="2400" dirty="0">
                <a:latin typeface="Times New Roman" pitchFamily="18" charset="0"/>
                <a:cs typeface="Times New Roman" pitchFamily="18" charset="0"/>
              </a:rPr>
              <a:t>– </a:t>
            </a:r>
            <a:r>
              <a:rPr lang="ru-RU" sz="24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3 чел</a:t>
            </a:r>
            <a:r>
              <a:rPr lang="ru-RU" sz="2400" dirty="0" smtClean="0">
                <a:solidFill>
                  <a:schemeClr val="accent2">
                    <a:lumMod val="75000"/>
                  </a:schemeClr>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Повысили на 1КК– </a:t>
            </a:r>
            <a:r>
              <a:rPr lang="ru-RU" sz="24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3 чел.</a:t>
            </a:r>
            <a:endParaRPr lang="ru-RU" sz="2400" b="1"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775725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404664"/>
            <a:ext cx="3657600" cy="5767536"/>
          </a:xfrm>
          <a:effectLst>
            <a:outerShdw blurRad="50800" dist="38100" dir="16200000" rotWithShape="0">
              <a:prstClr val="black">
                <a:alpha val="40000"/>
              </a:prstClr>
            </a:outerShdw>
          </a:effectLst>
        </p:spPr>
        <p:txBody>
          <a:bodyPr/>
          <a:lstStyle/>
          <a:p>
            <a:pPr marL="0" indent="0" algn="ctr">
              <a:buNone/>
            </a:pPr>
            <a:r>
              <a:rPr lang="ru-RU"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Учителя  школы </a:t>
            </a:r>
          </a:p>
          <a:p>
            <a:pPr marL="0" indent="0" algn="ctr">
              <a:buNone/>
            </a:pPr>
            <a:endParaRPr lang="ru-RU"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r>
              <a:rPr lang="ru-RU"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55</a:t>
            </a:r>
          </a:p>
          <a:p>
            <a:pPr marL="0" indent="0">
              <a:buNone/>
            </a:pP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В КК – </a:t>
            </a:r>
            <a:r>
              <a:rPr lang="ru-RU"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32</a:t>
            </a:r>
          </a:p>
          <a:p>
            <a:pPr marL="0" indent="0" algn="ctr">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1 КК – </a:t>
            </a:r>
            <a:r>
              <a:rPr lang="ru-RU"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21 </a:t>
            </a:r>
          </a:p>
          <a:p>
            <a:pPr marL="0" indent="0" algn="ctr">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2 КК –   </a:t>
            </a:r>
            <a:r>
              <a:rPr lang="ru-RU"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1</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0" indent="0" algn="ctr">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С/д    –   1 </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
        <p:nvSpPr>
          <p:cNvPr id="7" name="Объект 6"/>
          <p:cNvSpPr>
            <a:spLocks noGrp="1"/>
          </p:cNvSpPr>
          <p:nvPr>
            <p:ph sz="half" idx="2"/>
          </p:nvPr>
        </p:nvSpPr>
        <p:spPr>
          <a:xfrm>
            <a:off x="4270248" y="404664"/>
            <a:ext cx="3657600" cy="5767536"/>
          </a:xfrm>
          <a:effectLst>
            <a:glow rad="228600">
              <a:schemeClr val="accent3">
                <a:satMod val="175000"/>
                <a:alpha val="40000"/>
              </a:schemeClr>
            </a:glow>
            <a:outerShdw blurRad="50800" dist="38100" dir="5400000" algn="t" rotWithShape="0">
              <a:prstClr val="black">
                <a:alpha val="40000"/>
              </a:prstClr>
            </a:outerShdw>
            <a:reflection blurRad="6350" stA="52000" endA="300" endPos="35000" dir="5400000" sy="-100000" algn="bl" rotWithShape="0"/>
          </a:effectLst>
          <a:scene3d>
            <a:camera prst="orthographicFront"/>
            <a:lightRig rig="threePt" dir="t"/>
          </a:scene3d>
          <a:sp3d>
            <a:bevelT w="165100" prst="coolSlant"/>
          </a:sp3d>
        </p:spPr>
        <p:txBody>
          <a:bodyPr/>
          <a:lstStyle/>
          <a:p>
            <a:pPr marL="0" indent="0" algn="ctr">
              <a:buNone/>
            </a:pPr>
            <a:r>
              <a:rPr lang="ru-RU"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Педагогические работники </a:t>
            </a:r>
          </a:p>
          <a:p>
            <a:pPr marL="0" indent="0" algn="ctr">
              <a:buNone/>
            </a:pPr>
            <a:r>
              <a:rPr lang="ru-RU"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70 </a:t>
            </a:r>
          </a:p>
          <a:p>
            <a:pPr marL="0" indent="0">
              <a:buNone/>
            </a:pP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В </a:t>
            </a:r>
            <a:r>
              <a:rPr lang="ru-RU" b="1" dirty="0">
                <a:effectLst>
                  <a:outerShdw blurRad="38100" dist="38100" dir="2700000" algn="tl">
                    <a:srgbClr val="000000">
                      <a:alpha val="43137"/>
                    </a:srgbClr>
                  </a:outerShdw>
                </a:effectLst>
                <a:latin typeface="Times New Roman" pitchFamily="18" charset="0"/>
                <a:cs typeface="Times New Roman" pitchFamily="18" charset="0"/>
              </a:rPr>
              <a:t>КК – </a:t>
            </a:r>
            <a:r>
              <a:rPr lang="ru-RU"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41</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r>
              <a:rPr lang="ru-RU" b="1" dirty="0">
                <a:effectLst>
                  <a:outerShdw blurRad="38100" dist="38100" dir="2700000" algn="tl">
                    <a:srgbClr val="000000">
                      <a:alpha val="43137"/>
                    </a:srgbClr>
                  </a:outerShdw>
                </a:effectLst>
                <a:latin typeface="Times New Roman" pitchFamily="18" charset="0"/>
                <a:cs typeface="Times New Roman" pitchFamily="18" charset="0"/>
              </a:rPr>
              <a:t>1 КК – </a:t>
            </a:r>
            <a:r>
              <a:rPr lang="ru-RU"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27 </a:t>
            </a:r>
            <a:endParaRPr lang="ru-RU" b="1"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r>
              <a:rPr lang="ru-RU" b="1" dirty="0">
                <a:effectLst>
                  <a:outerShdw blurRad="38100" dist="38100" dir="2700000" algn="tl">
                    <a:srgbClr val="000000">
                      <a:alpha val="43137"/>
                    </a:srgbClr>
                  </a:outerShdw>
                </a:effectLst>
                <a:latin typeface="Times New Roman" pitchFamily="18" charset="0"/>
                <a:cs typeface="Times New Roman" pitchFamily="18" charset="0"/>
              </a:rPr>
              <a:t>2 КК –   </a:t>
            </a:r>
            <a:r>
              <a:rPr lang="ru-RU"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1</a:t>
            </a:r>
            <a:r>
              <a:rPr lang="ru-RU" b="1" dirty="0">
                <a:effectLst>
                  <a:outerShdw blurRad="38100" dist="38100" dir="2700000" algn="tl">
                    <a:srgbClr val="000000">
                      <a:alpha val="43137"/>
                    </a:srgbClr>
                  </a:outerShdw>
                </a:effectLst>
                <a:latin typeface="Times New Roman" pitchFamily="18" charset="0"/>
                <a:cs typeface="Times New Roman" pitchFamily="18" charset="0"/>
              </a:rPr>
              <a:t> </a:t>
            </a:r>
          </a:p>
          <a:p>
            <a:pPr marL="0" indent="0" algn="ctr">
              <a:buNone/>
            </a:pPr>
            <a:r>
              <a:rPr lang="ru-RU" b="1" dirty="0">
                <a:effectLst>
                  <a:outerShdw blurRad="38100" dist="38100" dir="2700000" algn="tl">
                    <a:srgbClr val="000000">
                      <a:alpha val="43137"/>
                    </a:srgbClr>
                  </a:outerShdw>
                </a:effectLst>
                <a:latin typeface="Times New Roman" pitchFamily="18" charset="0"/>
                <a:cs typeface="Times New Roman" pitchFamily="18" charset="0"/>
              </a:rPr>
              <a:t>С/д    –   </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1</a:t>
            </a:r>
          </a:p>
          <a:p>
            <a:pPr marL="0" indent="0" algn="ctr">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buNone/>
            </a:pP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32" name="Picture 8" descr="Здравствуй школ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6329" y="4365104"/>
            <a:ext cx="3461855" cy="168213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7146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218</TotalTime>
  <Words>555</Words>
  <Application>Microsoft Office PowerPoint</Application>
  <PresentationFormat>Экран (4:3)</PresentationFormat>
  <Paragraphs>88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Аспект</vt:lpstr>
      <vt:lpstr>Презентация PowerPoint</vt:lpstr>
      <vt:lpstr>Презентация PowerPoint</vt:lpstr>
      <vt:lpstr>Презентация PowerPoint</vt:lpstr>
      <vt:lpstr>Презентация PowerPoint</vt:lpstr>
      <vt:lpstr>Итоги аттестации за 2014-2015 уч.год</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Итоги аттестации за 2014-2015 уч.год</dc:title>
  <dc:creator>Fatneva_MN</dc:creator>
  <cp:lastModifiedBy>Fatneva_MN</cp:lastModifiedBy>
  <cp:revision>25</cp:revision>
  <dcterms:created xsi:type="dcterms:W3CDTF">2015-04-23T08:20:40Z</dcterms:created>
  <dcterms:modified xsi:type="dcterms:W3CDTF">2016-02-01T10:35:28Z</dcterms:modified>
</cp:coreProperties>
</file>