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0" r:id="rId6"/>
    <p:sldId id="263" r:id="rId7"/>
    <p:sldId id="264" r:id="rId8"/>
    <p:sldId id="265" r:id="rId9"/>
    <p:sldId id="266" r:id="rId10"/>
    <p:sldId id="267"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notesViewPr>
    <p:cSldViewPr>
      <p:cViewPr varScale="1">
        <p:scale>
          <a:sx n="55" d="100"/>
          <a:sy n="55" d="100"/>
        </p:scale>
        <p:origin x="-2844"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946B54-91C3-44FC-ACF1-5B1DEA93A598}" type="datetimeFigureOut">
              <a:rPr lang="ru-RU" smtClean="0"/>
              <a:pPr/>
              <a:t>14.02.2016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D32335-A804-4A48-846F-39B547EF02E3}"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1D32335-A804-4A48-846F-39B547EF02E3}" type="slidenum">
              <a:rPr lang="ru-RU" smtClean="0"/>
              <a:pPr/>
              <a:t>5</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1D32335-A804-4A48-846F-39B547EF02E3}" type="slidenum">
              <a:rPr lang="ru-RU" smtClean="0"/>
              <a:pPr/>
              <a:t>6</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1D32335-A804-4A48-846F-39B547EF02E3}" type="slidenum">
              <a:rPr lang="ru-RU" smtClean="0"/>
              <a:pPr/>
              <a:t>7</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1D32335-A804-4A48-846F-39B547EF02E3}" type="slidenum">
              <a:rPr lang="ru-RU" smtClean="0"/>
              <a:pPr/>
              <a:t>8</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1D32335-A804-4A48-846F-39B547EF02E3}" type="slidenum">
              <a:rPr lang="ru-RU" smtClean="0"/>
              <a:pPr/>
              <a:t>9</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1D32335-A804-4A48-846F-39B547EF02E3}" type="slidenum">
              <a:rPr lang="ru-RU" smtClean="0"/>
              <a:pPr/>
              <a:t>10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9171A25-0C6A-4F60-97D1-8CE248AAABED}" type="datetimeFigureOut">
              <a:rPr lang="ru-RU" smtClean="0"/>
              <a:pPr/>
              <a:t>14.02.2016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2D44B43-99F2-4B11-A703-0D18C30FDFD4}"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9171A25-0C6A-4F60-97D1-8CE248AAABED}" type="datetimeFigureOut">
              <a:rPr lang="ru-RU" smtClean="0"/>
              <a:pPr/>
              <a:t>14.02.2016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2D44B43-99F2-4B11-A703-0D18C30FDFD4}"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9171A25-0C6A-4F60-97D1-8CE248AAABED}" type="datetimeFigureOut">
              <a:rPr lang="ru-RU" smtClean="0"/>
              <a:pPr/>
              <a:t>14.02.2016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2D44B43-99F2-4B11-A703-0D18C30FDFD4}"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9171A25-0C6A-4F60-97D1-8CE248AAABED}" type="datetimeFigureOut">
              <a:rPr lang="ru-RU" smtClean="0"/>
              <a:pPr/>
              <a:t>14.02.2016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2D44B43-99F2-4B11-A703-0D18C30FDFD4}"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9171A25-0C6A-4F60-97D1-8CE248AAABED}" type="datetimeFigureOut">
              <a:rPr lang="ru-RU" smtClean="0"/>
              <a:pPr/>
              <a:t>14.02.2016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2D44B43-99F2-4B11-A703-0D18C30FDFD4}"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9171A25-0C6A-4F60-97D1-8CE248AAABED}" type="datetimeFigureOut">
              <a:rPr lang="ru-RU" smtClean="0"/>
              <a:pPr/>
              <a:t>14.02.2016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2D44B43-99F2-4B11-A703-0D18C30FDFD4}"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9171A25-0C6A-4F60-97D1-8CE248AAABED}" type="datetimeFigureOut">
              <a:rPr lang="ru-RU" smtClean="0"/>
              <a:pPr/>
              <a:t>14.02.2016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2D44B43-99F2-4B11-A703-0D18C30FDFD4}"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9171A25-0C6A-4F60-97D1-8CE248AAABED}" type="datetimeFigureOut">
              <a:rPr lang="ru-RU" smtClean="0"/>
              <a:pPr/>
              <a:t>14.02.2016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2D44B43-99F2-4B11-A703-0D18C30FDFD4}"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9171A25-0C6A-4F60-97D1-8CE248AAABED}" type="datetimeFigureOut">
              <a:rPr lang="ru-RU" smtClean="0"/>
              <a:pPr/>
              <a:t>14.02.2016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2D44B43-99F2-4B11-A703-0D18C30FDFD4}"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9171A25-0C6A-4F60-97D1-8CE248AAABED}" type="datetimeFigureOut">
              <a:rPr lang="ru-RU" smtClean="0"/>
              <a:pPr/>
              <a:t>14.02.2016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2D44B43-99F2-4B11-A703-0D18C30FDFD4}"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9171A25-0C6A-4F60-97D1-8CE248AAABED}" type="datetimeFigureOut">
              <a:rPr lang="ru-RU" smtClean="0"/>
              <a:pPr/>
              <a:t>14.02.2016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2D44B43-99F2-4B11-A703-0D18C30FDFD4}"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171A25-0C6A-4F60-97D1-8CE248AAABED}" type="datetimeFigureOut">
              <a:rPr lang="ru-RU" smtClean="0"/>
              <a:pPr/>
              <a:t>14.02.2016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44B43-99F2-4B11-A703-0D18C30FDFD4}"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7000" b="-47000"/>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0" y="0"/>
            <a:ext cx="9324528" cy="3970318"/>
          </a:xfrm>
          <a:prstGeom prst="rect">
            <a:avLst/>
          </a:prstGeom>
        </p:spPr>
        <p:txBody>
          <a:bodyPr wrap="square">
            <a:spAutoFit/>
          </a:bodyPr>
          <a:lstStyle/>
          <a:p>
            <a:pPr algn="ctr"/>
            <a:r>
              <a:rPr lang="ru-RU" sz="2800" b="1" i="1" dirty="0" smtClean="0">
                <a:solidFill>
                  <a:srgbClr val="C00000"/>
                </a:solidFill>
              </a:rPr>
              <a:t>Известно предание,повествующее о том,как древнеиндийского врача Чараки учитель послал в лес принести несколько совершенно бесполезных растений. «Учитель»,- сказал,вернувшись из леса, Чараки, - я 3 дня ходил по лесу и не нашел ни одного бесполезного растения». И действительно, по выражению американского философа Г.Эмерсона: даже любой сорняк – это растение,достоинства которого ещё не раскрыты».</a:t>
            </a:r>
            <a:endParaRPr lang="ru-RU" sz="2800" dirty="0"/>
          </a:p>
        </p:txBody>
      </p:sp>
      <p:sp>
        <p:nvSpPr>
          <p:cNvPr id="5" name="TextBox 4"/>
          <p:cNvSpPr txBox="1"/>
          <p:nvPr/>
        </p:nvSpPr>
        <p:spPr>
          <a:xfrm>
            <a:off x="0" y="3933056"/>
            <a:ext cx="9144000" cy="584775"/>
          </a:xfrm>
          <a:prstGeom prst="rect">
            <a:avLst/>
          </a:prstGeom>
          <a:noFill/>
        </p:spPr>
        <p:txBody>
          <a:bodyPr wrap="square" rtlCol="0">
            <a:spAutoFit/>
          </a:bodyPr>
          <a:lstStyle/>
          <a:p>
            <a:pPr algn="ctr"/>
            <a:endParaRPr lang="ru-RU" sz="3200" b="1" dirty="0"/>
          </a:p>
        </p:txBody>
      </p:sp>
      <p:sp>
        <p:nvSpPr>
          <p:cNvPr id="6" name="TextBox 5"/>
          <p:cNvSpPr txBox="1"/>
          <p:nvPr/>
        </p:nvSpPr>
        <p:spPr>
          <a:xfrm>
            <a:off x="0" y="4941168"/>
            <a:ext cx="9396536" cy="369332"/>
          </a:xfrm>
          <a:prstGeom prst="rect">
            <a:avLst/>
          </a:prstGeom>
          <a:noFill/>
        </p:spPr>
        <p:txBody>
          <a:bodyPr wrap="square" rtlCol="0">
            <a:spAutoFit/>
          </a:bodyPr>
          <a:lstStyle/>
          <a:p>
            <a:pPr algn="ctr"/>
            <a:endParaRPr lang="ru-RU" b="1" dirty="0">
              <a:solidFill>
                <a:srgbClr val="C00000"/>
              </a:solidFill>
            </a:endParaRPr>
          </a:p>
        </p:txBody>
      </p:sp>
      <p:sp>
        <p:nvSpPr>
          <p:cNvPr id="7" name="TextBox 6"/>
          <p:cNvSpPr txBox="1"/>
          <p:nvPr/>
        </p:nvSpPr>
        <p:spPr>
          <a:xfrm>
            <a:off x="0" y="5301208"/>
            <a:ext cx="9144000" cy="830997"/>
          </a:xfrm>
          <a:prstGeom prst="rect">
            <a:avLst/>
          </a:prstGeom>
          <a:noFill/>
        </p:spPr>
        <p:txBody>
          <a:bodyPr wrap="square" rtlCol="0">
            <a:spAutoFit/>
          </a:bodyPr>
          <a:lstStyle/>
          <a:p>
            <a:pPr algn="ctr"/>
            <a:r>
              <a:rPr lang="ru-RU" sz="2400" b="1" i="1" dirty="0" smtClean="0">
                <a:solidFill>
                  <a:srgbClr val="C00000"/>
                </a:solidFill>
              </a:rPr>
              <a:t>Автор: Колупаева Галина Николаевна, воспитатель МБДОУ детский сад №9</a:t>
            </a:r>
            <a:endParaRPr lang="ru-RU" sz="2400" b="1" i="1" dirty="0">
              <a:solidFill>
                <a:srgbClr val="C00000"/>
              </a:solidFill>
            </a:endParaRPr>
          </a:p>
        </p:txBody>
      </p:sp>
      <p:sp>
        <p:nvSpPr>
          <p:cNvPr id="8" name="TextBox 7"/>
          <p:cNvSpPr txBox="1"/>
          <p:nvPr/>
        </p:nvSpPr>
        <p:spPr>
          <a:xfrm>
            <a:off x="323528" y="6309320"/>
            <a:ext cx="8820472" cy="523220"/>
          </a:xfrm>
          <a:prstGeom prst="rect">
            <a:avLst/>
          </a:prstGeom>
          <a:noFill/>
        </p:spPr>
        <p:txBody>
          <a:bodyPr wrap="square" rtlCol="0">
            <a:spAutoFit/>
          </a:bodyPr>
          <a:lstStyle/>
          <a:p>
            <a:pPr algn="ctr"/>
            <a:r>
              <a:rPr lang="ru-RU" sz="2800" b="1" dirty="0" smtClean="0">
                <a:solidFill>
                  <a:srgbClr val="C00000"/>
                </a:solidFill>
              </a:rPr>
              <a:t>Г.Кирово -Чепецк</a:t>
            </a:r>
            <a:endParaRPr lang="ru-RU" sz="2800" b="1" dirty="0">
              <a:solidFill>
                <a:srgbClr val="C00000"/>
              </a:solidFill>
            </a:endParaRPr>
          </a:p>
        </p:txBody>
      </p:sp>
      <p:sp>
        <p:nvSpPr>
          <p:cNvPr id="9" name="TextBox 8"/>
          <p:cNvSpPr txBox="1"/>
          <p:nvPr/>
        </p:nvSpPr>
        <p:spPr>
          <a:xfrm rot="10800000" flipV="1">
            <a:off x="0" y="3937993"/>
            <a:ext cx="9144000" cy="954107"/>
          </a:xfrm>
          <a:prstGeom prst="rect">
            <a:avLst/>
          </a:prstGeom>
          <a:noFill/>
        </p:spPr>
        <p:txBody>
          <a:bodyPr wrap="square" rtlCol="0">
            <a:spAutoFit/>
          </a:bodyPr>
          <a:lstStyle/>
          <a:p>
            <a:pPr algn="ctr"/>
            <a:r>
              <a:rPr lang="ru-RU" sz="2800" b="1" dirty="0" smtClean="0"/>
              <a:t>Проект «Лекарственные травы, растущие на территории детского сада»</a:t>
            </a:r>
            <a:endParaRPr lang="ru-RU" sz="2400" b="1" dirty="0"/>
          </a:p>
        </p:txBody>
      </p:sp>
      <p:sp>
        <p:nvSpPr>
          <p:cNvPr id="11" name="TextBox 10"/>
          <p:cNvSpPr txBox="1"/>
          <p:nvPr/>
        </p:nvSpPr>
        <p:spPr>
          <a:xfrm>
            <a:off x="0" y="4869160"/>
            <a:ext cx="9540552" cy="461665"/>
          </a:xfrm>
          <a:prstGeom prst="rect">
            <a:avLst/>
          </a:prstGeom>
          <a:noFill/>
        </p:spPr>
        <p:txBody>
          <a:bodyPr wrap="square" rtlCol="0">
            <a:spAutoFit/>
          </a:bodyPr>
          <a:lstStyle/>
          <a:p>
            <a:pPr algn="ctr"/>
            <a:r>
              <a:rPr lang="ru-RU" sz="2400" b="1" dirty="0" smtClean="0"/>
              <a:t>Подготовительная группа</a:t>
            </a:r>
            <a:endParaRPr lang="ru-RU" sz="24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47000" b="-47000"/>
          </a:stretch>
        </a:blipFill>
        <a:effectLst/>
      </p:bgPr>
    </p:bg>
    <p:spTree>
      <p:nvGrpSpPr>
        <p:cNvPr id="1" name=""/>
        <p:cNvGrpSpPr/>
        <p:nvPr/>
      </p:nvGrpSpPr>
      <p:grpSpPr>
        <a:xfrm>
          <a:off x="0" y="0"/>
          <a:ext cx="0" cy="0"/>
          <a:chOff x="0" y="0"/>
          <a:chExt cx="0" cy="0"/>
        </a:xfrm>
      </p:grpSpPr>
      <p:pic>
        <p:nvPicPr>
          <p:cNvPr id="3" name="Рисунок 2" descr="833584.jpg"/>
          <p:cNvPicPr>
            <a:picLocks noChangeAspect="1"/>
          </p:cNvPicPr>
          <p:nvPr/>
        </p:nvPicPr>
        <p:blipFill>
          <a:blip r:embed="rId4" cstate="print"/>
          <a:stretch>
            <a:fillRect/>
          </a:stretch>
        </p:blipFill>
        <p:spPr>
          <a:xfrm>
            <a:off x="0" y="0"/>
            <a:ext cx="9144000" cy="6858000"/>
          </a:xfrm>
          <a:prstGeom prst="rect">
            <a:avLst/>
          </a:prstGeom>
        </p:spPr>
      </p:pic>
      <p:sp>
        <p:nvSpPr>
          <p:cNvPr id="5" name="TextBox 4"/>
          <p:cNvSpPr txBox="1"/>
          <p:nvPr/>
        </p:nvSpPr>
        <p:spPr>
          <a:xfrm>
            <a:off x="0" y="404664"/>
            <a:ext cx="9144000" cy="2554545"/>
          </a:xfrm>
          <a:prstGeom prst="rect">
            <a:avLst/>
          </a:prstGeom>
          <a:noFill/>
        </p:spPr>
        <p:txBody>
          <a:bodyPr wrap="square" rtlCol="0">
            <a:spAutoFit/>
          </a:bodyPr>
          <a:lstStyle/>
          <a:p>
            <a:pPr algn="ctr"/>
            <a:r>
              <a:rPr lang="ru-RU" sz="8000" dirty="0" smtClean="0">
                <a:solidFill>
                  <a:srgbClr val="C00000"/>
                </a:solidFill>
              </a:rPr>
              <a:t>Спасибо за внимание!</a:t>
            </a:r>
            <a:endParaRPr lang="ru-RU" sz="8000" dirty="0">
              <a:solidFill>
                <a:srgbClr val="C0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7000" b="-4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323528" y="260648"/>
            <a:ext cx="8820471" cy="923330"/>
          </a:xfrm>
          <a:prstGeom prst="rect">
            <a:avLst/>
          </a:prstGeom>
        </p:spPr>
        <p:txBody>
          <a:bodyPr wrap="square">
            <a:spAutoFit/>
          </a:bodyPr>
          <a:lstStyle/>
          <a:p>
            <a:pPr algn="ctr"/>
            <a:r>
              <a:rPr lang="ru-RU" sz="5400" b="1" dirty="0" smtClean="0">
                <a:ln w="11430"/>
                <a:solidFill>
                  <a:srgbClr val="FF0000"/>
                </a:solidFill>
                <a:effectLst>
                  <a:outerShdw blurRad="50800" dist="39000" dir="5460000" algn="tl">
                    <a:srgbClr val="000000">
                      <a:alpha val="38000"/>
                    </a:srgbClr>
                  </a:outerShdw>
                </a:effectLst>
              </a:rPr>
              <a:t>Актуальность проекта</a:t>
            </a:r>
            <a:endParaRPr lang="ru-RU" sz="5400" b="1" dirty="0">
              <a:ln w="11430"/>
              <a:solidFill>
                <a:srgbClr val="FF0000"/>
              </a:solidFill>
              <a:effectLst>
                <a:outerShdw blurRad="50800" dist="39000" dir="5460000" algn="tl">
                  <a:srgbClr val="000000">
                    <a:alpha val="38000"/>
                  </a:srgbClr>
                </a:outerShdw>
              </a:effectLst>
            </a:endParaRPr>
          </a:p>
        </p:txBody>
      </p:sp>
      <p:sp>
        <p:nvSpPr>
          <p:cNvPr id="3" name="Прямоугольник 2"/>
          <p:cNvSpPr/>
          <p:nvPr/>
        </p:nvSpPr>
        <p:spPr>
          <a:xfrm>
            <a:off x="0" y="1772816"/>
            <a:ext cx="9144000" cy="1569660"/>
          </a:xfrm>
          <a:prstGeom prst="rect">
            <a:avLst/>
          </a:prstGeom>
        </p:spPr>
        <p:txBody>
          <a:bodyPr wrap="square">
            <a:spAutoFit/>
          </a:bodyPr>
          <a:lstStyle/>
          <a:p>
            <a:pPr marL="914400" lvl="1" indent="-457200">
              <a:buFont typeface="Wingdings" pitchFamily="2" charset="2"/>
              <a:buChar char="Ø"/>
            </a:pPr>
            <a:r>
              <a:rPr lang="ru-RU" sz="3200" b="1" dirty="0" smtClean="0"/>
              <a:t>Отсутствие знаний о лекарственных растениях,растущих на территории детского сада.</a:t>
            </a:r>
            <a:endParaRPr lang="ru-RU" sz="3200" b="1" dirty="0"/>
          </a:p>
        </p:txBody>
      </p:sp>
      <p:sp>
        <p:nvSpPr>
          <p:cNvPr id="4" name="Прямоугольник 3"/>
          <p:cNvSpPr/>
          <p:nvPr/>
        </p:nvSpPr>
        <p:spPr>
          <a:xfrm rot="10800000" flipV="1">
            <a:off x="-1476672" y="3898503"/>
            <a:ext cx="10620672" cy="1077218"/>
          </a:xfrm>
          <a:prstGeom prst="rect">
            <a:avLst/>
          </a:prstGeom>
        </p:spPr>
        <p:txBody>
          <a:bodyPr wrap="square">
            <a:spAutoFit/>
          </a:bodyPr>
          <a:lstStyle/>
          <a:p>
            <a:pPr marL="2114550" lvl="4" indent="-285750">
              <a:buFont typeface="Wingdings" pitchFamily="2" charset="2"/>
              <a:buChar char="Ø"/>
            </a:pPr>
            <a:r>
              <a:rPr lang="ru-RU" sz="3200" b="1" dirty="0" smtClean="0"/>
              <a:t>Понимании того,что растения –живые организмы.</a:t>
            </a:r>
            <a:endParaRPr lang="ru-RU" sz="32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7000" b="-4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0" y="1268760"/>
            <a:ext cx="9144000" cy="1569660"/>
          </a:xfrm>
          <a:prstGeom prst="rect">
            <a:avLst/>
          </a:prstGeom>
        </p:spPr>
        <p:txBody>
          <a:bodyPr wrap="square">
            <a:spAutoFit/>
          </a:bodyPr>
          <a:lstStyle/>
          <a:p>
            <a:pPr algn="ctr"/>
            <a:r>
              <a:rPr lang="ru-RU" sz="4800" b="1" dirty="0" smtClean="0"/>
              <a:t>Формирование основ экологической культуры  у детей.</a:t>
            </a:r>
            <a:endParaRPr lang="ru-RU" sz="4800" b="1" dirty="0"/>
          </a:p>
        </p:txBody>
      </p:sp>
      <p:sp>
        <p:nvSpPr>
          <p:cNvPr id="3" name="TextBox 2"/>
          <p:cNvSpPr txBox="1"/>
          <p:nvPr/>
        </p:nvSpPr>
        <p:spPr>
          <a:xfrm>
            <a:off x="611560" y="0"/>
            <a:ext cx="8280920" cy="1200329"/>
          </a:xfrm>
          <a:prstGeom prst="rect">
            <a:avLst/>
          </a:prstGeom>
          <a:noFill/>
        </p:spPr>
        <p:txBody>
          <a:bodyPr wrap="square" rtlCol="0">
            <a:spAutoFit/>
          </a:bodyPr>
          <a:lstStyle/>
          <a:p>
            <a:pPr algn="ctr"/>
            <a:r>
              <a:rPr lang="ru-RU" sz="7200" b="1" dirty="0" smtClean="0">
                <a:solidFill>
                  <a:srgbClr val="C00000"/>
                </a:solidFill>
              </a:rPr>
              <a:t>Цель проекта</a:t>
            </a:r>
            <a:endParaRPr lang="ru-RU" sz="7200" b="1" dirty="0">
              <a:solidFill>
                <a:srgbClr val="C00000"/>
              </a:solidFill>
            </a:endParaRPr>
          </a:p>
        </p:txBody>
      </p:sp>
      <p:sp>
        <p:nvSpPr>
          <p:cNvPr id="4" name="Прямоугольник 3"/>
          <p:cNvSpPr/>
          <p:nvPr/>
        </p:nvSpPr>
        <p:spPr>
          <a:xfrm rot="10800000" flipV="1">
            <a:off x="0" y="3419655"/>
            <a:ext cx="9144000" cy="1200329"/>
          </a:xfrm>
          <a:prstGeom prst="rect">
            <a:avLst/>
          </a:prstGeom>
        </p:spPr>
        <p:txBody>
          <a:bodyPr wrap="square">
            <a:spAutoFit/>
          </a:bodyPr>
          <a:lstStyle/>
          <a:p>
            <a:pPr algn="ctr"/>
            <a:r>
              <a:rPr lang="ru-RU" sz="2400" b="1" dirty="0" smtClean="0"/>
              <a:t>Творческий,коллективный,краткосрочный,недельный с понедельника по пятницу,начало июля.Проект реализовывался с детими  подготовительной группы.</a:t>
            </a:r>
            <a:endParaRPr lang="ru-RU" sz="2400" b="1" dirty="0"/>
          </a:p>
        </p:txBody>
      </p:sp>
      <p:sp>
        <p:nvSpPr>
          <p:cNvPr id="5" name="TextBox 4"/>
          <p:cNvSpPr txBox="1"/>
          <p:nvPr/>
        </p:nvSpPr>
        <p:spPr>
          <a:xfrm>
            <a:off x="0" y="2636912"/>
            <a:ext cx="9144000" cy="707886"/>
          </a:xfrm>
          <a:prstGeom prst="rect">
            <a:avLst/>
          </a:prstGeom>
          <a:noFill/>
        </p:spPr>
        <p:txBody>
          <a:bodyPr wrap="square" rtlCol="0">
            <a:spAutoFit/>
          </a:bodyPr>
          <a:lstStyle/>
          <a:p>
            <a:pPr algn="ctr"/>
            <a:r>
              <a:rPr lang="ru-RU" sz="4000" b="1" i="1" dirty="0" smtClean="0">
                <a:solidFill>
                  <a:srgbClr val="C00000"/>
                </a:solidFill>
              </a:rPr>
              <a:t>Вид проекта</a:t>
            </a:r>
            <a:endParaRPr lang="ru-RU" sz="4000" b="1" i="1" dirty="0">
              <a:solidFill>
                <a:srgbClr val="C00000"/>
              </a:solidFill>
            </a:endParaRPr>
          </a:p>
        </p:txBody>
      </p:sp>
      <p:sp>
        <p:nvSpPr>
          <p:cNvPr id="6" name="Прямоугольник 5"/>
          <p:cNvSpPr/>
          <p:nvPr/>
        </p:nvSpPr>
        <p:spPr>
          <a:xfrm rot="10800000" flipV="1">
            <a:off x="0" y="5113060"/>
            <a:ext cx="9144000" cy="830997"/>
          </a:xfrm>
          <a:prstGeom prst="rect">
            <a:avLst/>
          </a:prstGeom>
        </p:spPr>
        <p:txBody>
          <a:bodyPr wrap="square">
            <a:spAutoFit/>
          </a:bodyPr>
          <a:lstStyle/>
          <a:p>
            <a:pPr algn="ctr"/>
            <a:r>
              <a:rPr lang="ru-RU" sz="2400" b="1" dirty="0" smtClean="0">
                <a:solidFill>
                  <a:srgbClr val="C00000"/>
                </a:solidFill>
              </a:rPr>
              <a:t>Основная идея:проект представляет собой игру в путешественников - следопытов</a:t>
            </a:r>
            <a:endParaRPr lang="ru-RU" sz="2400" b="1" dirty="0">
              <a:solidFill>
                <a:srgbClr val="C0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7000" b="-4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0" y="1988840"/>
            <a:ext cx="9144000" cy="1415772"/>
          </a:xfrm>
          <a:prstGeom prst="rect">
            <a:avLst/>
          </a:prstGeom>
        </p:spPr>
        <p:txBody>
          <a:bodyPr wrap="square">
            <a:spAutoFit/>
          </a:bodyPr>
          <a:lstStyle/>
          <a:p>
            <a:pPr marL="285750" indent="-285750">
              <a:buFont typeface="Wingdings" pitchFamily="2" charset="2"/>
              <a:buChar char="Ø"/>
            </a:pPr>
            <a:r>
              <a:rPr lang="ru-RU" sz="2400" b="1" dirty="0" smtClean="0"/>
              <a:t>Знакомство детей с лекарственными травами,растущими на территории детского сада./Зверобоем,подорожником,крапивой, одуванчиком/</a:t>
            </a:r>
            <a:endParaRPr lang="ru-RU" sz="2400" dirty="0" smtClean="0"/>
          </a:p>
          <a:p>
            <a:pPr marL="285750" indent="-285750">
              <a:buFont typeface="Wingdings" pitchFamily="2" charset="2"/>
              <a:buChar char="Ø"/>
            </a:pPr>
            <a:endParaRPr lang="ru-RU" sz="1400" dirty="0"/>
          </a:p>
        </p:txBody>
      </p:sp>
      <p:sp>
        <p:nvSpPr>
          <p:cNvPr id="3" name="TextBox 2"/>
          <p:cNvSpPr txBox="1"/>
          <p:nvPr/>
        </p:nvSpPr>
        <p:spPr>
          <a:xfrm>
            <a:off x="0" y="332656"/>
            <a:ext cx="9144000" cy="1446550"/>
          </a:xfrm>
          <a:prstGeom prst="rect">
            <a:avLst/>
          </a:prstGeom>
          <a:noFill/>
        </p:spPr>
        <p:txBody>
          <a:bodyPr wrap="square" rtlCol="0">
            <a:spAutoFit/>
          </a:bodyPr>
          <a:lstStyle/>
          <a:p>
            <a:pPr algn="ctr"/>
            <a:r>
              <a:rPr lang="ru-RU" sz="8800" b="1" dirty="0" smtClean="0">
                <a:solidFill>
                  <a:srgbClr val="C00000"/>
                </a:solidFill>
              </a:rPr>
              <a:t>Задачи проекта</a:t>
            </a:r>
            <a:endParaRPr lang="ru-RU" sz="8800" b="1" dirty="0">
              <a:solidFill>
                <a:srgbClr val="C00000"/>
              </a:solidFill>
            </a:endParaRPr>
          </a:p>
        </p:txBody>
      </p:sp>
      <p:sp>
        <p:nvSpPr>
          <p:cNvPr id="4" name="Прямоугольник 3"/>
          <p:cNvSpPr/>
          <p:nvPr/>
        </p:nvSpPr>
        <p:spPr>
          <a:xfrm>
            <a:off x="0" y="3356992"/>
            <a:ext cx="9144000" cy="1384995"/>
          </a:xfrm>
          <a:prstGeom prst="rect">
            <a:avLst/>
          </a:prstGeom>
        </p:spPr>
        <p:txBody>
          <a:bodyPr wrap="square">
            <a:spAutoFit/>
          </a:bodyPr>
          <a:lstStyle/>
          <a:p>
            <a:pPr marL="285750" indent="-285750">
              <a:buFont typeface="Wingdings" pitchFamily="2" charset="2"/>
              <a:buChar char="Ø"/>
            </a:pPr>
            <a:endParaRPr lang="ru-RU" b="1" dirty="0" smtClean="0"/>
          </a:p>
          <a:p>
            <a:pPr marL="285750" indent="-285750">
              <a:buFont typeface="Wingdings" pitchFamily="2" charset="2"/>
              <a:buChar char="Ø"/>
            </a:pPr>
            <a:r>
              <a:rPr lang="ru-RU" sz="2400" b="1" dirty="0" smtClean="0"/>
              <a:t>Развивать достоверные знания о растениях ,практические умения,направленные на охрану природы.</a:t>
            </a:r>
          </a:p>
          <a:p>
            <a:pPr marL="285750" indent="-285750">
              <a:buFont typeface="Wingdings" pitchFamily="2" charset="2"/>
              <a:buChar char="Ø"/>
            </a:pPr>
            <a:endParaRPr lang="ru-RU" dirty="0" smtClean="0"/>
          </a:p>
        </p:txBody>
      </p:sp>
      <p:sp>
        <p:nvSpPr>
          <p:cNvPr id="5" name="Прямоугольник 4"/>
          <p:cNvSpPr/>
          <p:nvPr/>
        </p:nvSpPr>
        <p:spPr>
          <a:xfrm>
            <a:off x="0" y="5030743"/>
            <a:ext cx="9144000" cy="830997"/>
          </a:xfrm>
          <a:prstGeom prst="rect">
            <a:avLst/>
          </a:prstGeom>
        </p:spPr>
        <p:txBody>
          <a:bodyPr wrap="square">
            <a:spAutoFit/>
          </a:bodyPr>
          <a:lstStyle/>
          <a:p>
            <a:pPr marL="285750" indent="-285750">
              <a:buFont typeface="Wingdings" pitchFamily="2" charset="2"/>
              <a:buChar char="Ø"/>
            </a:pPr>
            <a:r>
              <a:rPr lang="ru-RU" sz="2400" b="1" dirty="0" smtClean="0"/>
              <a:t>Воспитывать эмоционально –положительное отношение к природе.</a:t>
            </a:r>
            <a:endParaRPr lang="ru-RU" sz="24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47000" b="-47000"/>
          </a:stretch>
        </a:blipFill>
        <a:effectLst/>
      </p:bgPr>
    </p:bg>
    <p:spTree>
      <p:nvGrpSpPr>
        <p:cNvPr id="1" name=""/>
        <p:cNvGrpSpPr/>
        <p:nvPr/>
      </p:nvGrpSpPr>
      <p:grpSpPr>
        <a:xfrm>
          <a:off x="0" y="0"/>
          <a:ext cx="0" cy="0"/>
          <a:chOff x="0" y="0"/>
          <a:chExt cx="0" cy="0"/>
        </a:xfrm>
      </p:grpSpPr>
      <p:sp>
        <p:nvSpPr>
          <p:cNvPr id="3" name="TextBox 2"/>
          <p:cNvSpPr txBox="1"/>
          <p:nvPr/>
        </p:nvSpPr>
        <p:spPr>
          <a:xfrm>
            <a:off x="0" y="260648"/>
            <a:ext cx="9144000" cy="923330"/>
          </a:xfrm>
          <a:prstGeom prst="rect">
            <a:avLst/>
          </a:prstGeom>
          <a:noFill/>
        </p:spPr>
        <p:txBody>
          <a:bodyPr wrap="square" rtlCol="0">
            <a:spAutoFit/>
          </a:bodyPr>
          <a:lstStyle/>
          <a:p>
            <a:pPr algn="ctr"/>
            <a:r>
              <a:rPr lang="ru-RU" sz="5400" b="1" dirty="0" smtClean="0">
                <a:solidFill>
                  <a:srgbClr val="C00000"/>
                </a:solidFill>
              </a:rPr>
              <a:t>Методы и формы работы</a:t>
            </a:r>
            <a:endParaRPr lang="ru-RU" sz="5400" b="1" dirty="0">
              <a:solidFill>
                <a:srgbClr val="C00000"/>
              </a:solidFill>
            </a:endParaRPr>
          </a:p>
        </p:txBody>
      </p:sp>
      <p:sp>
        <p:nvSpPr>
          <p:cNvPr id="6" name="TextBox 5"/>
          <p:cNvSpPr txBox="1"/>
          <p:nvPr/>
        </p:nvSpPr>
        <p:spPr>
          <a:xfrm>
            <a:off x="0" y="1484784"/>
            <a:ext cx="9144000" cy="954107"/>
          </a:xfrm>
          <a:prstGeom prst="rect">
            <a:avLst/>
          </a:prstGeom>
          <a:noFill/>
        </p:spPr>
        <p:txBody>
          <a:bodyPr wrap="square" rtlCol="0">
            <a:spAutoFit/>
          </a:bodyPr>
          <a:lstStyle/>
          <a:p>
            <a:pPr>
              <a:buFont typeface="Wingdings" pitchFamily="2" charset="2"/>
              <a:buChar char="Ø"/>
            </a:pPr>
            <a:endParaRPr lang="ru-RU" sz="2800" dirty="0" smtClean="0">
              <a:effectLst>
                <a:outerShdw blurRad="38100" dist="38100" dir="2700000" algn="tl">
                  <a:srgbClr val="000000">
                    <a:alpha val="43137"/>
                  </a:srgbClr>
                </a:outerShdw>
              </a:effectLst>
            </a:endParaRPr>
          </a:p>
          <a:p>
            <a:pPr>
              <a:buFont typeface="Wingdings" pitchFamily="2" charset="2"/>
              <a:buChar char="Ø"/>
            </a:pPr>
            <a:endParaRPr lang="ru-RU" sz="2800" dirty="0">
              <a:effectLst>
                <a:outerShdw blurRad="38100" dist="38100" dir="2700000" algn="tl">
                  <a:srgbClr val="000000">
                    <a:alpha val="43137"/>
                  </a:srgbClr>
                </a:outerShdw>
              </a:effectLst>
            </a:endParaRPr>
          </a:p>
        </p:txBody>
      </p:sp>
      <p:sp>
        <p:nvSpPr>
          <p:cNvPr id="7" name="TextBox 6"/>
          <p:cNvSpPr txBox="1"/>
          <p:nvPr/>
        </p:nvSpPr>
        <p:spPr>
          <a:xfrm>
            <a:off x="-1836712" y="1988840"/>
            <a:ext cx="10980712" cy="523220"/>
          </a:xfrm>
          <a:prstGeom prst="rect">
            <a:avLst/>
          </a:prstGeom>
          <a:noFill/>
        </p:spPr>
        <p:txBody>
          <a:bodyPr wrap="square" rtlCol="0">
            <a:spAutoFit/>
          </a:bodyPr>
          <a:lstStyle/>
          <a:p>
            <a:pPr lvl="4">
              <a:buFont typeface="Wingdings" pitchFamily="2" charset="2"/>
              <a:buChar char="Ø"/>
            </a:pPr>
            <a:r>
              <a:rPr lang="ru-RU" sz="2800" b="1" dirty="0" smtClean="0"/>
              <a:t>Чтение книг, мифов о травах.</a:t>
            </a:r>
            <a:endParaRPr lang="ru-RU" sz="2800" b="1" dirty="0"/>
          </a:p>
        </p:txBody>
      </p:sp>
      <p:sp>
        <p:nvSpPr>
          <p:cNvPr id="10" name="TextBox 9"/>
          <p:cNvSpPr txBox="1"/>
          <p:nvPr/>
        </p:nvSpPr>
        <p:spPr>
          <a:xfrm>
            <a:off x="0" y="2564904"/>
            <a:ext cx="9144000" cy="523220"/>
          </a:xfrm>
          <a:prstGeom prst="rect">
            <a:avLst/>
          </a:prstGeom>
          <a:noFill/>
        </p:spPr>
        <p:txBody>
          <a:bodyPr wrap="square" rtlCol="0">
            <a:spAutoFit/>
          </a:bodyPr>
          <a:lstStyle/>
          <a:p>
            <a:pPr>
              <a:buFont typeface="Wingdings" pitchFamily="2" charset="2"/>
              <a:buChar char="Ø"/>
            </a:pPr>
            <a:r>
              <a:rPr lang="ru-RU" sz="2800" b="1" dirty="0" smtClean="0"/>
              <a:t>Обобщающая беседа</a:t>
            </a:r>
            <a:endParaRPr lang="ru-RU" sz="2800" b="1" dirty="0"/>
          </a:p>
        </p:txBody>
      </p:sp>
      <p:sp>
        <p:nvSpPr>
          <p:cNvPr id="11" name="TextBox 10"/>
          <p:cNvSpPr txBox="1"/>
          <p:nvPr/>
        </p:nvSpPr>
        <p:spPr>
          <a:xfrm>
            <a:off x="0" y="3140968"/>
            <a:ext cx="9144000" cy="523220"/>
          </a:xfrm>
          <a:prstGeom prst="rect">
            <a:avLst/>
          </a:prstGeom>
          <a:noFill/>
        </p:spPr>
        <p:txBody>
          <a:bodyPr wrap="square" rtlCol="0">
            <a:spAutoFit/>
          </a:bodyPr>
          <a:lstStyle/>
          <a:p>
            <a:pPr>
              <a:buFont typeface="Wingdings" pitchFamily="2" charset="2"/>
              <a:buChar char="Ø"/>
            </a:pPr>
            <a:r>
              <a:rPr lang="ru-RU" sz="2800" b="1" dirty="0" smtClean="0"/>
              <a:t>Изготовление цветов</a:t>
            </a:r>
            <a:endParaRPr lang="ru-RU" sz="2800" b="1" dirty="0"/>
          </a:p>
        </p:txBody>
      </p:sp>
      <p:sp>
        <p:nvSpPr>
          <p:cNvPr id="13" name="TextBox 12"/>
          <p:cNvSpPr txBox="1"/>
          <p:nvPr/>
        </p:nvSpPr>
        <p:spPr>
          <a:xfrm>
            <a:off x="0" y="3789040"/>
            <a:ext cx="9144000" cy="523220"/>
          </a:xfrm>
          <a:prstGeom prst="rect">
            <a:avLst/>
          </a:prstGeom>
          <a:noFill/>
        </p:spPr>
        <p:txBody>
          <a:bodyPr wrap="square" rtlCol="0">
            <a:spAutoFit/>
          </a:bodyPr>
          <a:lstStyle/>
          <a:p>
            <a:pPr>
              <a:buFont typeface="Wingdings" pitchFamily="2" charset="2"/>
              <a:buChar char="Ø"/>
            </a:pPr>
            <a:r>
              <a:rPr lang="ru-RU" sz="2800" b="1" dirty="0" smtClean="0"/>
              <a:t>Д/</a:t>
            </a:r>
            <a:r>
              <a:rPr lang="ru-RU" sz="2800" b="1" dirty="0" err="1" smtClean="0"/>
              <a:t>игры,беседы</a:t>
            </a:r>
            <a:endParaRPr lang="ru-RU" sz="2800" b="1" dirty="0"/>
          </a:p>
        </p:txBody>
      </p:sp>
      <p:pic>
        <p:nvPicPr>
          <p:cNvPr id="14" name="Рисунок 13" descr="SDC12277.JPG"/>
          <p:cNvPicPr>
            <a:picLocks noChangeAspect="1"/>
          </p:cNvPicPr>
          <p:nvPr/>
        </p:nvPicPr>
        <p:blipFill>
          <a:blip r:embed="rId4" cstate="print"/>
          <a:stretch>
            <a:fillRect/>
          </a:stretch>
        </p:blipFill>
        <p:spPr>
          <a:xfrm>
            <a:off x="5796137" y="1124744"/>
            <a:ext cx="3347864" cy="25108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Рисунок 8" descr="SDC13196.JPG"/>
          <p:cNvPicPr>
            <a:picLocks noChangeAspect="1"/>
          </p:cNvPicPr>
          <p:nvPr/>
        </p:nvPicPr>
        <p:blipFill>
          <a:blip r:embed="rId5" cstate="print"/>
          <a:stretch>
            <a:fillRect/>
          </a:stretch>
        </p:blipFill>
        <p:spPr>
          <a:xfrm>
            <a:off x="5927643" y="4445732"/>
            <a:ext cx="3216357" cy="24122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Рисунок 11" descr="SDC14639.JPG"/>
          <p:cNvPicPr>
            <a:picLocks noChangeAspect="1"/>
          </p:cNvPicPr>
          <p:nvPr/>
        </p:nvPicPr>
        <p:blipFill>
          <a:blip r:embed="rId6" cstate="print"/>
          <a:stretch>
            <a:fillRect/>
          </a:stretch>
        </p:blipFill>
        <p:spPr>
          <a:xfrm>
            <a:off x="0" y="4509120"/>
            <a:ext cx="3131840" cy="23488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Рисунок 14" descr="SDC12614.JPG"/>
          <p:cNvPicPr>
            <a:picLocks noChangeAspect="1"/>
          </p:cNvPicPr>
          <p:nvPr/>
        </p:nvPicPr>
        <p:blipFill>
          <a:blip r:embed="rId7" cstate="print"/>
          <a:stretch>
            <a:fillRect/>
          </a:stretch>
        </p:blipFill>
        <p:spPr>
          <a:xfrm>
            <a:off x="3203848" y="3573016"/>
            <a:ext cx="2771800" cy="2078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6" name="TextBox 15"/>
          <p:cNvSpPr txBox="1"/>
          <p:nvPr/>
        </p:nvSpPr>
        <p:spPr>
          <a:xfrm>
            <a:off x="0" y="1052736"/>
            <a:ext cx="5724128" cy="646331"/>
          </a:xfrm>
          <a:prstGeom prst="rect">
            <a:avLst/>
          </a:prstGeom>
          <a:noFill/>
        </p:spPr>
        <p:txBody>
          <a:bodyPr wrap="square" rtlCol="0">
            <a:spAutoFit/>
          </a:bodyPr>
          <a:lstStyle/>
          <a:p>
            <a:pPr>
              <a:buFont typeface="Wingdings" pitchFamily="2" charset="2"/>
              <a:buChar char="Ø"/>
            </a:pPr>
            <a:endParaRPr lang="ru-RU" dirty="0" smtClean="0"/>
          </a:p>
          <a:p>
            <a:pPr>
              <a:buFont typeface="Wingdings" pitchFamily="2" charset="2"/>
              <a:buChar char="Ø"/>
            </a:pPr>
            <a:endParaRPr lang="ru-RU" dirty="0"/>
          </a:p>
        </p:txBody>
      </p:sp>
      <p:sp>
        <p:nvSpPr>
          <p:cNvPr id="17" name="TextBox 16"/>
          <p:cNvSpPr txBox="1"/>
          <p:nvPr/>
        </p:nvSpPr>
        <p:spPr>
          <a:xfrm>
            <a:off x="0" y="1412776"/>
            <a:ext cx="5652120" cy="923330"/>
          </a:xfrm>
          <a:prstGeom prst="rect">
            <a:avLst/>
          </a:prstGeom>
          <a:noFill/>
        </p:spPr>
        <p:txBody>
          <a:bodyPr wrap="square" rtlCol="0">
            <a:spAutoFit/>
          </a:bodyPr>
          <a:lstStyle/>
          <a:p>
            <a:pPr>
              <a:buFont typeface="Wingdings" pitchFamily="2" charset="2"/>
              <a:buChar char="Ø"/>
            </a:pPr>
            <a:endParaRPr lang="ru-RU" dirty="0" smtClean="0"/>
          </a:p>
          <a:p>
            <a:pPr>
              <a:buFont typeface="Wingdings" pitchFamily="2" charset="2"/>
              <a:buChar char="Ø"/>
            </a:pPr>
            <a:endParaRPr lang="ru-RU" dirty="0" smtClean="0"/>
          </a:p>
          <a:p>
            <a:endParaRPr lang="ru-RU" dirty="0"/>
          </a:p>
        </p:txBody>
      </p:sp>
      <p:sp>
        <p:nvSpPr>
          <p:cNvPr id="18" name="TextBox 17"/>
          <p:cNvSpPr txBox="1"/>
          <p:nvPr/>
        </p:nvSpPr>
        <p:spPr>
          <a:xfrm>
            <a:off x="0" y="1340768"/>
            <a:ext cx="5436096" cy="4524315"/>
          </a:xfrm>
          <a:prstGeom prst="rect">
            <a:avLst/>
          </a:prstGeom>
          <a:noFill/>
        </p:spPr>
        <p:txBody>
          <a:bodyPr wrap="square" rtlCol="0">
            <a:spAutoFit/>
          </a:bodyPr>
          <a:lstStyle/>
          <a:p>
            <a:pPr>
              <a:buFont typeface="Wingdings" pitchFamily="2" charset="2"/>
              <a:buChar char="Ø"/>
            </a:pPr>
            <a:endParaRPr lang="ru-RU" dirty="0" smtClean="0"/>
          </a:p>
          <a:p>
            <a:pPr>
              <a:buFont typeface="Wingdings" pitchFamily="2" charset="2"/>
              <a:buChar char="Ø"/>
            </a:pPr>
            <a:endParaRPr lang="ru-RU" dirty="0" smtClean="0"/>
          </a:p>
          <a:p>
            <a:pPr>
              <a:buFont typeface="Wingdings" pitchFamily="2" charset="2"/>
              <a:buChar char="Ø"/>
            </a:pPr>
            <a:endParaRPr lang="ru-RU" dirty="0" smtClean="0"/>
          </a:p>
          <a:p>
            <a:pPr>
              <a:buFont typeface="Wingdings" pitchFamily="2" charset="2"/>
              <a:buChar char="Ø"/>
            </a:pPr>
            <a:endParaRPr lang="ru-RU" dirty="0" smtClean="0"/>
          </a:p>
          <a:p>
            <a:pPr>
              <a:buFont typeface="Wingdings" pitchFamily="2" charset="2"/>
              <a:buChar char="Ø"/>
            </a:pPr>
            <a:endParaRPr lang="ru-RU" dirty="0" smtClean="0"/>
          </a:p>
          <a:p>
            <a:pPr>
              <a:buFont typeface="Wingdings" pitchFamily="2" charset="2"/>
              <a:buChar char="Ø"/>
            </a:pPr>
            <a:endParaRPr lang="ru-RU" dirty="0" smtClean="0"/>
          </a:p>
          <a:p>
            <a:pPr>
              <a:buFont typeface="Wingdings" pitchFamily="2" charset="2"/>
              <a:buChar char="Ø"/>
            </a:pPr>
            <a:endParaRPr lang="ru-RU" dirty="0" smtClean="0"/>
          </a:p>
          <a:p>
            <a:pPr>
              <a:buFont typeface="Wingdings" pitchFamily="2" charset="2"/>
              <a:buChar char="Ø"/>
            </a:pPr>
            <a:endParaRPr lang="ru-RU" dirty="0" smtClean="0"/>
          </a:p>
          <a:p>
            <a:pPr>
              <a:buFont typeface="Wingdings" pitchFamily="2" charset="2"/>
              <a:buChar char="Ø"/>
            </a:pPr>
            <a:endParaRPr lang="ru-RU" dirty="0" smtClean="0"/>
          </a:p>
          <a:p>
            <a:pPr>
              <a:buFont typeface="Wingdings" pitchFamily="2" charset="2"/>
              <a:buChar char="Ø"/>
            </a:pPr>
            <a:endParaRPr lang="ru-RU" dirty="0" smtClean="0"/>
          </a:p>
          <a:p>
            <a:pPr>
              <a:buFont typeface="Wingdings" pitchFamily="2" charset="2"/>
              <a:buChar char="Ø"/>
            </a:pPr>
            <a:endParaRPr lang="ru-RU" dirty="0" smtClean="0"/>
          </a:p>
          <a:p>
            <a:pPr>
              <a:buFont typeface="Wingdings" pitchFamily="2" charset="2"/>
              <a:buChar char="Ø"/>
            </a:pPr>
            <a:endParaRPr lang="ru-RU" dirty="0" smtClean="0"/>
          </a:p>
          <a:p>
            <a:pPr>
              <a:buFont typeface="Wingdings" pitchFamily="2" charset="2"/>
              <a:buChar char="Ø"/>
            </a:pPr>
            <a:endParaRPr lang="ru-RU" dirty="0" smtClean="0"/>
          </a:p>
          <a:p>
            <a:pPr>
              <a:buFont typeface="Wingdings" pitchFamily="2" charset="2"/>
              <a:buChar char="Ø"/>
            </a:pPr>
            <a:endParaRPr lang="ru-RU" dirty="0" smtClean="0"/>
          </a:p>
          <a:p>
            <a:pPr>
              <a:buFont typeface="Wingdings" pitchFamily="2" charset="2"/>
              <a:buChar char="Ø"/>
            </a:pPr>
            <a:endParaRPr lang="ru-RU" dirty="0" smtClean="0"/>
          </a:p>
          <a:p>
            <a:pPr>
              <a:buFont typeface="Wingdings" pitchFamily="2" charset="2"/>
              <a:buChar char="Ø"/>
            </a:pPr>
            <a:endParaRPr lang="ru-RU" dirty="0"/>
          </a:p>
        </p:txBody>
      </p:sp>
      <p:sp>
        <p:nvSpPr>
          <p:cNvPr id="19" name="TextBox 18"/>
          <p:cNvSpPr txBox="1"/>
          <p:nvPr/>
        </p:nvSpPr>
        <p:spPr>
          <a:xfrm>
            <a:off x="-900608" y="980728"/>
            <a:ext cx="6840760" cy="800219"/>
          </a:xfrm>
          <a:prstGeom prst="rect">
            <a:avLst/>
          </a:prstGeom>
          <a:noFill/>
        </p:spPr>
        <p:txBody>
          <a:bodyPr wrap="square" rtlCol="0">
            <a:spAutoFit/>
          </a:bodyPr>
          <a:lstStyle/>
          <a:p>
            <a:pPr>
              <a:buFont typeface="Wingdings" pitchFamily="2" charset="2"/>
              <a:buChar char="Ø"/>
            </a:pPr>
            <a:endParaRPr lang="ru-RU" dirty="0" smtClean="0"/>
          </a:p>
          <a:p>
            <a:pPr lvl="2">
              <a:buFont typeface="Wingdings" pitchFamily="2" charset="2"/>
              <a:buChar char="Ø"/>
            </a:pPr>
            <a:r>
              <a:rPr lang="ru-RU" sz="2800" b="1" dirty="0" smtClean="0"/>
              <a:t>Сбор информации о травах</a:t>
            </a:r>
            <a:endParaRPr lang="ru-RU" sz="28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47000" b="-47000"/>
          </a:stretch>
        </a:blipFill>
        <a:effectLst/>
      </p:bgPr>
    </p:bg>
    <p:spTree>
      <p:nvGrpSpPr>
        <p:cNvPr id="1" name=""/>
        <p:cNvGrpSpPr/>
        <p:nvPr/>
      </p:nvGrpSpPr>
      <p:grpSpPr>
        <a:xfrm>
          <a:off x="0" y="0"/>
          <a:ext cx="0" cy="0"/>
          <a:chOff x="0" y="0"/>
          <a:chExt cx="0" cy="0"/>
        </a:xfrm>
      </p:grpSpPr>
      <p:pic>
        <p:nvPicPr>
          <p:cNvPr id="2" name="Рисунок 1" descr="45087569_1244913605_26.jpg"/>
          <p:cNvPicPr>
            <a:picLocks noChangeAspect="1"/>
          </p:cNvPicPr>
          <p:nvPr/>
        </p:nvPicPr>
        <p:blipFill>
          <a:blip r:embed="rId4" cstate="print"/>
          <a:stretch>
            <a:fillRect/>
          </a:stretch>
        </p:blipFill>
        <p:spPr>
          <a:xfrm>
            <a:off x="0" y="0"/>
            <a:ext cx="5148064" cy="32849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Рисунок 3" descr="SDC13185.JPG"/>
          <p:cNvPicPr>
            <a:picLocks noChangeAspect="1"/>
          </p:cNvPicPr>
          <p:nvPr/>
        </p:nvPicPr>
        <p:blipFill>
          <a:blip r:embed="rId5" cstate="print"/>
          <a:stretch>
            <a:fillRect/>
          </a:stretch>
        </p:blipFill>
        <p:spPr>
          <a:xfrm>
            <a:off x="5191932" y="0"/>
            <a:ext cx="3952068" cy="32849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0" y="3356992"/>
            <a:ext cx="9612560" cy="707886"/>
          </a:xfrm>
          <a:prstGeom prst="rect">
            <a:avLst/>
          </a:prstGeom>
          <a:noFill/>
        </p:spPr>
        <p:txBody>
          <a:bodyPr wrap="square" rtlCol="0">
            <a:spAutoFit/>
          </a:bodyPr>
          <a:lstStyle/>
          <a:p>
            <a:pPr algn="ctr"/>
            <a:r>
              <a:rPr lang="ru-RU" sz="4000" b="1" dirty="0" smtClean="0">
                <a:solidFill>
                  <a:srgbClr val="C00000"/>
                </a:solidFill>
              </a:rPr>
              <a:t>Зверобой</a:t>
            </a:r>
            <a:endParaRPr lang="ru-RU" sz="4000" b="1" dirty="0">
              <a:solidFill>
                <a:srgbClr val="C00000"/>
              </a:solidFill>
            </a:endParaRPr>
          </a:p>
        </p:txBody>
      </p:sp>
      <p:sp>
        <p:nvSpPr>
          <p:cNvPr id="6" name="Прямоугольник 5"/>
          <p:cNvSpPr/>
          <p:nvPr/>
        </p:nvSpPr>
        <p:spPr>
          <a:xfrm rot="10800000" flipV="1">
            <a:off x="0" y="4011640"/>
            <a:ext cx="9144000" cy="2677656"/>
          </a:xfrm>
          <a:prstGeom prst="rect">
            <a:avLst/>
          </a:prstGeom>
        </p:spPr>
        <p:txBody>
          <a:bodyPr wrap="square">
            <a:spAutoFit/>
          </a:bodyPr>
          <a:lstStyle/>
          <a:p>
            <a:r>
              <a:rPr lang="ru-RU" sz="2400" b="1" i="1" dirty="0" smtClean="0">
                <a:solidFill>
                  <a:srgbClr val="C00000"/>
                </a:solidFill>
              </a:rPr>
              <a:t>Народное название- «Ивановская трава».Это связано с тем, что зверобой  начинает цвести в Иванов день.Зверобой считается растением от 99 болезней.Зверобой очень богат витаминами и микроэлементами.Отвар зверобоя применяют при слабости человека  после тяжелой болезни,применяют при головных болях,нарушении сна,при диатезе у ребенка.При ангине проводят полоскание горла.и т.д.</a:t>
            </a:r>
            <a:endParaRPr lang="ru-RU" sz="2400" b="1" i="1" dirty="0">
              <a:solidFill>
                <a:srgbClr val="C0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47000" b="-47000"/>
          </a:stretch>
        </a:blipFill>
        <a:effectLst/>
      </p:bgPr>
    </p:bg>
    <p:spTree>
      <p:nvGrpSpPr>
        <p:cNvPr id="1" name=""/>
        <p:cNvGrpSpPr/>
        <p:nvPr/>
      </p:nvGrpSpPr>
      <p:grpSpPr>
        <a:xfrm>
          <a:off x="0" y="0"/>
          <a:ext cx="0" cy="0"/>
          <a:chOff x="0" y="0"/>
          <a:chExt cx="0" cy="0"/>
        </a:xfrm>
      </p:grpSpPr>
      <p:pic>
        <p:nvPicPr>
          <p:cNvPr id="2" name="Рисунок 1" descr="1.jpg"/>
          <p:cNvPicPr>
            <a:picLocks noChangeAspect="1"/>
          </p:cNvPicPr>
          <p:nvPr/>
        </p:nvPicPr>
        <p:blipFill>
          <a:blip r:embed="rId4" cstate="print"/>
          <a:stretch>
            <a:fillRect/>
          </a:stretch>
        </p:blipFill>
        <p:spPr>
          <a:xfrm>
            <a:off x="0" y="1"/>
            <a:ext cx="4788024" cy="36450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Рисунок 2" descr="SDC13173.JPG"/>
          <p:cNvPicPr>
            <a:picLocks noChangeAspect="1"/>
          </p:cNvPicPr>
          <p:nvPr/>
        </p:nvPicPr>
        <p:blipFill>
          <a:blip r:embed="rId5" cstate="print"/>
          <a:stretch>
            <a:fillRect/>
          </a:stretch>
        </p:blipFill>
        <p:spPr>
          <a:xfrm>
            <a:off x="4716016" y="0"/>
            <a:ext cx="4427984" cy="36450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p:cNvSpPr txBox="1"/>
          <p:nvPr/>
        </p:nvSpPr>
        <p:spPr>
          <a:xfrm>
            <a:off x="0" y="3861048"/>
            <a:ext cx="9144000" cy="646331"/>
          </a:xfrm>
          <a:prstGeom prst="rect">
            <a:avLst/>
          </a:prstGeom>
          <a:noFill/>
        </p:spPr>
        <p:txBody>
          <a:bodyPr wrap="square" rtlCol="0">
            <a:spAutoFit/>
          </a:bodyPr>
          <a:lstStyle/>
          <a:p>
            <a:pPr algn="ctr"/>
            <a:r>
              <a:rPr lang="ru-RU" sz="3600" b="1" dirty="0" smtClean="0">
                <a:solidFill>
                  <a:srgbClr val="C00000"/>
                </a:solidFill>
              </a:rPr>
              <a:t>Подорожник</a:t>
            </a:r>
            <a:endParaRPr lang="ru-RU" sz="3600" b="1" dirty="0">
              <a:solidFill>
                <a:srgbClr val="C00000"/>
              </a:solidFill>
            </a:endParaRPr>
          </a:p>
        </p:txBody>
      </p:sp>
      <p:sp>
        <p:nvSpPr>
          <p:cNvPr id="5" name="Прямоугольник 4"/>
          <p:cNvSpPr/>
          <p:nvPr/>
        </p:nvSpPr>
        <p:spPr>
          <a:xfrm>
            <a:off x="0" y="4509120"/>
            <a:ext cx="9144000" cy="2308324"/>
          </a:xfrm>
          <a:prstGeom prst="rect">
            <a:avLst/>
          </a:prstGeom>
        </p:spPr>
        <p:txBody>
          <a:bodyPr wrap="square">
            <a:spAutoFit/>
          </a:bodyPr>
          <a:lstStyle/>
          <a:p>
            <a:r>
              <a:rPr lang="ru-RU" sz="2400" b="1" dirty="0" smtClean="0">
                <a:solidFill>
                  <a:srgbClr val="C00000"/>
                </a:solidFill>
              </a:rPr>
              <a:t>Русское название «попутчик»,т.к.он растет у дорог.Применяют в медицине при заболеванях лёгких,желудка,кровотечениях,заболеваний уха и глаз,как противолихорадочное средство.При незаживающих ранах и язвах.Используют при укусах пчёл,ос и даже змей.Молодые листья весной используют в салатах.</a:t>
            </a:r>
            <a:endParaRPr lang="ru-RU" sz="2400" b="1" dirty="0">
              <a:solidFill>
                <a:srgbClr val="C0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47000" b="-47000"/>
          </a:stretch>
        </a:blipFill>
        <a:effectLst/>
      </p:bgPr>
    </p:bg>
    <p:spTree>
      <p:nvGrpSpPr>
        <p:cNvPr id="1" name=""/>
        <p:cNvGrpSpPr/>
        <p:nvPr/>
      </p:nvGrpSpPr>
      <p:grpSpPr>
        <a:xfrm>
          <a:off x="0" y="0"/>
          <a:ext cx="0" cy="0"/>
          <a:chOff x="0" y="0"/>
          <a:chExt cx="0" cy="0"/>
        </a:xfrm>
      </p:grpSpPr>
      <p:pic>
        <p:nvPicPr>
          <p:cNvPr id="2" name="Рисунок 1" descr="SDC13096.JPG"/>
          <p:cNvPicPr>
            <a:picLocks noChangeAspect="1"/>
          </p:cNvPicPr>
          <p:nvPr/>
        </p:nvPicPr>
        <p:blipFill>
          <a:blip r:embed="rId4" cstate="print"/>
          <a:stretch>
            <a:fillRect/>
          </a:stretch>
        </p:blipFill>
        <p:spPr>
          <a:xfrm>
            <a:off x="0" y="0"/>
            <a:ext cx="5076056" cy="34830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Рисунок 2" descr="SDC12115.JPG"/>
          <p:cNvPicPr>
            <a:picLocks noChangeAspect="1"/>
          </p:cNvPicPr>
          <p:nvPr/>
        </p:nvPicPr>
        <p:blipFill>
          <a:blip r:embed="rId5" cstate="print"/>
          <a:stretch>
            <a:fillRect/>
          </a:stretch>
        </p:blipFill>
        <p:spPr>
          <a:xfrm>
            <a:off x="5052053" y="0"/>
            <a:ext cx="4091947" cy="35010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p:cNvSpPr txBox="1"/>
          <p:nvPr/>
        </p:nvSpPr>
        <p:spPr>
          <a:xfrm>
            <a:off x="0" y="3645024"/>
            <a:ext cx="9144000" cy="707886"/>
          </a:xfrm>
          <a:prstGeom prst="rect">
            <a:avLst/>
          </a:prstGeom>
          <a:noFill/>
        </p:spPr>
        <p:txBody>
          <a:bodyPr wrap="square" rtlCol="0">
            <a:spAutoFit/>
          </a:bodyPr>
          <a:lstStyle/>
          <a:p>
            <a:pPr algn="ctr"/>
            <a:r>
              <a:rPr lang="ru-RU" sz="4000" b="1" dirty="0" smtClean="0">
                <a:solidFill>
                  <a:srgbClr val="C00000"/>
                </a:solidFill>
              </a:rPr>
              <a:t>Крапива</a:t>
            </a:r>
            <a:endParaRPr lang="ru-RU" sz="4000" b="1" dirty="0">
              <a:solidFill>
                <a:srgbClr val="C00000"/>
              </a:solidFill>
            </a:endParaRPr>
          </a:p>
        </p:txBody>
      </p:sp>
      <p:sp>
        <p:nvSpPr>
          <p:cNvPr id="6" name="TextBox 5"/>
          <p:cNvSpPr txBox="1"/>
          <p:nvPr/>
        </p:nvSpPr>
        <p:spPr>
          <a:xfrm>
            <a:off x="0" y="4365104"/>
            <a:ext cx="9144000" cy="2862322"/>
          </a:xfrm>
          <a:prstGeom prst="rect">
            <a:avLst/>
          </a:prstGeom>
          <a:noFill/>
        </p:spPr>
        <p:txBody>
          <a:bodyPr wrap="square" rtlCol="0">
            <a:spAutoFit/>
          </a:bodyPr>
          <a:lstStyle/>
          <a:p>
            <a:r>
              <a:rPr lang="ru-RU" sz="2000" b="1" dirty="0" smtClean="0"/>
              <a:t>Крапива пользовалась известностью у разных народов. Из крапивы получали волокно для выработки тканей.Крапиву специально выращивали на полях. Крапиве посвящено одно из самых поэтических сказок Г.Х.Андерсена «Дикие лебеди».У русских людей крапива пользовалась известностью,как верное средство против нечистой силы –ведьм и русалок.Поэтому на Ивана Купала по хлевам вешали пучки крапивы.Следующее за Троицей воскресенье называют «Крапивным заговеньем».В этот день принято было стегать друг друга крапивой.</a:t>
            </a:r>
          </a:p>
          <a:p>
            <a:endParaRPr lang="ru-RU"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47000" b="-47000"/>
          </a:stretch>
        </a:blipFill>
        <a:effectLst/>
      </p:bgPr>
    </p:bg>
    <p:spTree>
      <p:nvGrpSpPr>
        <p:cNvPr id="1" name=""/>
        <p:cNvGrpSpPr/>
        <p:nvPr/>
      </p:nvGrpSpPr>
      <p:grpSpPr>
        <a:xfrm>
          <a:off x="0" y="0"/>
          <a:ext cx="0" cy="0"/>
          <a:chOff x="0" y="0"/>
          <a:chExt cx="0" cy="0"/>
        </a:xfrm>
      </p:grpSpPr>
      <p:pic>
        <p:nvPicPr>
          <p:cNvPr id="2" name="Рисунок 1" descr="1251070348_oduvanchik.jpg"/>
          <p:cNvPicPr>
            <a:picLocks noChangeAspect="1"/>
          </p:cNvPicPr>
          <p:nvPr/>
        </p:nvPicPr>
        <p:blipFill>
          <a:blip r:embed="rId4" cstate="print"/>
          <a:stretch>
            <a:fillRect/>
          </a:stretch>
        </p:blipFill>
        <p:spPr>
          <a:xfrm>
            <a:off x="5244075" y="0"/>
            <a:ext cx="3899925" cy="29249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Рисунок 2" descr="img_4712.jpg"/>
          <p:cNvPicPr>
            <a:picLocks noChangeAspect="1"/>
          </p:cNvPicPr>
          <p:nvPr/>
        </p:nvPicPr>
        <p:blipFill>
          <a:blip r:embed="rId5" cstate="print"/>
          <a:stretch>
            <a:fillRect/>
          </a:stretch>
        </p:blipFill>
        <p:spPr>
          <a:xfrm>
            <a:off x="0" y="0"/>
            <a:ext cx="3666998" cy="28529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Рисунок 3" descr="Фото-0076.jpg"/>
          <p:cNvPicPr>
            <a:picLocks noChangeAspect="1"/>
          </p:cNvPicPr>
          <p:nvPr/>
        </p:nvPicPr>
        <p:blipFill>
          <a:blip r:embed="rId6" cstate="print"/>
          <a:stretch>
            <a:fillRect/>
          </a:stretch>
        </p:blipFill>
        <p:spPr>
          <a:xfrm>
            <a:off x="2987824" y="0"/>
            <a:ext cx="3059832" cy="29249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0" y="3140968"/>
            <a:ext cx="9324528" cy="707886"/>
          </a:xfrm>
          <a:prstGeom prst="rect">
            <a:avLst/>
          </a:prstGeom>
          <a:noFill/>
        </p:spPr>
        <p:txBody>
          <a:bodyPr wrap="square" rtlCol="0">
            <a:spAutoFit/>
          </a:bodyPr>
          <a:lstStyle/>
          <a:p>
            <a:pPr algn="ctr"/>
            <a:r>
              <a:rPr lang="ru-RU" sz="4000" b="1" dirty="0" smtClean="0">
                <a:solidFill>
                  <a:srgbClr val="C00000"/>
                </a:solidFill>
              </a:rPr>
              <a:t>Одуванчик</a:t>
            </a:r>
            <a:endParaRPr lang="ru-RU" sz="4000" b="1" dirty="0">
              <a:solidFill>
                <a:srgbClr val="C00000"/>
              </a:solidFill>
            </a:endParaRPr>
          </a:p>
        </p:txBody>
      </p:sp>
      <p:sp>
        <p:nvSpPr>
          <p:cNvPr id="7" name="TextBox 6"/>
          <p:cNvSpPr txBox="1"/>
          <p:nvPr/>
        </p:nvSpPr>
        <p:spPr>
          <a:xfrm>
            <a:off x="0" y="3933056"/>
            <a:ext cx="9144000" cy="707886"/>
          </a:xfrm>
          <a:prstGeom prst="rect">
            <a:avLst/>
          </a:prstGeom>
          <a:noFill/>
        </p:spPr>
        <p:txBody>
          <a:bodyPr wrap="square" rtlCol="0">
            <a:spAutoFit/>
          </a:bodyPr>
          <a:lstStyle/>
          <a:p>
            <a:r>
              <a:rPr lang="ru-RU" sz="2000" b="1" dirty="0" smtClean="0"/>
              <a:t>Одуванчик - очень полезное лекарственное растение. Лечебные и целебные свойства одуванчика применяют для лечения многих недугов и заболеваний.</a:t>
            </a:r>
            <a:endParaRPr lang="ru-RU" sz="2000" b="1" dirty="0"/>
          </a:p>
        </p:txBody>
      </p:sp>
      <p:sp>
        <p:nvSpPr>
          <p:cNvPr id="9" name="TextBox 8"/>
          <p:cNvSpPr txBox="1"/>
          <p:nvPr/>
        </p:nvSpPr>
        <p:spPr>
          <a:xfrm>
            <a:off x="0" y="4509120"/>
            <a:ext cx="9144000" cy="1631216"/>
          </a:xfrm>
          <a:prstGeom prst="rect">
            <a:avLst/>
          </a:prstGeom>
          <a:noFill/>
        </p:spPr>
        <p:txBody>
          <a:bodyPr wrap="square" rtlCol="0">
            <a:spAutoFit/>
          </a:bodyPr>
          <a:lstStyle/>
          <a:p>
            <a:r>
              <a:rPr lang="ru-RU" sz="2000" b="1" dirty="0" smtClean="0"/>
              <a:t>Листья одуванчика — хорошее противоцинготное средство, они благоприятно влияют на работу пищеварительных желез, почек, печени, желчного пузыря. Его листья и корни издавна широко применяются в народной медицине для возбуждения аппетита, при катарах желудка, как отхаркивающее и мочегонное средство. В пищу используют молодые листья и корни одуванчика.</a:t>
            </a:r>
            <a:endParaRPr lang="ru-RU" sz="20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Обычная">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TotalTime>
  <Words>441</Words>
  <Application>Microsoft Office PowerPoint</Application>
  <PresentationFormat>Экран (4:3)</PresentationFormat>
  <Paragraphs>56</Paragraphs>
  <Slides>10</Slides>
  <Notes>6</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Галина</dc:creator>
  <cp:lastModifiedBy>Галина</cp:lastModifiedBy>
  <cp:revision>25</cp:revision>
  <dcterms:created xsi:type="dcterms:W3CDTF">2016-02-14T08:23:48Z</dcterms:created>
  <dcterms:modified xsi:type="dcterms:W3CDTF">2016-02-14T17:41:27Z</dcterms:modified>
</cp:coreProperties>
</file>