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315" r:id="rId2"/>
    <p:sldId id="256" r:id="rId3"/>
    <p:sldId id="284" r:id="rId4"/>
    <p:sldId id="290" r:id="rId5"/>
    <p:sldId id="257" r:id="rId6"/>
    <p:sldId id="305" r:id="rId7"/>
    <p:sldId id="306" r:id="rId8"/>
    <p:sldId id="307" r:id="rId9"/>
    <p:sldId id="308" r:id="rId10"/>
    <p:sldId id="303" r:id="rId11"/>
    <p:sldId id="291" r:id="rId12"/>
    <p:sldId id="295" r:id="rId13"/>
    <p:sldId id="296" r:id="rId14"/>
    <p:sldId id="297" r:id="rId15"/>
    <p:sldId id="286" r:id="rId16"/>
    <p:sldId id="288" r:id="rId17"/>
    <p:sldId id="263" r:id="rId18"/>
    <p:sldId id="264" r:id="rId19"/>
    <p:sldId id="298" r:id="rId20"/>
    <p:sldId id="310" r:id="rId21"/>
    <p:sldId id="311" r:id="rId22"/>
    <p:sldId id="312" r:id="rId23"/>
    <p:sldId id="313" r:id="rId24"/>
    <p:sldId id="314" r:id="rId25"/>
    <p:sldId id="316" r:id="rId26"/>
  </p:sldIdLst>
  <p:sldSz cx="9144000" cy="6858000" type="screen4x3"/>
  <p:notesSz cx="6788150" cy="99234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9" autoAdjust="0"/>
    <p:restoredTop sz="94709" autoAdjust="0"/>
  </p:normalViewPr>
  <p:slideViewPr>
    <p:cSldViewPr>
      <p:cViewPr>
        <p:scale>
          <a:sx n="70" d="100"/>
          <a:sy n="70" d="100"/>
        </p:scale>
        <p:origin x="-1284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C0DBD8-47F4-4907-947E-C405B8AC90E6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2D3361-E2E1-4E33-8A95-C713E56E4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E3186-A42A-4EB9-846A-7ACE7F627682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48E0-51E5-4825-B38D-91C689B05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9EB6F-AD71-488F-9170-C1653C965A28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022E5-3C50-46F0-B389-51C3546EC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6F385-DEEE-44CD-A739-54500FC44DE4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7CB0C-89AD-40B0-B9CF-F98F907A8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B58D-B268-4F3B-BD5C-53F520065490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6D2A7-119A-4B9C-85CC-78A7036A3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BEF5CA-0416-4577-A1EC-748143432A40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8C7B5F-83EF-4264-9A2C-CAC67173F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9165E-6684-4C3D-A14E-FDE62E972739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C6656-C284-41D9-9D8F-C462354AB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8DE969-4BA0-48CF-87CD-3273957EE6BD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2EF6B0-D796-485C-8CF1-9E6A961C8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A62E-A3E6-489F-957D-04B4230F0F5B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0C1E-8BCD-468C-8E09-984914766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ED692C-3008-434F-B14E-AAE1B639A4F7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4A4662-1AF0-4743-A38F-8D4EDEDB2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EA28E8-1D6C-470F-BCB3-D8F88C1BE635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060025-C29D-4CE4-BE5B-37BA774AA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33E39C-233E-475D-ABDB-3120EC8985AC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2671FE-0E31-4B62-A643-58C88EF37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99159AE-9878-4291-99F6-C0FA74CB0314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CBD7BEC-6B2F-41C0-A93D-947205AA0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05" r:id="rId2"/>
    <p:sldLayoutId id="2147484012" r:id="rId3"/>
    <p:sldLayoutId id="2147484006" r:id="rId4"/>
    <p:sldLayoutId id="2147484013" r:id="rId5"/>
    <p:sldLayoutId id="2147484007" r:id="rId6"/>
    <p:sldLayoutId id="2147484014" r:id="rId7"/>
    <p:sldLayoutId id="2147484015" r:id="rId8"/>
    <p:sldLayoutId id="2147484016" r:id="rId9"/>
    <p:sldLayoutId id="2147484008" r:id="rId10"/>
    <p:sldLayoutId id="2147484009" r:id="rId11"/>
    <p:sldLayoutId id="214748401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5654675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Антитеррористическая защищенность образовательных организаций Неклиновского района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ctrTitle"/>
          </p:nvPr>
        </p:nvSpPr>
        <p:spPr bwMode="auto">
          <a:xfrm>
            <a:off x="900113" y="476250"/>
            <a:ext cx="7631112" cy="26924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Многие из нас помнят бесчеловечные акции, потрясшие весь мир:</a:t>
            </a:r>
            <a:br>
              <a:rPr lang="ru-RU" sz="4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4800" b="1" dirty="0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/>
              <a:t>Разрушение Всемирного </a:t>
            </a:r>
            <a:br>
              <a:rPr lang="ru-RU" sz="3200" b="1" dirty="0" smtClean="0"/>
            </a:br>
            <a:r>
              <a:rPr lang="ru-RU" sz="3200" b="1" dirty="0" smtClean="0"/>
              <a:t>Торгового Центра</a:t>
            </a:r>
            <a:endParaRPr lang="ru-RU" sz="3200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2928938" y="1571625"/>
            <a:ext cx="6215062" cy="557212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b="1" i="1" smtClean="0"/>
              <a:t>	</a:t>
            </a:r>
            <a:r>
              <a:rPr lang="ru-RU" sz="2000" b="1" smtClean="0"/>
              <a:t>11 сентября 2001 года</a:t>
            </a:r>
            <a:r>
              <a:rPr lang="ru-RU" sz="2000" smtClean="0"/>
              <a:t>, в 28-ю годовщину подготовленного ЦРУ </a:t>
            </a:r>
            <a:r>
              <a:rPr lang="ru-RU" sz="2000" i="1" smtClean="0"/>
              <a:t>военного путча</a:t>
            </a:r>
            <a:r>
              <a:rPr lang="ru-RU" sz="2000" smtClean="0"/>
              <a:t> в Чили, и 11-ю годовщину речи Буша-старшего "Новый мировой порядок", террористы захватили четыре самолета. Согласно официальной версии девятнадцать арабов угнали 4 самолета; врезались на двух из них в башни Всемирного Торгового центра, что стало причиной пожара внутри, и врезались на третьем в Пентагон. Согласно официальной версии, в результате пожара стальные несущие балки расплавились, что стало причиной обрушения башен. 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Picture 2" descr="C:\Users\user\Pictures\террор\wtc_ver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2226093" cy="3477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7" name="Picture 7" descr="11-10-200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4500563"/>
            <a:ext cx="190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642938" y="214313"/>
            <a:ext cx="8291512" cy="64293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Террористический акт в Москве 2002 года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2200" b="1" dirty="0" smtClean="0"/>
              <a:t>	23 октября 2002 года в 21.05 </a:t>
            </a:r>
            <a:r>
              <a:rPr lang="ru-RU" sz="2200" dirty="0" smtClean="0"/>
              <a:t>в центре Москвы (в театральном центре на Дубровке) более </a:t>
            </a:r>
            <a:r>
              <a:rPr lang="ru-RU" sz="2200" b="1" dirty="0" smtClean="0"/>
              <a:t>50 вооруженных террористов</a:t>
            </a:r>
            <a:r>
              <a:rPr lang="ru-RU" sz="2200" dirty="0" smtClean="0"/>
              <a:t> захватили зал, в котором шел популярный мюзикл </a:t>
            </a:r>
            <a:r>
              <a:rPr lang="ru-RU" sz="2200" b="1" dirty="0" smtClean="0"/>
              <a:t>«Норд-Ост». </a:t>
            </a:r>
            <a:r>
              <a:rPr lang="ru-RU" sz="2200" dirty="0" smtClean="0"/>
              <a:t>Террористы требовали прекратить войну в Чечне, угрожая расстрелять заложников и взорвать зал. </a:t>
            </a:r>
            <a:r>
              <a:rPr lang="ru-RU" sz="2200" b="1" dirty="0" smtClean="0"/>
              <a:t>26 октября в 5.32 </a:t>
            </a:r>
            <a:r>
              <a:rPr lang="ru-RU" sz="2200" dirty="0" smtClean="0"/>
              <a:t>после уникальной в мировой истории спецоперации более </a:t>
            </a:r>
            <a:r>
              <a:rPr lang="ru-RU" sz="2200" b="1" dirty="0" smtClean="0"/>
              <a:t>500 заложников были освобождены</a:t>
            </a:r>
            <a:r>
              <a:rPr lang="ru-RU" sz="2200" dirty="0" smtClean="0"/>
              <a:t>. Уничтожены </a:t>
            </a:r>
            <a:r>
              <a:rPr lang="ru-RU" sz="2200" b="1" dirty="0" smtClean="0"/>
              <a:t>50 террористов </a:t>
            </a:r>
            <a:r>
              <a:rPr lang="ru-RU" sz="2200" dirty="0" smtClean="0"/>
              <a:t>– 32 мужчин 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2200" dirty="0" smtClean="0"/>
              <a:t>    и 18 женщин. </a:t>
            </a:r>
            <a:r>
              <a:rPr lang="ru-RU" sz="2200" b="1" dirty="0" smtClean="0"/>
              <a:t>117 заложников 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2200" dirty="0" smtClean="0"/>
              <a:t>    погибли. </a:t>
            </a:r>
            <a:r>
              <a:rPr lang="ru-RU" sz="2200" b="1" dirty="0" smtClean="0"/>
              <a:t>28 октября </a:t>
            </a:r>
            <a:r>
              <a:rPr lang="ru-RU" sz="2200" dirty="0" smtClean="0"/>
              <a:t>был 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2200" dirty="0" smtClean="0"/>
              <a:t>    Объявлен день траура.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75" y="4357688"/>
            <a:ext cx="3349625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1000125" y="188913"/>
            <a:ext cx="7934325" cy="42481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Террористический акт </a:t>
            </a:r>
            <a:endParaRPr lang="ru-RU" b="1" dirty="0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Тушинском аэродроме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05 июля 2003 года </a:t>
            </a:r>
            <a:r>
              <a:rPr lang="ru-RU" sz="2000" dirty="0" smtClean="0"/>
              <a:t>в Москве был совершён террористический акт: </a:t>
            </a:r>
            <a:r>
              <a:rPr lang="ru-RU" sz="2000" b="1" dirty="0" smtClean="0"/>
              <a:t>у входа на Тушинский аэродром</a:t>
            </a:r>
            <a:r>
              <a:rPr lang="ru-RU" sz="2000" dirty="0" smtClean="0"/>
              <a:t>, где в это время проходил </a:t>
            </a:r>
            <a:r>
              <a:rPr lang="ru-RU" sz="2000" b="1" dirty="0" smtClean="0"/>
              <a:t>рок-фестиваль «Крылья», </a:t>
            </a:r>
            <a:r>
              <a:rPr lang="ru-RU" sz="2000" dirty="0" smtClean="0"/>
              <a:t>были взорваны две бомбы. Взрывы произвели </a:t>
            </a:r>
            <a:r>
              <a:rPr lang="ru-RU" sz="2000" b="1" dirty="0" smtClean="0"/>
              <a:t>две террористки-смертницы</a:t>
            </a:r>
            <a:r>
              <a:rPr lang="ru-RU" sz="2000" dirty="0" smtClean="0"/>
              <a:t>. По официальным данным </a:t>
            </a:r>
            <a:r>
              <a:rPr lang="ru-RU" sz="2000" b="1" dirty="0" smtClean="0"/>
              <a:t>погибло 13 и ранено 59 человек</a:t>
            </a:r>
            <a:r>
              <a:rPr lang="ru-RU" sz="2000" dirty="0" smtClean="0"/>
              <a:t>. Больших жертв удалось избежать только потому, что охрана, заподозрив этих женщин, </a:t>
            </a:r>
            <a:r>
              <a:rPr lang="ru-RU" sz="2000" b="1" dirty="0" smtClean="0"/>
              <a:t>не пропустила их в толпу</a:t>
            </a:r>
            <a:r>
              <a:rPr lang="ru-RU" sz="2000" dirty="0" smtClean="0"/>
              <a:t> участников фестиваля.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20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221163"/>
            <a:ext cx="3529012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221163"/>
            <a:ext cx="3333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1042988" y="260350"/>
            <a:ext cx="7934325" cy="47974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Террористический акт около </a:t>
            </a:r>
          </a:p>
          <a:p>
            <a:pPr algn="ctr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гостиницы «Националь»</a:t>
            </a:r>
          </a:p>
          <a:p>
            <a:pPr algn="just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sz="2000" dirty="0" smtClean="0"/>
              <a:t>	</a:t>
            </a:r>
          </a:p>
          <a:p>
            <a:pPr algn="just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sz="2400" b="1" dirty="0" smtClean="0"/>
              <a:t>9 декабря 2003 года </a:t>
            </a:r>
            <a:r>
              <a:rPr lang="ru-RU" sz="2400" dirty="0" smtClean="0"/>
              <a:t>в результате взрыва около гостиницы "Националь" в центре Москвы, по уточненным данным, пять человек погибли и 13 получили ранения. Теракт возле гостиницы "Националь" совершила </a:t>
            </a:r>
            <a:r>
              <a:rPr lang="ru-RU" sz="2400" b="1" dirty="0" smtClean="0"/>
              <a:t>одна террористка-смертница</a:t>
            </a:r>
            <a:r>
              <a:rPr lang="ru-RU" sz="2400" dirty="0" smtClean="0"/>
              <a:t>.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 smtClean="0"/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857625"/>
            <a:ext cx="414337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500438"/>
            <a:ext cx="4143375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</a:rPr>
              <a:t>Захват заложников в Беслане</a:t>
            </a:r>
            <a:r>
              <a:rPr lang="ru-RU" sz="16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1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1143000"/>
            <a:ext cx="8358187" cy="2786063"/>
          </a:xfrm>
        </p:spPr>
        <p:txBody>
          <a:bodyPr>
            <a:normAutofit fontScale="70000" lnSpcReduction="20000"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Calibri" pitchFamily="34" charset="0"/>
              </a:rPr>
              <a:t>	</a:t>
            </a:r>
            <a:r>
              <a:rPr lang="ru-RU" dirty="0" smtClean="0"/>
              <a:t>Примерно </a:t>
            </a:r>
            <a:r>
              <a:rPr lang="ru-RU" b="1" dirty="0" smtClean="0"/>
              <a:t>в 8 утра 1 сентября </a:t>
            </a:r>
            <a:r>
              <a:rPr lang="ru-RU" dirty="0" smtClean="0"/>
              <a:t>в районе села Хурикау, на границе Моздокского и Правобережного районов Северной Осетии, примерно в 60 км от Беслана, вооруженные люди остановили местного участкового, майора милиции и посадили его в свою машину. 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	По предварительным данным, именно с помощью удостоверения сотрудника МВД, боевики на ГАЗ-66 и двух легковых автомобилях беспрепятственно миновали несколько КПП по пути до Беслана.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22532" name="Picture 2" descr="C:\Users\user\Pictures\террор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789363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C:\Users\user\Pictures\террор\7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789363"/>
            <a:ext cx="3643313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857250" y="357188"/>
            <a:ext cx="8072438" cy="300037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3600" smtClean="0"/>
              <a:t>	</a:t>
            </a:r>
            <a:r>
              <a:rPr lang="ru-RU" sz="2400" smtClean="0"/>
              <a:t>В первые же минуты захвата на звуки выстрелов к школе начали сбегаться сотрудники горотдела милиции. В хаотичной перестрелке погибли трое человек. Одно тело лежало у входа в здание, два других - на проезжей части у ограды. </a:t>
            </a:r>
            <a:r>
              <a:rPr lang="ru-RU" sz="2400" b="1" smtClean="0"/>
              <a:t>Все погибшие - гражданские лица</a:t>
            </a:r>
            <a:r>
              <a:rPr lang="ru-RU" sz="2400" smtClean="0"/>
              <a:t>. В течение всего дня боевики не давали забрать тела, открывая огонь при приближении людей к школе.</a:t>
            </a:r>
          </a:p>
          <a:p>
            <a:pPr eaLnBrk="1" hangingPunct="1"/>
            <a:endParaRPr lang="ru-RU" smtClean="0"/>
          </a:p>
        </p:txBody>
      </p:sp>
      <p:pic>
        <p:nvPicPr>
          <p:cNvPr id="23555" name="Picture 2" descr="C:\Users\user\Pictures\террор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3571875"/>
            <a:ext cx="3946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C:\Users\user\Pictures\террор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714750"/>
            <a:ext cx="36655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Pictures\террор\17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357188"/>
            <a:ext cx="8143875" cy="61071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Pictures\террор\16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357188"/>
            <a:ext cx="8143875" cy="61071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«ФЕДЕРАЛЬН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ЫЙ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ЗАКОН РОССИЙСКОЙ ФЕДЕРАЦИИ О БОРЬБЕ С ТЕРРОРИЗМОМ» 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1000125" y="1447800"/>
            <a:ext cx="7934325" cy="48006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	- </a:t>
            </a:r>
            <a:r>
              <a:rPr lang="ru-RU" sz="2000" smtClean="0"/>
              <a:t>принят Государственной Думой </a:t>
            </a:r>
            <a:r>
              <a:rPr lang="ru-RU" sz="2000" b="1" smtClean="0"/>
              <a:t>3 июля 1998 года </a:t>
            </a:r>
            <a:r>
              <a:rPr lang="ru-RU" sz="2000" smtClean="0"/>
              <a:t>и одобрен Советом Федерации </a:t>
            </a:r>
            <a:r>
              <a:rPr lang="ru-RU" sz="2000" b="1" smtClean="0"/>
              <a:t>9 июля 1998 года</a:t>
            </a:r>
            <a:r>
              <a:rPr lang="ru-RU" sz="2000" smtClean="0"/>
              <a:t>.     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000" smtClean="0"/>
              <a:t>	Закон определяет правовые и организационные основы борьбы с терроризмом в Российской Федерации, порядок координации деятельности осуществляющих борьбу с терроризмом федеральных органов исполнительной власти, органов исполнительной власти субъектов Российской Федерации, общественных объединений и организаций независимо от форм собственности, должностных лиц и отдельных граждан, </a:t>
            </a:r>
            <a:r>
              <a:rPr lang="ru-RU" sz="2000" b="1" smtClean="0"/>
              <a:t>а также права, обязанности и гарантии граждан в связи с осуществлением борьбы с терроризмом</a:t>
            </a:r>
            <a:r>
              <a:rPr lang="ru-RU" sz="2000" smtClean="0"/>
              <a:t>. </a:t>
            </a:r>
          </a:p>
          <a:p>
            <a:pPr eaLnBrk="1" hangingPunct="1"/>
            <a:endParaRPr lang="ru-RU" smtClean="0"/>
          </a:p>
        </p:txBody>
      </p:sp>
      <p:pic>
        <p:nvPicPr>
          <p:cNvPr id="26628" name="Picture 5" descr="j017827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450" y="4005263"/>
            <a:ext cx="4286250" cy="2178050"/>
          </a:xfrm>
        </p:spPr>
        <p:txBody>
          <a:bodyPr/>
          <a:lstStyle/>
          <a:p>
            <a:pPr marL="26988" eaLnBrk="1" hangingPunct="1">
              <a:lnSpc>
                <a:spcPct val="80000"/>
              </a:lnSpc>
            </a:pPr>
            <a:r>
              <a:rPr lang="ru-RU" sz="2200" b="1" smtClean="0">
                <a:solidFill>
                  <a:srgbClr val="320E04"/>
                </a:solidFill>
              </a:rPr>
              <a:t>Терроризм глобален по масштабам, «порочен» по природе, безжалостен к врагам и стремится контролировать все сферы жизни и мысли</a:t>
            </a:r>
            <a:endParaRPr lang="ru-RU" sz="2200" smtClean="0">
              <a:solidFill>
                <a:srgbClr val="320E04"/>
              </a:solidFill>
            </a:endParaRPr>
          </a:p>
        </p:txBody>
      </p:sp>
      <p:pic>
        <p:nvPicPr>
          <p:cNvPr id="9219" name="Picture 2" descr="C:\Users\user\Pictures\террор\3уцкуц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0"/>
            <a:ext cx="442912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Прямоугольник 6"/>
          <p:cNvSpPr>
            <a:spLocks noChangeArrowheads="1"/>
          </p:cNvSpPr>
          <p:nvPr/>
        </p:nvSpPr>
        <p:spPr bwMode="auto">
          <a:xfrm>
            <a:off x="928688" y="2714625"/>
            <a:ext cx="43576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Терроризм </a:t>
            </a:r>
            <a:endParaRPr lang="ru-RU" sz="5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9221" name="Picture 8" descr="6275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49238"/>
            <a:ext cx="3602038" cy="617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Особенности поведения и одежды террориста-смертника</a:t>
            </a: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857250" y="2000250"/>
            <a:ext cx="3565525" cy="20526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b="1" smtClean="0"/>
              <a:t>Поведение: </a:t>
            </a:r>
            <a:r>
              <a:rPr lang="ru-RU" sz="2000" smtClean="0"/>
              <a:t>беспокойное, суетливое, нервное (переход с места на место, резкие и быстрые повороты головы в разные стороны)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786313" y="1928813"/>
            <a:ext cx="435768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000" b="1" dirty="0">
                <a:latin typeface="+mn-lt"/>
                <a:cs typeface="+mn-cs"/>
              </a:rPr>
              <a:t>Выражение лица: </a:t>
            </a:r>
            <a:r>
              <a:rPr lang="ru-RU" sz="2000" dirty="0">
                <a:latin typeface="+mn-lt"/>
                <a:cs typeface="+mn-cs"/>
              </a:rPr>
              <a:t>брови нахмурены, скулы сведены, губы сжаты, в </a:t>
            </a:r>
            <a:r>
              <a:rPr lang="ru-RU" sz="2000" dirty="0" err="1">
                <a:latin typeface="+mn-lt"/>
                <a:cs typeface="+mn-cs"/>
              </a:rPr>
              <a:t>глазах-решимость</a:t>
            </a:r>
            <a:r>
              <a:rPr lang="ru-RU" sz="2000" dirty="0">
                <a:latin typeface="+mn-lt"/>
                <a:cs typeface="+mn-cs"/>
              </a:rPr>
              <a:t> или, наоборот, отрешенность от происходящего вокруг (человек словно повторяет что-то про себя)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857250" y="4214813"/>
            <a:ext cx="4143375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000" b="1" dirty="0">
                <a:latin typeface="+mn-lt"/>
                <a:cs typeface="+mn-cs"/>
              </a:rPr>
              <a:t>Одежда: </a:t>
            </a:r>
            <a:r>
              <a:rPr lang="ru-RU" sz="2000" dirty="0">
                <a:latin typeface="+mn-lt"/>
                <a:cs typeface="+mn-cs"/>
              </a:rPr>
              <a:t>создается впечатление, что человек не по сезону утеплился. Если у него есть сумка, то довольно тяжелая. Держит он ее напряженно, словно желая слиться с ней в одно целое.</a:t>
            </a:r>
          </a:p>
        </p:txBody>
      </p:sp>
      <p:pic>
        <p:nvPicPr>
          <p:cNvPr id="27654" name="Picture 2" descr="http://img.modernghana.com/images/content/xdtf8jivu5_terr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4143375"/>
            <a:ext cx="2571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0"/>
            <a:ext cx="8072437" cy="7143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/>
              <a:t>Безопасность при террористических актах</a:t>
            </a:r>
            <a:endParaRPr lang="ru-RU" sz="2800" dirty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0" y="714375"/>
            <a:ext cx="9144000" cy="55340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1800" b="1" smtClean="0"/>
              <a:t>Если вас взяли в заложники или похитили, рекомендуем придерживаться следующих правил поведения:</a:t>
            </a:r>
            <a:endParaRPr lang="ru-RU" sz="1800" smtClean="0"/>
          </a:p>
          <a:p>
            <a:r>
              <a:rPr lang="ru-RU" sz="1800" smtClean="0"/>
              <a:t>самое главное: не поддавайтесь панике;</a:t>
            </a:r>
          </a:p>
          <a:p>
            <a:r>
              <a:rPr lang="ru-RU" sz="1800" smtClean="0"/>
              <a:t>не допускайте действий, которые могут спровоцировать нападающих к применению оружия и привести к человеческим жертвам;</a:t>
            </a:r>
          </a:p>
          <a:p>
            <a:r>
              <a:rPr lang="ru-RU" sz="1800" smtClean="0"/>
              <a:t>переносите лишения, оскорбления и унижения, не смотрите в глаза преступникам, не ведите себя вызывающе;</a:t>
            </a:r>
          </a:p>
          <a:p>
            <a:r>
              <a:rPr lang="ru-RU" sz="1800" smtClean="0"/>
              <a:t>при необходимости выполняйте требования преступников, не противоречьте им, не рискуйте жизнью окружающих и своей собственной, старайтесь не допускать истерик и паники;</a:t>
            </a:r>
          </a:p>
          <a:p>
            <a:r>
              <a:rPr lang="ru-RU" sz="1800" smtClean="0"/>
              <a:t>на совершение любых действий (сесть, встать, попить, сходить в туалет) спрашивайте разрешение;</a:t>
            </a:r>
          </a:p>
          <a:p>
            <a:r>
              <a:rPr lang="ru-RU" sz="1800" smtClean="0"/>
              <a:t>если вы ранены, постарайтесь не двигаться, этим вы сократите потерю крови. Помните: ваша цель – остаться в живых.</a:t>
            </a:r>
          </a:p>
          <a:p>
            <a:r>
              <a:rPr lang="ru-RU" sz="1800" b="1" smtClean="0"/>
              <a:t>          Во время проведения</a:t>
            </a:r>
            <a:r>
              <a:rPr lang="ru-RU" sz="1800" smtClean="0"/>
              <a:t> спецслужбами </a:t>
            </a:r>
            <a:r>
              <a:rPr lang="ru-RU" sz="1800" b="1" smtClean="0"/>
              <a:t>операции по </a:t>
            </a:r>
            <a:r>
              <a:rPr lang="ru-RU" sz="1800" smtClean="0"/>
              <a:t>вашему       	</a:t>
            </a:r>
            <a:r>
              <a:rPr lang="ru-RU" sz="1800" b="1" smtClean="0"/>
              <a:t>освобождению</a:t>
            </a:r>
            <a:r>
              <a:rPr lang="ru-RU" sz="1800" smtClean="0"/>
              <a:t> неукоснительно соблюдайте такие правила:</a:t>
            </a:r>
          </a:p>
          <a:p>
            <a:r>
              <a:rPr lang="ru-RU" sz="1800" smtClean="0"/>
              <a:t>          лежите на полу лицом вниз, голову закройте руками и не двигайтесь;</a:t>
            </a:r>
          </a:p>
          <a:p>
            <a:r>
              <a:rPr lang="ru-RU" sz="1800" smtClean="0"/>
              <a:t>          ни в коем случае не бегите навстречу сотрудникам спецслужб, это опасно;</a:t>
            </a:r>
          </a:p>
          <a:p>
            <a:r>
              <a:rPr lang="ru-RU" sz="1800" smtClean="0"/>
              <a:t>          если есть возможность, держитесь подальше от проемов дверей и окон. </a:t>
            </a:r>
          </a:p>
          <a:p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643937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/>
              <a:t>Если вы стали свидетелем террористического акта (взрыва) </a:t>
            </a:r>
            <a:endParaRPr lang="ru-RU" dirty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/>
              <a:t>- Успокойтесь и успокойте людей находящихся рядом;</a:t>
            </a:r>
          </a:p>
          <a:p>
            <a:r>
              <a:rPr lang="ru-RU" sz="2400" smtClean="0"/>
              <a:t>- Передвигайтесь осторожно не трогайте поврежденные конструкции;</a:t>
            </a:r>
          </a:p>
          <a:p>
            <a:r>
              <a:rPr lang="ru-RU" sz="2400" smtClean="0"/>
              <a:t>- По возможности окажите помощь пострадавшим;</a:t>
            </a:r>
          </a:p>
          <a:p>
            <a:r>
              <a:rPr lang="ru-RU" sz="2400" smtClean="0"/>
              <a:t>- Беспрекословно выполняйте указания сотрудников спецслужб и спасателей.</a:t>
            </a:r>
          </a:p>
          <a:p>
            <a:endParaRPr lang="ru-RU" sz="24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858250" cy="7254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100" b="1" dirty="0" smtClean="0"/>
              <a:t>При обнаружении взрывоопасного предмета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0" y="785813"/>
            <a:ext cx="9144000" cy="5857875"/>
          </a:xfrm>
        </p:spPr>
        <p:txBody>
          <a:bodyPr/>
          <a:lstStyle/>
          <a:p>
            <a:r>
              <a:rPr lang="ru-RU" sz="2200" smtClean="0"/>
              <a:t>- не подходите близко не позволяйте другим людям прикасаться к предмету;</a:t>
            </a:r>
          </a:p>
          <a:p>
            <a:r>
              <a:rPr lang="ru-RU" sz="2200" smtClean="0"/>
              <a:t>- немедленно сообщите о находке в полицию;</a:t>
            </a:r>
          </a:p>
          <a:p>
            <a:r>
              <a:rPr lang="ru-RU" sz="2200" smtClean="0"/>
              <a:t>- не трогайте не вскрывайте и не перемещайте находку;</a:t>
            </a:r>
          </a:p>
          <a:p>
            <a:r>
              <a:rPr lang="ru-RU" sz="2200" smtClean="0"/>
              <a:t>- запомните все подробности связанные с моментом обнаружения предмета;</a:t>
            </a:r>
          </a:p>
          <a:p>
            <a:r>
              <a:rPr lang="ru-RU" sz="2200" smtClean="0"/>
              <a:t>- дождитесь прибытия оперативных служб.</a:t>
            </a:r>
          </a:p>
          <a:p>
            <a:r>
              <a:rPr lang="ru-RU" sz="2200" smtClean="0"/>
              <a:t>Взрывное устройство установленное в местах скопления людей, в общественном транспорте или жилом доме может быть замаскировано под обычный предмет – сумку, портфель, сверток и т. д. Признаками взрывного устройства могут быть:</a:t>
            </a:r>
          </a:p>
          <a:p>
            <a:r>
              <a:rPr lang="ru-RU" sz="2200" smtClean="0"/>
              <a:t>- натянутая проволока, шнур и т. д.;</a:t>
            </a:r>
          </a:p>
          <a:p>
            <a:r>
              <a:rPr lang="ru-RU" sz="2200" smtClean="0"/>
              <a:t>- провода или изоляционная лента неизвестного назначения;</a:t>
            </a:r>
          </a:p>
          <a:p>
            <a:r>
              <a:rPr lang="ru-RU" sz="2200" smtClean="0"/>
              <a:t>- бесхозный предмет обнаруженный в машине, в подъезде, у дверей квартиры, в общественном транспорте, в местах скопления людей.</a:t>
            </a:r>
          </a:p>
          <a:p>
            <a:endParaRPr lang="ru-RU" sz="22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9399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При угрозе террористического акта НЕМЕДЛЕННО сообщите об этом по телефонам: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214313" y="1857375"/>
            <a:ext cx="8720137" cy="43910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		</a:t>
            </a:r>
            <a:r>
              <a:rPr lang="ru-RU" sz="2700" b="1" smtClean="0"/>
              <a:t>35-3-65; 35-3-60; 35-3-63; 112 </a:t>
            </a:r>
            <a:r>
              <a:rPr lang="ru-RU" sz="2700" smtClean="0"/>
              <a:t>с сотового 	телефона – Единая дежурно-диспетчерская 	служба Неклиновского района.</a:t>
            </a:r>
          </a:p>
          <a:p>
            <a:pPr>
              <a:buFont typeface="Wingdings 2" pitchFamily="18" charset="2"/>
              <a:buNone/>
            </a:pPr>
            <a:r>
              <a:rPr lang="ru-RU" sz="2700" smtClean="0"/>
              <a:t>		</a:t>
            </a:r>
            <a:r>
              <a:rPr lang="ru-RU" sz="2700" b="1" smtClean="0"/>
              <a:t>3-12-02; 020  </a:t>
            </a:r>
            <a:r>
              <a:rPr lang="ru-RU" sz="2700" smtClean="0"/>
              <a:t>с сотового телефона – дежурная 	часть Неклиновского ОВД;</a:t>
            </a:r>
          </a:p>
          <a:p>
            <a:pPr>
              <a:buFont typeface="Wingdings 2" pitchFamily="18" charset="2"/>
              <a:buNone/>
            </a:pPr>
            <a:r>
              <a:rPr lang="ru-RU" sz="2700" smtClean="0"/>
              <a:t>		</a:t>
            </a:r>
            <a:r>
              <a:rPr lang="ru-RU" sz="2700" b="1" smtClean="0"/>
              <a:t>3-12-01; 010  </a:t>
            </a:r>
            <a:r>
              <a:rPr lang="ru-RU" sz="2700" smtClean="0"/>
              <a:t>с сотового телефона – пожарная 	охрана;</a:t>
            </a:r>
          </a:p>
          <a:p>
            <a:pPr>
              <a:buFont typeface="Wingdings 2" pitchFamily="18" charset="2"/>
              <a:buNone/>
            </a:pPr>
            <a:r>
              <a:rPr lang="ru-RU" sz="2700" smtClean="0"/>
              <a:t>		</a:t>
            </a:r>
            <a:r>
              <a:rPr lang="ru-RU" sz="2700" b="1" smtClean="0"/>
              <a:t>33-2-35; 33-4-59 </a:t>
            </a:r>
            <a:r>
              <a:rPr lang="ru-RU" sz="2700" smtClean="0"/>
              <a:t>– администрация Андреево-	Мелентьевского сельского поселения.</a:t>
            </a:r>
          </a:p>
          <a:p>
            <a:pPr>
              <a:buFont typeface="Wingdings 2" pitchFamily="18" charset="2"/>
              <a:buNone/>
            </a:pPr>
            <a:endParaRPr lang="ru-RU" sz="240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5654675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Антитеррористическая защищенность образовательных организаций Неклиновского района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7934325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Классификаций терроризма существует множество: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971550" y="1052513"/>
            <a:ext cx="8172450" cy="371475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ru-RU" sz="2000" b="1" smtClean="0"/>
              <a:t>по сфере действия</a:t>
            </a:r>
            <a:r>
              <a:rPr lang="ru-RU" sz="2000" smtClean="0"/>
              <a:t> - государственный и международный; 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ru-RU" sz="2000" b="1" smtClean="0"/>
              <a:t>в зависимости от идентичности субъекта</a:t>
            </a:r>
            <a:r>
              <a:rPr lang="ru-RU" sz="2000" smtClean="0"/>
              <a:t> – этнический и религиозный; 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ru-RU" sz="2000" b="1" smtClean="0"/>
              <a:t>по средствам, используемым в террористических актах</a:t>
            </a:r>
            <a:r>
              <a:rPr lang="ru-RU" sz="2000" smtClean="0"/>
              <a:t> – терроризм с применением обычных средств поражения и терроризм с применением средств массового поражения; 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ru-RU" sz="2000" b="1" smtClean="0"/>
              <a:t>по средствам протекания террористических актов</a:t>
            </a:r>
            <a:r>
              <a:rPr lang="ru-RU" sz="2000" smtClean="0"/>
              <a:t> – наземный, морской, воздушный, космический, компьютерный; 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ru-RU" sz="2000" b="1" smtClean="0"/>
              <a:t>по социальной направленности</a:t>
            </a:r>
            <a:r>
              <a:rPr lang="ru-RU" sz="2000" smtClean="0"/>
              <a:t> – социальный, националистический, религиозный. </a:t>
            </a:r>
          </a:p>
          <a:p>
            <a:pPr>
              <a:lnSpc>
                <a:spcPct val="85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000" smtClean="0"/>
              <a:t>Последняя классификация является самой распространенной среди исследователей.</a:t>
            </a:r>
          </a:p>
        </p:txBody>
      </p:sp>
      <p:pic>
        <p:nvPicPr>
          <p:cNvPr id="10244" name="Picture 3" descr="C:\Users\user\Pictures\террор\336_200512061627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4367213"/>
            <a:ext cx="3241675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C:\Users\user\Pictures\террор\pentmorr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321175"/>
            <a:ext cx="36718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1000125" y="214313"/>
            <a:ext cx="7934325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b="1" smtClean="0"/>
              <a:t>	</a:t>
            </a:r>
            <a:r>
              <a:rPr lang="ru-RU" sz="2400" smtClean="0"/>
              <a:t>Террор - явление, которое прямо или косвенно касается каждого из нас. Массовое насилие в последние годы стало, к сожалению, неотъемлемой частью нашего социального бытия. Историки утверждают, что терроризм царствует на Земле не менее двух тысяч лет(73-66 гг. до н.э.). Несмотря на богатый стаж, терроризм еще никогда не представлял для населения и целых государств такой серьезной угрозы. В настоящее время по всему миру насчитывается около сотни террористических организаций.</a:t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11267" name="Picture 5" descr="07_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4427538"/>
            <a:ext cx="3240087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379697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449763"/>
            <a:ext cx="3816350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1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071563"/>
            <a:ext cx="3429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Террористические </a:t>
            </a:r>
            <a:b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организации мира </a:t>
            </a: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2" name="Содержимое 13"/>
          <p:cNvSpPr>
            <a:spLocks noGrp="1"/>
          </p:cNvSpPr>
          <p:nvPr>
            <p:ph idx="1"/>
          </p:nvPr>
        </p:nvSpPr>
        <p:spPr>
          <a:xfrm>
            <a:off x="785813" y="1447800"/>
            <a:ext cx="8143875" cy="47672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  Группировка </a:t>
            </a:r>
            <a:r>
              <a:rPr lang="ru-RU" sz="2400" i="1" u="sng" smtClean="0"/>
              <a:t>ХАМАС</a:t>
            </a:r>
            <a:r>
              <a:rPr lang="ru-RU" sz="2400" smtClean="0"/>
              <a:t> –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  Исламистское антисемитское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  движение, распространяющееся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  на территории Палестины.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  Одна из самых жутких практик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  ХАМАСа – их привычка использовать детей в качестве живых щитов, а также террористов-смертников. Они славятся массовыми нарушениями прав человека и считаются одной из самых смертоносных террористических организаций, действующих в наше время.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Террористические </a:t>
            </a:r>
            <a:b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организации мира </a:t>
            </a: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5" name="Содержимое 13"/>
          <p:cNvSpPr>
            <a:spLocks noGrp="1"/>
          </p:cNvSpPr>
          <p:nvPr>
            <p:ph idx="1"/>
          </p:nvPr>
        </p:nvSpPr>
        <p:spPr>
          <a:xfrm>
            <a:off x="571500" y="1447800"/>
            <a:ext cx="8358188" cy="56959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    Организация </a:t>
            </a:r>
            <a:r>
              <a:rPr lang="ru-RU" sz="2400" i="1" u="sng" smtClean="0"/>
              <a:t>Аль Шабаб </a:t>
            </a:r>
            <a:r>
              <a:rPr lang="ru-RU" sz="2400" smtClean="0"/>
              <a:t>- практикует вербовку детей в свои ряды, тесно сотрудничает с Аль-Каидой и занимается браконьерством, ежегодно истребляя десятки тысяч слонов. В погоне за ценной слоновой костью они убивают и животных и их защитников.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    По некоторым оценкам, в организацию вовлечено порядка 6000 человек.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13316" name="Picture 2" descr="http://www.bugaga.ru/uploads/posts/2014-09/1411372736_terorganizacii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3803650"/>
            <a:ext cx="452755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bugaga.ru/uploads/posts/2014-09/1411372737_terorganizacii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71563"/>
            <a:ext cx="4214813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Террористические </a:t>
            </a:r>
            <a:b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организации мира </a:t>
            </a: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0" name="Содержимое 13"/>
          <p:cNvSpPr>
            <a:spLocks noGrp="1"/>
          </p:cNvSpPr>
          <p:nvPr>
            <p:ph idx="1"/>
          </p:nvPr>
        </p:nvSpPr>
        <p:spPr>
          <a:xfrm>
            <a:off x="857250" y="1000125"/>
            <a:ext cx="8072438" cy="58578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					 </a:t>
            </a:r>
            <a:r>
              <a:rPr lang="ru-RU" sz="2400" i="1" u="sng" smtClean="0"/>
              <a:t>Талибы</a:t>
            </a:r>
            <a:r>
              <a:rPr lang="ru-RU" sz="2400" smtClean="0"/>
              <a:t> используют 					террористическую тактику 				для достижения своих целей 				по распространению 					шариата. Талибы известны 				по массовым нарушениям 				прав человека, убийствам 				мирных жителей, целенаправленному уничтожению запасов продовольствия и распространению гендерного неравенства. И хотя их режим был свергнут в 2001 году, он быстро восстановился и на сегодняшний день в их ряды входит более 60 000 человек. Талибы также известны по своим связям с другими террористическими организациями. </a:t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bugaga.ru/uploads/posts/2014-09/1411372801_terorganizacii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071563"/>
            <a:ext cx="402590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Террористические </a:t>
            </a:r>
            <a:b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организации мира </a:t>
            </a: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4" name="Содержимое 13"/>
          <p:cNvSpPr>
            <a:spLocks noGrp="1"/>
          </p:cNvSpPr>
          <p:nvPr>
            <p:ph idx="1"/>
          </p:nvPr>
        </p:nvSpPr>
        <p:spPr>
          <a:xfrm>
            <a:off x="285750" y="1071563"/>
            <a:ext cx="8858250" cy="5786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smtClean="0"/>
              <a:t>					   Террористическая организация </a:t>
            </a:r>
            <a:r>
              <a:rPr lang="ru-RU" sz="2000" i="1" u="sng" smtClean="0"/>
              <a:t>Аль-</a:t>
            </a:r>
            <a:r>
              <a:rPr lang="ru-RU" sz="2000" smtClean="0"/>
              <a:t>					   </a:t>
            </a:r>
            <a:r>
              <a:rPr lang="ru-RU" sz="2000" i="1" u="sng" smtClean="0"/>
              <a:t>Каида</a:t>
            </a:r>
            <a:r>
              <a:rPr lang="ru-RU" sz="2000" smtClean="0"/>
              <a:t> является синонимом трагедии, 				   произошедшей 11 сентября в Нью-					   Йорке. За одну ночь Усама бен Ладен 				   стал именем нарицательным, и 					   хотя он был убит в 2011 году, Аль-				  	   Каида все еще сохранила свою мощь и 				   влияние. В настоящее время она 					   находится под руководством Аймана аль-Завахири, египетского врача, за голову которого назначена награда в 25 миллионов долларов. На данный момент у Аль-Каиды в руках находится еще больше власти, чем при бен Ладене. Организация действует преимущественно на Ближнем Востоке. Ее численность исчисляется тысячами людей. Сторонники Аль-Каиды проповедуют соблюдение радикального шариата и продвижение его посредством терроризма и других насильственных методов. Действия именно этой организации развязали войну с США, что привело к сотням тысяч жертв.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Террористические </a:t>
            </a:r>
            <a:b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организации мира </a:t>
            </a: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7" name="Содержимое 13"/>
          <p:cNvSpPr>
            <a:spLocks noGrp="1"/>
          </p:cNvSpPr>
          <p:nvPr>
            <p:ph idx="1"/>
          </p:nvPr>
        </p:nvSpPr>
        <p:spPr>
          <a:xfrm>
            <a:off x="571500" y="1071563"/>
            <a:ext cx="8572500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smtClean="0"/>
              <a:t>	 </a:t>
            </a:r>
            <a:r>
              <a:rPr lang="ru-RU" sz="2000" i="1" u="sng" smtClean="0"/>
              <a:t>Исламское государство Ирака и Леванта (ИГИЛ) </a:t>
            </a:r>
            <a:r>
              <a:rPr lang="ru-RU" sz="2000" smtClean="0"/>
              <a:t>– это террористическая организация, которую можно назвать самой активной из перечисленных. Будучи сформирована в 2004 году, эта организация выступает за возвращение к оригинальной интерпретации исламских текстов, пропагандирующих шариат и насильственное распространение ислама. Среди их последних жертв – журналист Джеймс Фоли, а также многочисленные акты </a:t>
            </a:r>
          </a:p>
          <a:p>
            <a:pPr>
              <a:buFont typeface="Wingdings 2" pitchFamily="18" charset="2"/>
              <a:buNone/>
            </a:pPr>
            <a:r>
              <a:rPr lang="ru-RU" sz="2000" smtClean="0"/>
              <a:t>     казней женщин и детей. </a:t>
            </a:r>
          </a:p>
          <a:p>
            <a:pPr>
              <a:buFont typeface="Wingdings 2" pitchFamily="18" charset="2"/>
              <a:buNone/>
            </a:pPr>
            <a:r>
              <a:rPr lang="ru-RU" sz="2000" smtClean="0"/>
              <a:t>   Организация регулярно </a:t>
            </a:r>
          </a:p>
          <a:p>
            <a:pPr>
              <a:buFont typeface="Wingdings 2" pitchFamily="18" charset="2"/>
              <a:buNone/>
            </a:pPr>
            <a:r>
              <a:rPr lang="ru-RU" sz="2000" smtClean="0"/>
              <a:t>   снимает видео казней и </a:t>
            </a:r>
          </a:p>
          <a:p>
            <a:pPr>
              <a:buFont typeface="Wingdings 2" pitchFamily="18" charset="2"/>
              <a:buNone/>
            </a:pPr>
            <a:r>
              <a:rPr lang="ru-RU" sz="2000" smtClean="0"/>
              <a:t>    выкладывает их в сеть, </a:t>
            </a:r>
          </a:p>
          <a:p>
            <a:pPr>
              <a:buFont typeface="Wingdings 2" pitchFamily="18" charset="2"/>
              <a:buNone/>
            </a:pPr>
            <a:r>
              <a:rPr lang="ru-RU" sz="2000" smtClean="0"/>
              <a:t>    внушая страх и ужас </a:t>
            </a:r>
          </a:p>
          <a:p>
            <a:pPr>
              <a:buFont typeface="Wingdings 2" pitchFamily="18" charset="2"/>
              <a:buNone/>
            </a:pPr>
            <a:r>
              <a:rPr lang="ru-RU" sz="2000" smtClean="0"/>
              <a:t>    всему миру. 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000" smtClean="0"/>
          </a:p>
        </p:txBody>
      </p:sp>
      <p:pic>
        <p:nvPicPr>
          <p:cNvPr id="16388" name="Picture 2" descr="http://www.bugaga.ru/uploads/posts/2014-09/1411372747_terorganizacii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3813" y="3714750"/>
            <a:ext cx="5154612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700</TotalTime>
  <Words>664</Words>
  <Application>Microsoft Office PowerPoint</Application>
  <PresentationFormat>Экран (4:3)</PresentationFormat>
  <Paragraphs>93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Антитеррористическая защищенность образовательных организаций Неклиновского района</vt:lpstr>
      <vt:lpstr>Слайд 2</vt:lpstr>
      <vt:lpstr>Классификаций терроризма существует множество:</vt:lpstr>
      <vt:lpstr>Слайд 4</vt:lpstr>
      <vt:lpstr>Террористические  организации мира  </vt:lpstr>
      <vt:lpstr>Террористические  организации мира  </vt:lpstr>
      <vt:lpstr>Террористические  организации мира  </vt:lpstr>
      <vt:lpstr>Террористические  организации мира  </vt:lpstr>
      <vt:lpstr>Террористические  организации мира  </vt:lpstr>
      <vt:lpstr>Многие из нас помнят бесчеловечные акции, потрясшие весь мир: </vt:lpstr>
      <vt:lpstr>Разрушение Всемирного  Торгового Центра</vt:lpstr>
      <vt:lpstr>Слайд 12</vt:lpstr>
      <vt:lpstr>Слайд 13</vt:lpstr>
      <vt:lpstr>Слайд 14</vt:lpstr>
      <vt:lpstr>Захват заложников в Беслане </vt:lpstr>
      <vt:lpstr>Слайд 16</vt:lpstr>
      <vt:lpstr>Слайд 17</vt:lpstr>
      <vt:lpstr>Слайд 18</vt:lpstr>
      <vt:lpstr>«ФЕДЕРАЛЬНЫЙ ЗАКОН РОССИЙСКОЙ ФЕДЕРАЦИИ О БОРЬБЕ С ТЕРРОРИЗМОМ» </vt:lpstr>
      <vt:lpstr>Особенности поведения и одежды террориста-смертника</vt:lpstr>
      <vt:lpstr>Безопасность при террористических актах</vt:lpstr>
      <vt:lpstr>Если вы стали свидетелем террористического акта (взрыва) </vt:lpstr>
      <vt:lpstr>При обнаружении взрывоопасного предмета </vt:lpstr>
      <vt:lpstr>При угрозе террористического акта НЕМЕДЛЕННО сообщите об этом по телефонам: </vt:lpstr>
      <vt:lpstr>Антитеррористическая защищенность образовательных организаций Неклиновского района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75</cp:revision>
  <dcterms:created xsi:type="dcterms:W3CDTF">2008-09-18T18:39:25Z</dcterms:created>
  <dcterms:modified xsi:type="dcterms:W3CDTF">2015-11-17T14:10:03Z</dcterms:modified>
</cp:coreProperties>
</file>