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81" r:id="rId5"/>
    <p:sldId id="275" r:id="rId6"/>
    <p:sldId id="276" r:id="rId7"/>
    <p:sldId id="277" r:id="rId8"/>
    <p:sldId id="278" r:id="rId9"/>
    <p:sldId id="271" r:id="rId10"/>
    <p:sldId id="272" r:id="rId11"/>
    <p:sldId id="273" r:id="rId12"/>
    <p:sldId id="274" r:id="rId13"/>
    <p:sldId id="264" r:id="rId14"/>
    <p:sldId id="279" r:id="rId15"/>
    <p:sldId id="265" r:id="rId16"/>
    <p:sldId id="280" r:id="rId17"/>
    <p:sldId id="282" r:id="rId18"/>
    <p:sldId id="261" r:id="rId19"/>
    <p:sldId id="262" r:id="rId20"/>
    <p:sldId id="263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66FF"/>
    <a:srgbClr val="FFCCCC"/>
    <a:srgbClr val="66FF66"/>
    <a:srgbClr val="FFCC00"/>
    <a:srgbClr val="ACA8F8"/>
    <a:srgbClr val="855309"/>
    <a:srgbClr val="8B8802"/>
    <a:srgbClr val="3F6E1C"/>
    <a:srgbClr val="8790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3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4.jpeg"/><Relationship Id="rId7" Type="http://schemas.openxmlformats.org/officeDocument/2006/relationships/image" Target="../media/image5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чудо в жизни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8044" cy="707233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4285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МБОУ СОШ </a:t>
            </a:r>
            <a:b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«Средняя общеобразовательная школа» №3</a:t>
            </a:r>
            <a:b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г.Гусь-Хрустальный Владимирской области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785926"/>
            <a:ext cx="6072198" cy="22145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Чудо в жизни христианина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71736" y="5500678"/>
            <a:ext cx="6072198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Автор: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Учитель</a:t>
            </a:r>
            <a:r>
              <a:rPr lang="ru-R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 музыки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  <a:ea typeface="+mj-ea"/>
                <a:cs typeface="+mj-cs"/>
              </a:rPr>
              <a:t>Киселева Светлана Викторовна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удо в жизни\_MG_86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3500438"/>
            <a:ext cx="2000264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«Неопалимая купина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71802" y="3500438"/>
            <a:ext cx="257176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«Троеручица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72198" y="3571876"/>
            <a:ext cx="257176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«Призри на смирение»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14818"/>
            <a:ext cx="2143140" cy="10156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Эта икона одна из самых популярных в России в 16-19 веках чудотворных икон Богоматери, почитавшаяся как защитница от стихийных бедствий, особенно от пожара.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C:\Users\User\Desktop\чудо в жизни\neopalimaya_kupi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044" y="857232"/>
            <a:ext cx="2181358" cy="26432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929322" y="4180344"/>
            <a:ext cx="2857520" cy="1477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Образ получил широкую известность после чудесного явления, происшедшего в 2001 году в Киевском Свято-Введенском монастыре. На стекле киота, в котором находилась икона, чудесным образом отбилось изображение образа. Как от самой иконы, так и от отпечатка на стекле множество людей исцелились от душевных и телесных недугов. 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1" name="Picture 3" descr="C:\Users\User\Desktop\чудо в жизни\icon_bogorodiza_33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857232"/>
            <a:ext cx="1982905" cy="2652136"/>
          </a:xfrm>
          <a:prstGeom prst="rect">
            <a:avLst/>
          </a:prstGeom>
          <a:noFill/>
        </p:spPr>
      </p:pic>
      <p:pic>
        <p:nvPicPr>
          <p:cNvPr id="2052" name="Picture 4" descr="C:\Users\User\Desktop\чудо в жизни\icon_bogorodiza_37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857232"/>
            <a:ext cx="1947224" cy="262266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786050" y="3857628"/>
            <a:ext cx="2857520" cy="1631216"/>
          </a:xfrm>
          <a:prstGeom prst="rect">
            <a:avLst/>
          </a:prstGeom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Эта икона - одна из самых прославленных и широко почитаемых в православном мире чудотворных икон Богоматери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.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Согласно преданию, благодаря молитве у этого образа исцелил свою руку, отрубленную по навету врагов, защитник иконопочитания Иоанн Дамаскин (8 век); в благодарность он принес в дар чудотворной иконе серебряное изображение исцеленной руки, которое было привешено к иконе.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Чудотворные образы пресвятой Богородицы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удо в жизни\_MG_86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3429000"/>
            <a:ext cx="2000264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«Умягчение злых сердец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43240" y="3357562"/>
            <a:ext cx="242889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«Утоли моя печали»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715008" y="3357562"/>
            <a:ext cx="2571768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«Умиление»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4" name="Picture 2" descr="C:\Users\User\Desktop\чудо в жизни\icon_bogorodiza_37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857232"/>
            <a:ext cx="1896471" cy="2643206"/>
          </a:xfrm>
          <a:prstGeom prst="rect">
            <a:avLst/>
          </a:prstGeom>
          <a:noFill/>
        </p:spPr>
      </p:pic>
      <p:pic>
        <p:nvPicPr>
          <p:cNvPr id="3075" name="Picture 3" descr="C:\Users\User\Desktop\чудо в жизни\91492374_0_492b7_496f7ea0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857232"/>
            <a:ext cx="2071702" cy="2594260"/>
          </a:xfrm>
          <a:prstGeom prst="rect">
            <a:avLst/>
          </a:prstGeom>
          <a:noFill/>
        </p:spPr>
      </p:pic>
      <p:pic>
        <p:nvPicPr>
          <p:cNvPr id="3076" name="Picture 4" descr="C:\Users\User\Desktop\чудо в жизни\64883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857232"/>
            <a:ext cx="2071702" cy="2538850"/>
          </a:xfrm>
          <a:prstGeom prst="rect">
            <a:avLst/>
          </a:prstGeom>
          <a:noFill/>
        </p:spPr>
      </p:pic>
      <p:pic>
        <p:nvPicPr>
          <p:cNvPr id="3077" name="Picture 5" descr="C:\Users\User\Desktop\чудо в жизни\70986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4071942"/>
            <a:ext cx="1785950" cy="2258875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57158" y="6357934"/>
            <a:ext cx="257176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«Казанская»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8" name="Picture 6" descr="C:\Users\User\Desktop\чудо в жизни\Икона Пресвятой Богородицы Владимирская-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4000504"/>
            <a:ext cx="1955195" cy="243059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428992" y="6488668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itchFamily="18" charset="0"/>
              </a:rPr>
              <a:t>«Владимирская»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9" name="Picture 7" descr="C:\Users\User\Desktop\чудо в жизни\4_33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4000504"/>
            <a:ext cx="1869881" cy="2382764"/>
          </a:xfrm>
          <a:prstGeom prst="rect">
            <a:avLst/>
          </a:prstGeom>
          <a:noFill/>
        </p:spPr>
      </p:pic>
      <p:sp>
        <p:nvSpPr>
          <p:cNvPr id="22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Иные образы пресвятой Богородицы, прославленные чудотворениями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648866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«Достойно есть»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чудо в жизни\00a9fe9942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0309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4099" name="Picture 3" descr="C:\Users\User\Desktop\чудо в жизни\0_6532_716ba03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857232"/>
            <a:ext cx="2218880" cy="2705951"/>
          </a:xfrm>
          <a:prstGeom prst="rect">
            <a:avLst/>
          </a:prstGeom>
          <a:noFill/>
        </p:spPr>
      </p:pic>
      <p:pic>
        <p:nvPicPr>
          <p:cNvPr id="4101" name="Picture 5" descr="C:\Users\User\Desktop\чудо в жизни\Икона Преподобного Серафима Саровского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1000108"/>
            <a:ext cx="2143140" cy="2612589"/>
          </a:xfrm>
          <a:prstGeom prst="rect">
            <a:avLst/>
          </a:prstGeom>
          <a:noFill/>
        </p:spPr>
      </p:pic>
      <p:pic>
        <p:nvPicPr>
          <p:cNvPr id="4102" name="Picture 6" descr="C:\Users\User\Desktop\чудо в жизни\nikolay_chudotvorec11-520x6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000108"/>
            <a:ext cx="2143140" cy="2662440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571472" y="0"/>
            <a:ext cx="8229600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Святые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чудотворцы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643314"/>
            <a:ext cx="25717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  <a:latin typeface="Georgia" pitchFamily="18" charset="0"/>
              </a:rPr>
              <a:t>Стяжал ты, редкое смиренье, Дарил всем, щедро, утешенье, Любовью к Богу пламенея, Себя, для ближних, не жалея.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Georgia" pitchFamily="18" charset="0"/>
              </a:rPr>
              <a:t>Ты в этой жизни, был как странник, И Божьей Матери, избранник, Для всех страстей, совсем истлея, Душою, солнца, был светлее.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Georgia" pitchFamily="18" charset="0"/>
              </a:rPr>
              <a:t>Ты первый, нам, всегда наставник, И Божьей милости, посланник, Блаженный старец, Серафим,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27146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 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Прещедрый пастырь, всех веков,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Помочь всегда, ты, нам, готов,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Ты там, где тяжкая беда,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Всех утешаешь ты, всегда.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 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Освободитель из оков,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Ты сразу слышишь, скорбный зов,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Тобою Вера, вновь тверда,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Не умалят, её, года.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 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Святитель истинный, Христов,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И в наши дни, ты, всё таков,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Духовной нивы, вновь страда, </a:t>
            </a:r>
          </a:p>
          <a:p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 тобою, Вера, в нас тверда.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428596" y="642918"/>
            <a:ext cx="257173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Святитель Николай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429388" y="571480"/>
            <a:ext cx="257173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Сергий Радонежский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3500430" y="642918"/>
            <a:ext cx="2571736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Серафим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Саровский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3714752"/>
            <a:ext cx="31432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Об этом знать должны все дети: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Давным-давно на белом свете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Жил отрок. Он молился Богу,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Просил в учении подмогу.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Однажды отрок Старца встретил,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 тот сказал: "Ты духом светел.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Ты сможешь хорошо учиться </a:t>
            </a:r>
            <a:b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И перед Богом отличиться«….</a:t>
            </a:r>
          </a:p>
          <a:p>
            <a:endParaRPr lang="ru-RU" sz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 </a:t>
            </a:r>
            <a:endParaRPr lang="ru-RU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чудо в жизни\getImage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857232"/>
            <a:ext cx="4857752" cy="28574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48" name="Picture 4" descr="C:\Users\User\Desktop\чудо в жизни\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86190"/>
            <a:ext cx="4214810" cy="307181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50" name="Picture 6" descr="C:\Users\User\Desktop\чудо в жизни\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3786166"/>
            <a:ext cx="4857752" cy="307183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6152" name="Picture 8" descr="C:\Users\User\Desktop\чудо в жизни\getImage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57232"/>
            <a:ext cx="4214810" cy="28575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Чудеса природы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nature_017-cr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794"/>
            <a:ext cx="4574318" cy="34290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Чудеса природы</a:t>
            </a:r>
          </a:p>
        </p:txBody>
      </p:sp>
      <p:pic>
        <p:nvPicPr>
          <p:cNvPr id="1028" name="Picture 4" descr="C:\Users\User\Desktop\otdy-h-na-chernom-m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857232"/>
            <a:ext cx="4572000" cy="36004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7" name="Picture 3" descr="C:\Users\User\Desktop\Ixmtke7azF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857629"/>
            <a:ext cx="3857620" cy="300037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29" name="Picture 5" descr="C:\Users\User\Desktop\bueyzig4r4wsf9h7w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4143379"/>
            <a:ext cx="3623124" cy="271462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30" name="Picture 6" descr="C:\Users\User\Desktop\egipet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" y="4281486"/>
            <a:ext cx="2428860" cy="257651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чудо в жизни\5-675x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4721274" cy="3147516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2500330" cy="78579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Схождение благодатного огня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eorgia" pitchFamily="18" charset="0"/>
                <a:ea typeface="+mj-ea"/>
                <a:cs typeface="+mj-cs"/>
              </a:rPr>
              <a:t>Израиль, Иерусалим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4357694"/>
            <a:ext cx="2857520" cy="57150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Нерукотворные образа</a:t>
            </a:r>
          </a:p>
        </p:txBody>
      </p:sp>
      <p:pic>
        <p:nvPicPr>
          <p:cNvPr id="7172" name="Picture 4" descr="C:\Users\User\Desktop\чудо в жизни\25204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928934"/>
            <a:ext cx="3675066" cy="3675066"/>
          </a:xfrm>
          <a:prstGeom prst="rect">
            <a:avLst/>
          </a:prstGeom>
          <a:noFill/>
        </p:spPr>
      </p:pic>
      <p:pic>
        <p:nvPicPr>
          <p:cNvPr id="7173" name="Picture 5" descr="C:\Users\User\Desktop\чудо в жизни\rZ3RjNfF9-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40288" y="714356"/>
            <a:ext cx="4403712" cy="3214710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52" y="3643314"/>
            <a:ext cx="2714644" cy="285752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Мироточивость икон</a:t>
            </a:r>
          </a:p>
        </p:txBody>
      </p:sp>
      <p:pic>
        <p:nvPicPr>
          <p:cNvPr id="7174" name="Picture 6" descr="C:\Users\User\Desktop\чудо в жизни\g1671_13544_1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3857628"/>
            <a:ext cx="4643438" cy="3000372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66FF66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Сверхъестественные видимые чудеса</a:t>
            </a:r>
          </a:p>
        </p:txBody>
      </p:sp>
      <p:pic>
        <p:nvPicPr>
          <p:cNvPr id="7177" name="Picture 9" descr="C:\Users\User\Desktop\чудо в жизни\yyt0cseetz2h_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4876" y="4000504"/>
            <a:ext cx="4429124" cy="2857496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714356"/>
            <a:ext cx="2786050" cy="428628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Схождение благодатного огня. Иерусалим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85786" y="3857628"/>
            <a:ext cx="3929058" cy="428628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Святые источники,</a:t>
            </a:r>
            <a:r>
              <a:rPr kumimoji="0" lang="ru-RU" sz="3600" b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не замерзают даже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40 градусный мороз. </a:t>
            </a:r>
            <a:r>
              <a:rPr lang="ru-RU" sz="3600" b="1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Дивеево</a:t>
            </a:r>
            <a:endParaRPr kumimoji="0" lang="ru-RU" sz="3600" b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500826" y="6286520"/>
            <a:ext cx="2428860" cy="357190"/>
          </a:xfrm>
          <a:prstGeom prst="rect">
            <a:avLst/>
          </a:prstGeom>
          <a:solidFill>
            <a:srgbClr val="FFCC00"/>
          </a:solidFill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Небесные знамения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чудо в жизни\dc9a2a5535b0c82cd05d0d41eddd34e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3262151" cy="3357586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pic>
        <p:nvPicPr>
          <p:cNvPr id="3" name="Picture 7" descr="C:\Users\User\Desktop\чудо в жизни\Source-sacré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4143380"/>
            <a:ext cx="3214710" cy="2714620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pic>
        <p:nvPicPr>
          <p:cNvPr id="4" name="Picture 4" descr="C:\Users\User\Desktop\чудо в жизни\25204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976" y="642918"/>
            <a:ext cx="3429024" cy="3429024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pic>
        <p:nvPicPr>
          <p:cNvPr id="5" name="Picture 8" descr="C:\Users\User\Desktop\чудо в жизни\00a9fe9942f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143380"/>
            <a:ext cx="2857488" cy="2687163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66FF66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Сверхъестественные видимые чудеса</a:t>
            </a:r>
          </a:p>
        </p:txBody>
      </p:sp>
      <p:pic>
        <p:nvPicPr>
          <p:cNvPr id="2050" name="Picture 2" descr="C:\Users\User\Desktop\0_2a80c_fd265e7c_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7" y="642918"/>
            <a:ext cx="2625347" cy="3500462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pic>
        <p:nvPicPr>
          <p:cNvPr id="2051" name="Picture 3" descr="C:\Users\User\Desktop\lr_13 Nerukotvoreni Sv Nikolaj na staklu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46" y="4143356"/>
            <a:ext cx="3357554" cy="2714644"/>
          </a:xfrm>
          <a:prstGeom prst="rect">
            <a:avLst/>
          </a:prstGeom>
          <a:noFill/>
          <a:ln w="76200">
            <a:solidFill>
              <a:srgbClr val="FF66FF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85984" y="3786190"/>
            <a:ext cx="4214842" cy="42862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Нерукотворныйобраз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4059499287977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14678" y="-357214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Милое солнышко, Божье творение!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Ярко твое золотое горение,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Щедро тепло разливая вокруг,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Всех ты людей обнимаешь как друг.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Рады тебе и цветы благовонные,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 на деревьях листочки зеленые,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 стрекоза, и трава на лугу,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Где я за бабочкой быстро бегу…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Дождик прольется и, сердце нам радуя,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Ты зажигаешь чудесную радугу,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 загорается ярче звезды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 зелени каждая капля воды.</a:t>
            </a:r>
          </a:p>
          <a:p>
            <a:endParaRPr lang="ru-RU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                                                      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И.Бунин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чудо в жизни\21816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60476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Нарядная бабочка встретила пчелу, нёсшую в улей мёд, и громко закричала: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-Прочь с дороги, замарашка! Ты испачкаешь моё платье!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Пчела смиренно уступила дорогу разодетой бабочке, хотя могла больно её ужалить. 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52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Притча: «Бабочка и пчела»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357562"/>
            <a:ext cx="45720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6C085E"/>
                </a:solidFill>
                <a:latin typeface="Georgia" pitchFamily="18" charset="0"/>
              </a:rPr>
              <a:t>Так и человек: тот, кто истинно честен и трудолюбив, всегда скромен и уступчив.</a:t>
            </a:r>
            <a:endParaRPr lang="ru-RU" b="1" i="1" dirty="0">
              <a:solidFill>
                <a:srgbClr val="6C085E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857231"/>
            <a:ext cx="242886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Дети! </a:t>
            </a:r>
          </a:p>
          <a:p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Будьте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честными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трудолюбивыми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скромными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,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уступчивыми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!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чудо в жизни\90320647_9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492922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Купцу нужен был грамотный мальчик в работники.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 нему явилось несколько подростков, желавших получить это место.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Купец выбрал одного, а всех прочих отпустил. 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Знакомый спросил у него: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-Почему ты выбрал именно этого мальчика?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Купец ответил: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-Войдя в комнату, этот мальчик перекрестился и тихо затворил за собою дверь, что показывает его набожность и любовь к порядку. Он встал со стула при виде хромого и предложил ему сесть. Это означает его доброту. На мои вопросы он отвечал почтительно и не торопясь. В этом я увидел его учтивость и рассудительность. Он не лез вперед, не толкался, а ждал своей очереди. Одежда его была хотя и бедна, но опрятна, волосы причёсаны, лицо и руки чисты.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Потому я отличил этого мальчика и взял его в работники.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Притча: «За то что мальчик был отличён»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786322"/>
            <a:ext cx="2428892" cy="19543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Порядочность</a:t>
            </a:r>
          </a:p>
          <a:p>
            <a:pPr algn="ctr"/>
            <a:r>
              <a:rPr lang="ru-RU" sz="1100" b="1" i="1" dirty="0" smtClean="0">
                <a:solidFill>
                  <a:srgbClr val="0070C0"/>
                </a:solidFill>
                <a:latin typeface="Georgia" pitchFamily="18" charset="0"/>
              </a:rPr>
              <a:t>Кротость</a:t>
            </a:r>
          </a:p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Georgia" pitchFamily="18" charset="0"/>
              </a:rPr>
              <a:t>Любовь</a:t>
            </a:r>
          </a:p>
          <a:p>
            <a:pPr algn="ctr"/>
            <a:r>
              <a:rPr lang="ru-RU" sz="1100" b="1" i="1" dirty="0" smtClean="0">
                <a:solidFill>
                  <a:srgbClr val="879010"/>
                </a:solidFill>
                <a:latin typeface="Georgia" pitchFamily="18" charset="0"/>
              </a:rPr>
              <a:t>Милосердие</a:t>
            </a:r>
          </a:p>
          <a:p>
            <a:pPr algn="ctr"/>
            <a:r>
              <a:rPr lang="ru-RU" sz="1100" b="1" i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Человеколюбие</a:t>
            </a:r>
          </a:p>
          <a:p>
            <a:pPr algn="ctr"/>
            <a:r>
              <a:rPr lang="ru-RU" sz="1100" b="1" i="1" dirty="0" smtClean="0">
                <a:solidFill>
                  <a:srgbClr val="00B050"/>
                </a:solidFill>
                <a:latin typeface="Georgia" pitchFamily="18" charset="0"/>
              </a:rPr>
              <a:t>Доброта</a:t>
            </a:r>
          </a:p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Georgia" pitchFamily="18" charset="0"/>
              </a:rPr>
              <a:t>Смирение</a:t>
            </a:r>
          </a:p>
          <a:p>
            <a:pPr algn="ctr"/>
            <a:r>
              <a:rPr lang="ru-RU" sz="11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Рассудительность</a:t>
            </a:r>
          </a:p>
          <a:p>
            <a:pPr algn="ctr"/>
            <a:r>
              <a:rPr lang="ru-RU" sz="1100" b="1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Послушание</a:t>
            </a:r>
          </a:p>
          <a:p>
            <a:pPr algn="ctr"/>
            <a:r>
              <a:rPr lang="ru-RU" sz="1100" b="1" i="1" dirty="0" smtClean="0">
                <a:solidFill>
                  <a:srgbClr val="879010"/>
                </a:solidFill>
                <a:latin typeface="Georgia" pitchFamily="18" charset="0"/>
              </a:rPr>
              <a:t>Терпение</a:t>
            </a:r>
          </a:p>
          <a:p>
            <a:pPr algn="ctr"/>
            <a:r>
              <a:rPr lang="ru-RU" sz="1100" b="1" i="1" dirty="0" err="1" smtClean="0">
                <a:solidFill>
                  <a:srgbClr val="0070C0"/>
                </a:solidFill>
                <a:latin typeface="Georgia" pitchFamily="18" charset="0"/>
              </a:rPr>
              <a:t>Нестяжание</a:t>
            </a:r>
            <a:endParaRPr lang="ru-RU" sz="1100" b="1" i="1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User\Desktop\чудо в жизни\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75"/>
            <a:ext cx="9144000" cy="6858775"/>
          </a:xfrm>
          <a:prstGeom prst="rect">
            <a:avLst/>
          </a:prstGeom>
          <a:noFill/>
        </p:spPr>
      </p:pic>
      <p:pic>
        <p:nvPicPr>
          <p:cNvPr id="2051" name="Picture 3" descr="C:\Users\User\Desktop\чудо в жизни\23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95542" y="142852"/>
            <a:ext cx="2605614" cy="34290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2053" name="Picture 5" descr="C:\Users\User\Desktop\чудо в жизни\9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2810831" cy="342904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85852" y="3786190"/>
            <a:ext cx="1914484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Чудо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14612" y="2714620"/>
            <a:ext cx="4500594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CCCC"/>
                </a:solidFill>
                <a:latin typeface="Georgia" pitchFamily="18" charset="0"/>
              </a:rPr>
              <a:t>Святая Троица…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CCCC"/>
                </a:solidFill>
                <a:latin typeface="Georgia" pitchFamily="18" charset="0"/>
                <a:ea typeface="+mj-ea"/>
                <a:cs typeface="+mj-cs"/>
              </a:rPr>
              <a:t>Пресвятая Богородица…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CCCC"/>
                </a:solidFill>
                <a:latin typeface="Georgia" pitchFamily="18" charset="0"/>
                <a:ea typeface="+mj-ea"/>
                <a:cs typeface="+mj-cs"/>
              </a:rPr>
              <a:t>Ангел…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CCCC"/>
                </a:solidFill>
                <a:latin typeface="Georgia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2054" name="Picture 6" descr="C:\Users\User\Desktop\чудо в жизни\57302489_30c2444832a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3786190"/>
            <a:ext cx="4337976" cy="289085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357950" y="4500570"/>
            <a:ext cx="3428992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Добродетель</a:t>
            </a: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074" name="Picture 2" descr="C:\Users\User\Desktop\106065383_91783334_large_4242220_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142852"/>
            <a:ext cx="1833554" cy="137516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3075" name="Picture 3" descr="C:\Users\User\Desktop\angel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5" y="1000108"/>
            <a:ext cx="1441450" cy="160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чудо в жизни\317407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245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0719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Слышишь, мама: у окошка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Кто-то жалобно пищит?</a:t>
            </a:r>
          </a:p>
          <a:p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Посмотри, там птичка-крошка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Вся озябшая сидит!</a:t>
            </a:r>
          </a:p>
          <a:p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 поле нет теперь уж мошек —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Верно, птичка голодна?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Верно, ждёт, что хлебных крошек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Брошу я ей из окна?</a:t>
            </a:r>
          </a:p>
          <a:p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Отвори окно ей, мама!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Пусть она сюда влетит!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Посмотри, с какой мольбою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eorgia" pitchFamily="18" charset="0"/>
              </a:rPr>
              <a:t>На меня она глядит!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42852"/>
            <a:ext cx="708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Стихотворение: «Голодная птичка»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3643314"/>
            <a:ext cx="3000396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>
                <a:lumMod val="75000"/>
              </a:schemeClr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Милосердие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Georgia" pitchFamily="18" charset="0"/>
              </a:rPr>
              <a:t>Доброта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Рассудительность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Georgia" pitchFamily="18" charset="0"/>
              </a:rPr>
              <a:t>Сочувствие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Великодушие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Искренность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Сострадательность</a:t>
            </a:r>
          </a:p>
        </p:txBody>
      </p:sp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eea4e5d578b8f3f409ba5bcfcc2a26e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86578" y="5643578"/>
            <a:ext cx="2071702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Апрель , 2015г.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чудо в жизни\05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285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Главное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жизни православного христианина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-конечно, любовь человека к Богу и ближнему... И всё, ведущее к этой любви, - есть чудо жизни...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40" y="0"/>
            <a:ext cx="5000660" cy="769441"/>
          </a:xfrm>
          <a:prstGeom prst="rect">
            <a:avLst/>
          </a:prstGeom>
          <a:noFill/>
          <a:ln w="76200">
            <a:noFill/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такое чудо?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72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- это сверхъестественное , непостижимое событие , вызванное волей Божьей…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857232"/>
            <a:ext cx="43576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- необычное событие, которое трудно объяснить, противоречащее естественному ходу вещей и приписываемое верующими людьми вмешательству сверхъестественных сил (Бога).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4000504"/>
            <a:ext cx="328614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Верьте-верьте в чудеса, Ведь без этого нельзя!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Мир стоит не на китах, а на любви и чудесах!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467.34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4"/>
            <a:ext cx="9144000" cy="6858584"/>
          </a:xfrm>
          <a:prstGeom prst="rect">
            <a:avLst/>
          </a:prstGeom>
          <a:noFill/>
        </p:spPr>
      </p:pic>
      <p:pic>
        <p:nvPicPr>
          <p:cNvPr id="9218" name="Picture 2" descr="C:\Users\User\Desktop\чудо в жизни\SWCywDZD2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3429024" cy="5264893"/>
          </a:xfrm>
          <a:prstGeom prst="rect">
            <a:avLst/>
          </a:prstGeom>
          <a:noFill/>
          <a:ln w="76200">
            <a:solidFill>
              <a:srgbClr val="FFFF00"/>
            </a:solidFill>
            <a:prstDash val="lgDashDotDot"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380672"/>
            <a:ext cx="5072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Великая тайна кроется</a:t>
            </a:r>
          </a:p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В иконе “Святая Троица”!</a:t>
            </a:r>
          </a:p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Идет от нее благодать,</a:t>
            </a:r>
          </a:p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А тайну… не разгадать!</a:t>
            </a:r>
          </a:p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eorgia" pitchFamily="18" charset="0"/>
              </a:rPr>
              <a:t>			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Евгений Санин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715040" cy="57148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F0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Троица святая</a:t>
            </a: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3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Христиане веруют, что Бог един, но имеет три лица: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Бог Отец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- Творец всего существующего в мире,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Бог Сын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– Иисус Христос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Бог - Дух Святой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- наполняющий все жизненной силой.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Лица Святой Троицы 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едины, </a:t>
            </a:r>
            <a:r>
              <a:rPr lang="ru-RU" b="1" i="1" dirty="0" err="1" smtClean="0">
                <a:solidFill>
                  <a:srgbClr val="C00000"/>
                </a:solidFill>
                <a:latin typeface="Georgia" pitchFamily="18" charset="0"/>
              </a:rPr>
              <a:t>неслиянны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 и нераздельны.</a:t>
            </a:r>
            <a:endParaRPr lang="ru-RU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Трудно понять, как это Три может быть равно Единице.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чудо в жизни\getimage-19_201307141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78579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eorgia" pitchFamily="18" charset="0"/>
              </a:rPr>
              <a:t>Каждому человеку, который приходит жить в мир, Господь дает Ангела-Хранителя, который оберегает этого человека от всякого зла, помогает ему делать добро, и молится за него перед самым престолом Господа. Наши ангелы всегда с нами, они видят все, что мы делаем и думаем, но они видят всегда и Бога и хвалят Его вместе со всеми другими ангелами, архангелами и серафимами.</a:t>
            </a:r>
          </a:p>
          <a:p>
            <a:endParaRPr lang="ru-RU" sz="1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148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CCCC"/>
                </a:solidFill>
                <a:latin typeface="Georgia" pitchFamily="18" charset="0"/>
              </a:rPr>
              <a:t>Ангелы служат Богу, прославляют Его, доносят до человека вести от Бога. </a:t>
            </a:r>
          </a:p>
          <a:p>
            <a:r>
              <a:rPr lang="ru-RU" b="1" i="1" dirty="0" smtClean="0">
                <a:solidFill>
                  <a:srgbClr val="FFCCCC"/>
                </a:solidFill>
                <a:latin typeface="Georgia" pitchFamily="18" charset="0"/>
              </a:rPr>
              <a:t>По повелению Божию они являются хранителями и защитниками людей – высшего творения Божия, предназначенного к вечной Небесной славе.</a:t>
            </a:r>
            <a:endParaRPr lang="ru-RU" b="1" i="1" dirty="0">
              <a:solidFill>
                <a:srgbClr val="FFCCCC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42852"/>
            <a:ext cx="271464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ot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Ангелы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ser\Desktop\чудо в жизни\an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6836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29256" y="0"/>
            <a:ext cx="37147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Один старинный русский рассказ говорит про ангелов: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"Каждый раз, когда заходит солнце, все людские ангелы идут к Богу поклониться Ему. Они восходят на небо и приносят Богу все дела человеческие, добрые и злые. Ангел человека, любящего Бога, идет к Богу радостно на поклонение, а ангел злого человека, плача, идет к Богу и говорит: "Господи Вседержителю! Повели мне не быть больше с этим злым и грешным человеком. Он только напрасно произносит Твое имя, он угождает всем своим желаниям, грех ко греху прибавляет и не творит ни одной молитвы от сердца, ни днем, ни ночью. Когда нужно подать кому-нибудь, у него сжимается рука. Он хочет только все собирать, а не подавать".</a:t>
            </a:r>
          </a:p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Господь говорит такому ангелу: "Не оставляй и таких. Может и они придут ко Мне и покаются. Если же не покаются и не обратятся ко Мне, тогда буду судить их". И каждое утро, в первый час всякого дня, ангелы людские снова приходят на поклонение к Богу и дают ответ, как кто из людей провел ночь".</a:t>
            </a:r>
            <a:endParaRPr lang="ru-RU" sz="1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20" y="5780782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Georgia" pitchFamily="18" charset="0"/>
              </a:rPr>
              <a:t>Три шага ко спасению: не грешить, согрешивши, каяться. Кто же плохо кается, тому надо терпеть все приходящие к нему скорби.</a:t>
            </a:r>
            <a:endParaRPr lang="ru-RU" sz="16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чудо в жизни\1_EBGQTFX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-5417"/>
            <a:ext cx="4214810" cy="686341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Вечером в лампадке огонек горел,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Хранитель-Ангел на дитя смотрел.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Детская молитва – в ней слова просты,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Сказаны от сердца, светлы и чисты.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«Господи, помилуй, маму сохрани,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Помогай всем людям – добрые они!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Бабушке здоровья дай на много дней,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Чтобы завтра утром в храм пошли мы с ней!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Кто сейчас болеет, кому тяжело,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Господи, помилуй, не оставь его!»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 молилась крошка на ночь, как всегда,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сияла в небе ранняя звезда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1747" name="Picture 3" descr="C:\Users\User\Desktop\чудо в жизни\image12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0"/>
            <a:ext cx="1435348" cy="20002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C:\Users\User\Desktop\чудо в жизни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User\Desktop\чудо в жизни\73012301_1301842910_n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14290"/>
            <a:ext cx="2797463" cy="388536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2772" name="Picture 4" descr="C:\Users\User\Desktop\чудо в жизни\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66" y="214290"/>
            <a:ext cx="2928990" cy="382277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2773" name="Picture 5" descr="C:\Users\User\Desktop\чудо в жизни\3823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4214818"/>
            <a:ext cx="3143272" cy="229537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32776" name="Picture 8" descr="C:\Users\User\Desktop\чудо в жизни\105803157_8241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2928926" cy="392909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628" y="4143380"/>
            <a:ext cx="3857652" cy="19288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Помните, дети!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Ангел Хранитель всегда рядом с вами!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Мы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его не видим, но зато он видит нас и все наши дела поступки!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ea typeface="+mj-ea"/>
                <a:cs typeface="+mj-cs"/>
              </a:rPr>
              <a:t>Разве это не чудо…?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чудо в жизни\_MG_86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Чудотворные образы пресвятой Богородицы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1714512" cy="138499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Прославилась эта икона в середине XVIII века, через чудесное избавление от гибели благочестивого крестьянина.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User\Desktop\чудо в жизни\icon_vzyskanie_pogibshih_bogomater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7"/>
            <a:ext cx="2643206" cy="33034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5000637"/>
            <a:ext cx="3857652" cy="1569660"/>
          </a:xfrm>
          <a:prstGeom prst="rect">
            <a:avLst/>
          </a:prstGeom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Икона впервые прославилась в 1688 году, в царствование царей Иоанна и Петра Алексеевичей. Родная сестра Патриарха Иоакима, Евфимия, долго страдавшая неизлечимой болезнью получила исцеление. С тех пор многие болящие и скорбящие, молитвенно обращаясь к Богородице через Её чудотворный образ, стали получать исцеление и избавление от бед.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8" name="Picture 4" descr="C:\Users\User\Desktop\чудо в жизни\icon_shigri_vseh_skorbyashih_radost_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1071546"/>
            <a:ext cx="2330887" cy="3212255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4143380"/>
            <a:ext cx="2000264" cy="78579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</a:t>
            </a:r>
            <a:r>
              <a:rPr kumimoji="0" lang="ru-RU" sz="38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Взыскание</a:t>
            </a:r>
            <a:r>
              <a:rPr kumimoji="0" lang="ru-RU" sz="38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погибших</a:t>
            </a:r>
            <a:r>
              <a:rPr kumimoji="0" lang="ru-RU" sz="3600" b="1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71802" y="4286256"/>
            <a:ext cx="257176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«Всех скорбящих радость</a:t>
            </a:r>
            <a:r>
              <a:rPr kumimoji="0" lang="ru-RU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4611230"/>
            <a:ext cx="2143140" cy="1961041"/>
          </a:xfrm>
          <a:prstGeom prst="rect">
            <a:avLst/>
          </a:prstGeom>
          <a:ln>
            <a:solidFill>
              <a:srgbClr val="FFFF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eorgia" pitchFamily="18" charset="0"/>
              </a:rPr>
              <a:t>Этот образ прославился многочисленными чудесами исцелений от мучительного и смертоносного недуга, получившего необычайное распространение в современном мире, – онкологических заболеваний.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1030" name="Picture 6" descr="C:\Users\User\Desktop\чудо в жизни\vsezariza_495x6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000108"/>
            <a:ext cx="2461262" cy="3182239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286512" y="4214818"/>
            <a:ext cx="2571768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«Всецарица»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1380</Words>
  <Application>Microsoft Office PowerPoint</Application>
  <PresentationFormat>Экран (4:3)</PresentationFormat>
  <Paragraphs>185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Троица святая</vt:lpstr>
      <vt:lpstr>Слайд 5</vt:lpstr>
      <vt:lpstr>Слайд 6</vt:lpstr>
      <vt:lpstr>Слайд 7</vt:lpstr>
      <vt:lpstr>Слайд 8</vt:lpstr>
      <vt:lpstr>Чудотворные образы пресвятой Богородицы</vt:lpstr>
      <vt:lpstr>Чудотворные образы пресвятой Богородицы</vt:lpstr>
      <vt:lpstr>Иные образы пресвятой Богородицы, прославленные чудотворениями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2015-04-01T18:15:25Z</dcterms:created>
  <dcterms:modified xsi:type="dcterms:W3CDTF">2016-02-15T18:46:36Z</dcterms:modified>
</cp:coreProperties>
</file>