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305800" cy="1143000"/>
          </a:xfrm>
        </p:spPr>
        <p:txBody>
          <a:bodyPr>
            <a:noAutofit/>
          </a:bodyPr>
          <a:lstStyle/>
          <a:p>
            <a:pPr algn="r"/>
            <a:r>
              <a:rPr lang="ru-RU" sz="2600" dirty="0" smtClean="0"/>
              <a:t>Составила И.Н.Сысоева </a:t>
            </a:r>
            <a:br>
              <a:rPr lang="ru-RU" sz="2600" dirty="0" smtClean="0"/>
            </a:br>
            <a:r>
              <a:rPr lang="ru-RU" sz="2600" dirty="0" err="1" smtClean="0"/>
              <a:t>педагог-психологш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МБОУ «Лицей№7» </a:t>
            </a:r>
            <a:br>
              <a:rPr lang="ru-RU" sz="2600" dirty="0" smtClean="0"/>
            </a:br>
            <a:r>
              <a:rPr lang="ru-RU" sz="2600" dirty="0" smtClean="0"/>
              <a:t>г.Новочеркасск</a:t>
            </a:r>
            <a:endParaRPr lang="ru-RU" sz="2600" dirty="0"/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428596" y="571480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 fontScale="9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Родителям будущих первоклассников</a:t>
            </a:r>
            <a:endParaRPr kumimoji="0" lang="ru-RU" sz="5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" name="Picture 4" descr="FAM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4000528" cy="299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Georgia" pitchFamily="18" charset="0"/>
              </a:rPr>
              <a:t>Какие занятия полезны для ребенка в период его подготовки к школе?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7483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1. Развитие мелких мышц руки:</a:t>
            </a:r>
          </a:p>
          <a:p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работа с конструкторами разного типа;</a:t>
            </a:r>
          </a:p>
          <a:p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работа с ножницами, пластилином;</a:t>
            </a:r>
          </a:p>
          <a:p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рисование в альбомах (карандашами, красками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).</a:t>
            </a:r>
          </a:p>
          <a:p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   2. Развитие познавательных способностей (развитие памяти, внимания, восприятия, мышления).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30186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4356"/>
            <a:ext cx="8305800" cy="14390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:\техн\рисунки\смай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5214974" cy="492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е торопитесь ли вы отправить своего малыша в школу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199" y="1772816"/>
            <a:ext cx="4375670" cy="318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81675" y="5039150"/>
            <a:ext cx="2563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хочу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4941" y="5301208"/>
            <a:ext cx="2623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могу!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8544" y="5661248"/>
            <a:ext cx="282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умею!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Психологическая готовность к школе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11407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Показатели </a:t>
            </a:r>
            <a:r>
              <a:rPr lang="ru-RU" sz="4000" b="1" i="1" dirty="0">
                <a:solidFill>
                  <a:srgbClr val="7030A0"/>
                </a:solidFill>
                <a:latin typeface="Georgia" pitchFamily="18" charset="0"/>
              </a:rPr>
              <a:t>психологической готовности ребенка к школе</a:t>
            </a:r>
            <a:r>
              <a:rPr lang="ru-RU" b="1" i="1" dirty="0">
                <a:solidFill>
                  <a:srgbClr val="7030A0"/>
                </a:solidFill>
                <a:latin typeface="Georgia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2108" y="2183333"/>
            <a:ext cx="8777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 - коммуникативный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53" y="2852891"/>
            <a:ext cx="82541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Мотивационно -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потребностный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2847" y="3501008"/>
            <a:ext cx="70161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Произвольная   регуляция</a:t>
            </a:r>
          </a:p>
          <a:p>
            <a:pPr algn="ctr"/>
            <a:r>
              <a:rPr lang="ru-RU" sz="3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собственной   деятельности</a:t>
            </a:r>
            <a:endParaRPr lang="ru-RU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959061"/>
            <a:ext cx="5237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Интеллектуальный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5801474"/>
            <a:ext cx="2659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Речевой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6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95" y="188640"/>
            <a:ext cx="830580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Социально-коммуникативный</a:t>
            </a: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8" name="Picture 4" descr="http://www.kirov.spb.ru/sc/378/Img/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87271"/>
            <a:ext cx="4228732" cy="33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375756" y="2882576"/>
            <a:ext cx="180020" cy="202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71800" y="253538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21273211">
            <a:off x="3347863" y="1509351"/>
            <a:ext cx="561662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1165026">
            <a:off x="3849043" y="1593263"/>
            <a:ext cx="46923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Хочу учиться,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чтобы быть как 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45786" y="3531471"/>
            <a:ext cx="180020" cy="189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43055" y="3320395"/>
            <a:ext cx="360040" cy="333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073352">
            <a:off x="3748940" y="3646045"/>
            <a:ext cx="5535256" cy="1138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962192">
            <a:off x="3740373" y="3859186"/>
            <a:ext cx="55847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Научусь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писать,чтобы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55776" y="4293096"/>
            <a:ext cx="155860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07904" y="431067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202239">
            <a:off x="4228731" y="4943826"/>
            <a:ext cx="444772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312736">
            <a:off x="4762803" y="5277130"/>
            <a:ext cx="3379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Буду читать …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8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  <p:bldP spid="11" grpId="0" animBg="1"/>
      <p:bldP spid="4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538584"/>
            <a:ext cx="3974976" cy="938368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6600" b="1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6600" b="1" i="1" dirty="0" smtClean="0">
                <a:solidFill>
                  <a:srgbClr val="7030A0"/>
                </a:solidFill>
                <a:latin typeface="Georgia" pitchFamily="18" charset="0"/>
              </a:rPr>
              <a:t>Я хочу, но…. боюсь!</a:t>
            </a:r>
            <a:endParaRPr lang="ru-RU" sz="6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050" name="Picture 2" descr="http://uploads.allvrn.ru/uploads/albums/ee/85/46d5b968649f1a6eacec20d810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92" y="1340768"/>
            <a:ext cx="43338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76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090" y="-315416"/>
            <a:ext cx="8223448" cy="207684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Georgia" pitchFamily="18" charset="0"/>
              </a:rPr>
              <a:t>Умение </a:t>
            </a:r>
            <a:r>
              <a:rPr lang="ru-RU" sz="3600" b="1" i="1" dirty="0">
                <a:solidFill>
                  <a:srgbClr val="7030A0"/>
                </a:solidFill>
                <a:latin typeface="Georgia" pitchFamily="18" charset="0"/>
              </a:rPr>
              <a:t>общаться со сверстниками и </a:t>
            </a:r>
            <a:r>
              <a:rPr lang="ru-RU" sz="3600" b="1" i="1" dirty="0" smtClean="0">
                <a:solidFill>
                  <a:srgbClr val="7030A0"/>
                </a:solidFill>
                <a:latin typeface="Georgia" pitchFamily="18" charset="0"/>
              </a:rPr>
              <a:t>взрослыми </a:t>
            </a:r>
            <a:endParaRPr lang="ru-RU" sz="3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3074" name="Picture 2" descr="http://us.123rf.com/400wm/400/400/marcelmooij/marcelmooij0704/marcelmooij070400009/898546-two-friends-reading-a-book-one-boy-looking-surprised-at-the-book-of-the-ot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4283967" cy="306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10" y="1888455"/>
            <a:ext cx="73190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ребенок  легко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вступает в контакт, 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239" y="2473230"/>
            <a:ext cx="3612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агрессивен,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256" y="2996952"/>
            <a:ext cx="52777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умеет находить выход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проблемных </a:t>
            </a:r>
          </a:p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ситуаций общения,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31" y="4758983"/>
            <a:ext cx="6211508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признает авторитет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взрослых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8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Georgia" pitchFamily="18" charset="0"/>
              </a:rPr>
              <a:t>Умение делать не только то, что хочется, но и то, что потребуют</a:t>
            </a:r>
            <a:endParaRPr lang="ru-RU" sz="4000" b="1" i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098" name="Picture 2" descr="http://f.mypage.ru/e311b20a58d0b943df8e753ae31edbd3_0df2c39c6210fda2a0281b929d5b5b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587692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19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04088"/>
            <a:ext cx="3600400" cy="15007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«Пустая голова не рассуждает,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92" y="2460749"/>
            <a:ext cx="3810001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znayka1.ru/wp-content/uploads/2011/10/Devochka-risu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02786" cy="26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1323" y="4437112"/>
            <a:ext cx="497841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 больше опыта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знаний имеет голова,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 больше способна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она рассуждать».</a:t>
            </a:r>
          </a:p>
          <a:p>
            <a:pPr algn="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П.П.Блонский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1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Интеллектуальная готовность ребенка к </a:t>
            </a: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</a:rPr>
              <a:t>школе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7416825" cy="11264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70C0"/>
                </a:solidFill>
                <a:latin typeface="Georgia" pitchFamily="18" charset="0"/>
              </a:rPr>
              <a:t>развитие мелких мышц руки (рука развита хорошо, ребенок уверенно владеет карандашом, ножницами);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036" y="2539238"/>
            <a:ext cx="6606480" cy="216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B050"/>
                </a:solidFill>
                <a:latin typeface="Georgia" pitchFamily="18" charset="0"/>
              </a:rPr>
              <a:t>координация в системе глаз - рука (ребенок может правильно перенести в тетрадь простейший графический образ - узор, фигуру - зрительно воспринимаемый на расстоянии (например, из книг);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08422"/>
            <a:ext cx="8346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развитие логического мышления (способность находить сходства и различия разных предметов при сравнении, умение правильно объединять предметы в группы по общим существенным признакам);</a:t>
            </a:r>
          </a:p>
        </p:txBody>
      </p:sp>
    </p:spTree>
    <p:extLst>
      <p:ext uri="{BB962C8B-B14F-4D97-AF65-F5344CB8AC3E}">
        <p14:creationId xmlns:p14="http://schemas.microsoft.com/office/powerpoint/2010/main" xmlns="" val="24730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</TotalTime>
  <Words>253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Составила И.Н.Сысоева  педагог-психологш МБОУ «Лицей№7»  г.Новочеркасск</vt:lpstr>
      <vt:lpstr>Психологическая готовность к школе</vt:lpstr>
      <vt:lpstr>Показатели психологической готовности ребенка к школе:</vt:lpstr>
      <vt:lpstr>Социально-коммуникативный</vt:lpstr>
      <vt:lpstr> Я хочу, но…. боюсь!</vt:lpstr>
      <vt:lpstr>Умение общаться со сверстниками и взрослыми </vt:lpstr>
      <vt:lpstr>Умение делать не только то, что хочется, но и то, что потребуют</vt:lpstr>
      <vt:lpstr>«Пустая голова не рассуждает,</vt:lpstr>
      <vt:lpstr>Интеллектуальная готовность ребенка к школе:</vt:lpstr>
      <vt:lpstr>Какие занятия полезны для ребенка в период его подготовки к школе?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к школе</dc:title>
  <dc:creator>Царь</dc:creator>
  <cp:lastModifiedBy>Психолог</cp:lastModifiedBy>
  <cp:revision>31</cp:revision>
  <dcterms:created xsi:type="dcterms:W3CDTF">2013-03-01T14:33:31Z</dcterms:created>
  <dcterms:modified xsi:type="dcterms:W3CDTF">2016-01-28T08:58:23Z</dcterms:modified>
</cp:coreProperties>
</file>