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0" r:id="rId13"/>
    <p:sldId id="271" r:id="rId14"/>
    <p:sldId id="272" r:id="rId15"/>
    <p:sldId id="267" r:id="rId16"/>
    <p:sldId id="268" r:id="rId17"/>
    <p:sldId id="26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0BB49-7D05-49C6-B6DA-8405113C6D6C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BF259-8590-4010-8053-579EC5BF7B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0BB49-7D05-49C6-B6DA-8405113C6D6C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BF259-8590-4010-8053-579EC5BF7B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0BB49-7D05-49C6-B6DA-8405113C6D6C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BF259-8590-4010-8053-579EC5BF7B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0BB49-7D05-49C6-B6DA-8405113C6D6C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BF259-8590-4010-8053-579EC5BF7B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0BB49-7D05-49C6-B6DA-8405113C6D6C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BF259-8590-4010-8053-579EC5BF7B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0BB49-7D05-49C6-B6DA-8405113C6D6C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BF259-8590-4010-8053-579EC5BF7B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0BB49-7D05-49C6-B6DA-8405113C6D6C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BF259-8590-4010-8053-579EC5BF7B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0BB49-7D05-49C6-B6DA-8405113C6D6C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BF259-8590-4010-8053-579EC5BF7B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0BB49-7D05-49C6-B6DA-8405113C6D6C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BF259-8590-4010-8053-579EC5BF7B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0BB49-7D05-49C6-B6DA-8405113C6D6C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BF259-8590-4010-8053-579EC5BF7B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0BB49-7D05-49C6-B6DA-8405113C6D6C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BF259-8590-4010-8053-579EC5BF7B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E0BB49-7D05-49C6-B6DA-8405113C6D6C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6BF259-8590-4010-8053-579EC5BF7BC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5229200"/>
            <a:ext cx="2952328" cy="162880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МБОУ  «Школа № 22», 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г.о.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Балашиха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2015 г.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59832" y="1844824"/>
            <a:ext cx="5256584" cy="432048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Конев </a:t>
            </a:r>
          </a:p>
          <a:p>
            <a:r>
              <a:rPr lang="ru-RU" sz="4800" b="1" dirty="0" smtClean="0">
                <a:solidFill>
                  <a:srgbClr val="FF0000"/>
                </a:solidFill>
              </a:rPr>
              <a:t>Иван Степанович </a:t>
            </a:r>
          </a:p>
          <a:p>
            <a:r>
              <a:rPr lang="ru-RU" sz="4800" b="1" dirty="0" smtClean="0">
                <a:solidFill>
                  <a:srgbClr val="FF0000"/>
                </a:solidFill>
              </a:rPr>
              <a:t>1897 —  1973 г. </a:t>
            </a:r>
            <a:r>
              <a:rPr lang="ru-RU" sz="4400" b="1" dirty="0" smtClean="0">
                <a:solidFill>
                  <a:srgbClr val="FF0000"/>
                </a:solidFill>
              </a:rPr>
              <a:t> </a:t>
            </a:r>
          </a:p>
          <a:p>
            <a:r>
              <a:rPr lang="ru-RU" sz="4400" dirty="0" smtClean="0">
                <a:solidFill>
                  <a:srgbClr val="FF0000"/>
                </a:solidFill>
              </a:rPr>
              <a:t> </a:t>
            </a:r>
            <a:endParaRPr lang="ru-RU" sz="4400" dirty="0">
              <a:solidFill>
                <a:srgbClr val="FF0000"/>
              </a:solidFill>
            </a:endParaRP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908720"/>
            <a:ext cx="2592288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Привет.ру - Arusyak - Гостевая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188640"/>
            <a:ext cx="1988815" cy="1846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12560" y="274638"/>
            <a:ext cx="1296144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332656"/>
            <a:ext cx="4038600" cy="5793507"/>
          </a:xfrm>
        </p:spPr>
        <p:txBody>
          <a:bodyPr>
            <a:normAutofit fontScale="77500" lnSpcReduction="20000"/>
          </a:bodyPr>
          <a:lstStyle/>
          <a:p>
            <a:pPr algn="r">
              <a:buNone/>
            </a:pPr>
            <a:r>
              <a:rPr lang="ru-RU" dirty="0" smtClean="0"/>
              <a:t>С мая 1944 года и до конца</a:t>
            </a:r>
          </a:p>
          <a:p>
            <a:pPr algn="r">
              <a:buNone/>
            </a:pPr>
            <a:r>
              <a:rPr lang="ru-RU" dirty="0" smtClean="0"/>
              <a:t>войны командовал 1-м</a:t>
            </a:r>
          </a:p>
          <a:p>
            <a:pPr algn="r">
              <a:buNone/>
            </a:pPr>
            <a:r>
              <a:rPr lang="ru-RU" dirty="0" smtClean="0"/>
              <a:t>Украинским фронтом. В июле —</a:t>
            </a:r>
          </a:p>
          <a:p>
            <a:pPr algn="r">
              <a:buNone/>
            </a:pPr>
            <a:r>
              <a:rPr lang="ru-RU" dirty="0" smtClean="0"/>
              <a:t>августе 1944 года под его</a:t>
            </a:r>
          </a:p>
          <a:p>
            <a:pPr algn="r">
              <a:buNone/>
            </a:pPr>
            <a:r>
              <a:rPr lang="ru-RU" dirty="0" smtClean="0"/>
              <a:t>командованием войска фронта</a:t>
            </a:r>
          </a:p>
          <a:p>
            <a:pPr algn="r">
              <a:buNone/>
            </a:pPr>
            <a:r>
              <a:rPr lang="ru-RU" dirty="0" smtClean="0"/>
              <a:t>разгромили группу армий</a:t>
            </a:r>
          </a:p>
          <a:p>
            <a:pPr algn="r">
              <a:buNone/>
            </a:pPr>
            <a:r>
              <a:rPr lang="ru-RU" dirty="0" smtClean="0"/>
              <a:t>«Северная Украина» генерал</a:t>
            </a:r>
          </a:p>
          <a:p>
            <a:pPr algn="r">
              <a:buNone/>
            </a:pPr>
            <a:r>
              <a:rPr lang="ru-RU" dirty="0" smtClean="0"/>
              <a:t>полковника Йозефа</a:t>
            </a:r>
          </a:p>
          <a:p>
            <a:pPr algn="r">
              <a:buNone/>
            </a:pPr>
            <a:r>
              <a:rPr lang="ru-RU" dirty="0" err="1" smtClean="0"/>
              <a:t>Гарпе</a:t>
            </a:r>
            <a:r>
              <a:rPr lang="ru-RU" dirty="0" smtClean="0"/>
              <a:t> в </a:t>
            </a:r>
            <a:r>
              <a:rPr lang="ru-RU" dirty="0" err="1" smtClean="0"/>
              <a:t>Львовско</a:t>
            </a:r>
            <a:r>
              <a:rPr lang="ru-RU" dirty="0" smtClean="0"/>
              <a:t>-</a:t>
            </a:r>
          </a:p>
          <a:p>
            <a:pPr algn="r">
              <a:buNone/>
            </a:pPr>
            <a:r>
              <a:rPr lang="ru-RU" dirty="0" err="1" smtClean="0"/>
              <a:t>Сандомирской</a:t>
            </a:r>
            <a:endParaRPr lang="ru-RU" dirty="0" smtClean="0"/>
          </a:p>
          <a:p>
            <a:pPr algn="r">
              <a:buNone/>
            </a:pPr>
            <a:r>
              <a:rPr lang="ru-RU" dirty="0" smtClean="0"/>
              <a:t>операции, захватили и в</a:t>
            </a:r>
          </a:p>
          <a:p>
            <a:pPr algn="r">
              <a:buNone/>
            </a:pPr>
            <a:r>
              <a:rPr lang="ru-RU" dirty="0" smtClean="0"/>
              <a:t>последующих двухмесячных</a:t>
            </a:r>
          </a:p>
          <a:p>
            <a:pPr algn="r">
              <a:buNone/>
            </a:pPr>
            <a:r>
              <a:rPr lang="ru-RU" dirty="0" smtClean="0"/>
              <a:t>боях удержали </a:t>
            </a:r>
          </a:p>
          <a:p>
            <a:pPr algn="r">
              <a:buNone/>
            </a:pPr>
            <a:r>
              <a:rPr lang="ru-RU" dirty="0" err="1" smtClean="0"/>
              <a:t>Сандомирский</a:t>
            </a:r>
            <a:endParaRPr lang="ru-RU" dirty="0" smtClean="0"/>
          </a:p>
          <a:p>
            <a:pPr algn="r">
              <a:buNone/>
            </a:pPr>
            <a:r>
              <a:rPr lang="ru-RU" dirty="0" smtClean="0"/>
              <a:t>плацдарм, ставший одним из</a:t>
            </a:r>
          </a:p>
          <a:p>
            <a:pPr algn="r">
              <a:buNone/>
            </a:pPr>
            <a:r>
              <a:rPr lang="ru-RU" dirty="0" smtClean="0"/>
              <a:t>трамплинов для удара по</a:t>
            </a:r>
          </a:p>
          <a:p>
            <a:pPr algn="r">
              <a:buNone/>
            </a:pPr>
            <a:r>
              <a:rPr lang="ru-RU" dirty="0" smtClean="0"/>
              <a:t>гитлеровской Германии. </a:t>
            </a:r>
            <a:endParaRPr lang="ru-RU" dirty="0"/>
          </a:p>
        </p:txBody>
      </p:sp>
      <p:pic>
        <p:nvPicPr>
          <p:cNvPr id="5" name="Содержимое 4" descr="C:\Users\Sveta\Desktop\И.С.Конев\Konev_I_S_v_Prage_1945.jpg"/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04664"/>
            <a:ext cx="4038600" cy="2575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Sveta\Desktop\И.С.Конев\ap093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573016"/>
            <a:ext cx="4104456" cy="2906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72600" y="274638"/>
            <a:ext cx="1512168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60649"/>
            <a:ext cx="4038600" cy="460851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Звание Героя Советского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Союза с вручением ордена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Ленина и медали «Золотая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Звезда» Ивану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Степановичу Коневу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присвоено 29 июля 1944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года за умелое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руководство войсками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фронтов в крупных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операциях, в которых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были разгромлены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сильные группировки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противника, личное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мужество и героизм.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067944" y="404664"/>
            <a:ext cx="4618856" cy="6453336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феврале 1945 года войска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Конева провели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Нижне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Силезскую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операцию, в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марте —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Верхне-Силезскую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операцию, добившись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существенных результатов.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Блестяще действовали его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армии в Берлинской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операции 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вПражской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операции.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Второй медалью «Золотая Звезда» 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маршал Конев И. С. награждён 1июня 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1945 года за образцовое руководство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войсками в завершающих операциях 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Великой Отечественной войны.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И.С.Конев в Праге, 1945 г.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s://upload.wikimedia.org/wikipedia/commons/thumb/b/be/Prague_liberation_1945_konev.jpg/300px-Prague_liberation_1945_konev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725144"/>
            <a:ext cx="3168352" cy="1882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834880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>АРХИВНЫЕ  ФОТОГРАФИИ</a:t>
            </a:r>
            <a:endParaRPr lang="ru-RU" sz="3600" b="1" dirty="0"/>
          </a:p>
        </p:txBody>
      </p:sp>
      <p:pic>
        <p:nvPicPr>
          <p:cNvPr id="4" name="Содержимое 3" descr="C:\Users\Sveta\Desktop\И.С.Конев\5cf7b61a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332656"/>
            <a:ext cx="3017480" cy="2199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Sveta\Desktop\И.С.Конев\DETAIL_PICTURE_635473_608462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268760"/>
            <a:ext cx="3888432" cy="2292412"/>
          </a:xfrm>
          <a:prstGeom prst="rect">
            <a:avLst/>
          </a:prstGeom>
          <a:noFill/>
        </p:spPr>
      </p:pic>
      <p:pic>
        <p:nvPicPr>
          <p:cNvPr id="6" name="Рисунок 5" descr="C:\Users\Sveta\Desktop\И.С.Конев\2806742834_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2924944"/>
            <a:ext cx="2495922" cy="3101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Sveta\Desktop\И.С.Конев\aa66ddd87ba7afed97da5af4f88661dc_31264fedc39199ee62ff32c70d154cbf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576" y="3356992"/>
            <a:ext cx="2343150" cy="1962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Users\Sveta\Desktop\И.С.Конев\06535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67744" y="4725144"/>
            <a:ext cx="1944216" cy="1964266"/>
          </a:xfrm>
          <a:prstGeom prst="rect">
            <a:avLst/>
          </a:prstGeom>
          <a:noFill/>
        </p:spPr>
      </p:pic>
      <p:pic>
        <p:nvPicPr>
          <p:cNvPr id="9" name="Рисунок 8" descr="C:\Users\Sveta\Desktop\И.С.Конев\konev_135730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44008" y="5157192"/>
            <a:ext cx="1952625" cy="1450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Sveta\Desktop\И.С.Конев\Konev_I_S_i_Gagarin_Yu_A_60-e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63888" y="2780928"/>
            <a:ext cx="2695575" cy="1708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1840" y="260648"/>
            <a:ext cx="5400600" cy="1143000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АРХИВНЫЕ  ФОТОГРАФИИ</a:t>
            </a:r>
            <a:endParaRPr lang="ru-RU" sz="3200" b="1" dirty="0"/>
          </a:p>
        </p:txBody>
      </p:sp>
      <p:pic>
        <p:nvPicPr>
          <p:cNvPr id="4" name="Содержимое 3" descr="C:\Users\Sveta\Desktop\И.С.Конев\konev1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76672"/>
            <a:ext cx="253365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Sveta\Desktop\И.С.Конев\person_199-13_b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2276872"/>
            <a:ext cx="2952328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Sveta\Desktop\И.С.Конев\konev_kalininsky_front_1942.c9cu3kowancoc04ck4wgg0wc8.ejcuplo1l0oo0sk8c40s8osc4.th.jpe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4077072"/>
            <a:ext cx="3024336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Sveta\Desktop\И.С.Конев\HHifSpUmLmU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6176" y="1556792"/>
            <a:ext cx="2548376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Sveta\Desktop\И.С.Конев\image2732653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9552" y="4077072"/>
            <a:ext cx="3024336" cy="2355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Sveta\Desktop\И.С.Конев\b544af5fc95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080" y="274638"/>
            <a:ext cx="3394720" cy="617869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ВОИНСКИЕ  ЗВАНИЯ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/>
              <a:t>Дважды Герой Советского Союза </a:t>
            </a:r>
            <a:br>
              <a:rPr lang="ru-RU" sz="3200" b="1" i="1" dirty="0" smtClean="0"/>
            </a:br>
            <a:r>
              <a:rPr lang="ru-RU" sz="3200" b="1" i="1" dirty="0" smtClean="0"/>
              <a:t>(1944, 1945).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4978896" cy="6048673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Комдив — с 26 ноября 1935 года.</a:t>
            </a:r>
          </a:p>
          <a:p>
            <a:r>
              <a:rPr lang="ru-RU" dirty="0" err="1" smtClean="0"/>
              <a:t>Комкор</a:t>
            </a:r>
            <a:r>
              <a:rPr lang="ru-RU" dirty="0" smtClean="0"/>
              <a:t> — с 22 февраля 1938 года.</a:t>
            </a:r>
          </a:p>
          <a:p>
            <a:r>
              <a:rPr lang="ru-RU" dirty="0" smtClean="0"/>
              <a:t>Командарм 2-го ранга — с 8 февраля 1939 года.</a:t>
            </a:r>
          </a:p>
          <a:p>
            <a:r>
              <a:rPr lang="ru-RU" dirty="0" smtClean="0"/>
              <a:t>Генерал-лейтенант — с 4 июня 1940 года.</a:t>
            </a:r>
          </a:p>
          <a:p>
            <a:r>
              <a:rPr lang="ru-RU" dirty="0" smtClean="0"/>
              <a:t>Генерал-полковник — с 11 сентября 1941 года.</a:t>
            </a:r>
          </a:p>
          <a:p>
            <a:r>
              <a:rPr lang="ru-RU" dirty="0" smtClean="0"/>
              <a:t>Генерал армии — с 26 августа 1943 года.</a:t>
            </a:r>
          </a:p>
          <a:p>
            <a:r>
              <a:rPr lang="ru-RU" dirty="0" smtClean="0"/>
              <a:t>Маршал Советского Союза — с 20 февраля 1944 года.</a:t>
            </a:r>
          </a:p>
          <a:p>
            <a:pPr>
              <a:buNone/>
            </a:pPr>
            <a:endParaRPr lang="ru-RU" b="1" i="1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Архив материалов - Тлявли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700808"/>
            <a:ext cx="3235251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080" y="274638"/>
            <a:ext cx="3456384" cy="1143000"/>
          </a:xfrm>
        </p:spPr>
        <p:txBody>
          <a:bodyPr>
            <a:normAutofit/>
          </a:bodyPr>
          <a:lstStyle/>
          <a:p>
            <a:r>
              <a:rPr lang="ru-RU" sz="4800" b="1" dirty="0" smtClean="0"/>
              <a:t>ПАМЯТЬ…</a:t>
            </a:r>
            <a:endParaRPr lang="ru-RU" sz="4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548680"/>
            <a:ext cx="4038600" cy="5577483"/>
          </a:xfrm>
        </p:spPr>
        <p:txBody>
          <a:bodyPr/>
          <a:lstStyle/>
          <a:p>
            <a:pPr>
              <a:buNone/>
            </a:pPr>
            <a:r>
              <a:rPr lang="ru-RU" b="1" i="1" dirty="0" smtClean="0"/>
              <a:t>Бронзовый бюст дважды</a:t>
            </a:r>
          </a:p>
          <a:p>
            <a:pPr>
              <a:buNone/>
            </a:pPr>
            <a:r>
              <a:rPr lang="ru-RU" b="1" i="1" dirty="0" smtClean="0"/>
              <a:t>Героя Советского Союза</a:t>
            </a:r>
          </a:p>
          <a:p>
            <a:pPr>
              <a:buNone/>
            </a:pPr>
            <a:r>
              <a:rPr lang="ru-RU" b="1" i="1" dirty="0" smtClean="0"/>
              <a:t>И.С. Конева установлен</a:t>
            </a:r>
          </a:p>
          <a:p>
            <a:pPr>
              <a:buNone/>
            </a:pPr>
            <a:r>
              <a:rPr lang="ru-RU" b="1" i="1" dirty="0" smtClean="0"/>
              <a:t>на родине. 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25144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algn="r">
              <a:buNone/>
            </a:pPr>
            <a:endParaRPr lang="ru-RU" dirty="0" smtClean="0"/>
          </a:p>
          <a:p>
            <a:pPr algn="r">
              <a:buNone/>
            </a:pPr>
            <a:r>
              <a:rPr lang="ru-RU" b="1" i="1" dirty="0" smtClean="0"/>
              <a:t>В родном селе маршала</a:t>
            </a:r>
          </a:p>
          <a:p>
            <a:pPr algn="r">
              <a:buNone/>
            </a:pPr>
            <a:r>
              <a:rPr lang="ru-RU" b="1" i="1" dirty="0" smtClean="0"/>
              <a:t>22 октября 1977 года</a:t>
            </a:r>
          </a:p>
          <a:p>
            <a:pPr algn="r">
              <a:buNone/>
            </a:pPr>
            <a:r>
              <a:rPr lang="ru-RU" b="1" i="1" dirty="0" smtClean="0"/>
              <a:t>открыт дом-музей. </a:t>
            </a:r>
          </a:p>
          <a:p>
            <a:endParaRPr lang="ru-RU" dirty="0"/>
          </a:p>
        </p:txBody>
      </p:sp>
      <p:pic>
        <p:nvPicPr>
          <p:cNvPr id="5" name="Рисунок 4" descr="C:\Users\Sveta\Desktop\И.С.Конев\_vxYGL0WSec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284984"/>
            <a:ext cx="3744416" cy="2800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Sveta\Desktop\И.С.Конев\Konev_moskva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1844824"/>
            <a:ext cx="3537198" cy="2531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86808" cy="3370386"/>
          </a:xfrm>
        </p:spPr>
        <p:txBody>
          <a:bodyPr>
            <a:noAutofit/>
          </a:bodyPr>
          <a:lstStyle/>
          <a:p>
            <a:r>
              <a:rPr lang="ru-RU" sz="2000" b="1" i="1" dirty="0" smtClean="0"/>
              <a:t>Мемориальный комплекс «Высота Конева» в Харьковской области</a:t>
            </a:r>
            <a:r>
              <a:rPr lang="ru-RU" sz="2000" i="1" dirty="0" smtClean="0"/>
              <a:t>. Оттуда был дан приказ о начале </a:t>
            </a:r>
            <a:r>
              <a:rPr lang="ru-RU" sz="2000" i="1" dirty="0" err="1" smtClean="0"/>
              <a:t>штурмаХарькова</a:t>
            </a:r>
            <a:r>
              <a:rPr lang="ru-RU" sz="2000" i="1" dirty="0" smtClean="0"/>
              <a:t> по окончательному освобождению города от немецко-фашистских захватчиков.</a:t>
            </a:r>
            <a:br>
              <a:rPr lang="ru-RU" sz="2000" i="1" dirty="0" smtClean="0"/>
            </a:br>
            <a:endParaRPr lang="ru-RU" sz="2000" i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20072" y="1700808"/>
            <a:ext cx="3466728" cy="482453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b="1" i="1" dirty="0" smtClean="0"/>
              <a:t>Мемориальная доска </a:t>
            </a:r>
            <a:r>
              <a:rPr lang="ru-RU" sz="2000" i="1" dirty="0" smtClean="0"/>
              <a:t>на здании улицы Большая Покровская в Нижнем Новгороде</a:t>
            </a:r>
            <a:endParaRPr lang="ru-RU" sz="2000" i="1" dirty="0"/>
          </a:p>
        </p:txBody>
      </p:sp>
      <p:pic>
        <p:nvPicPr>
          <p:cNvPr id="5" name="Содержимое 4" descr="https://upload.wikimedia.org/wikipedia/commons/thumb/8/8f/Konev_hight.jpg/300px-Konev_hight.jpg"/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645024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Konev memory in NN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2996952"/>
            <a:ext cx="3189121" cy="3558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А вы знаете откуда взялись такие цвета на георгиевской ленте?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476672"/>
            <a:ext cx="3133725" cy="1159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538736" cy="1143000"/>
          </a:xfrm>
        </p:spPr>
        <p:txBody>
          <a:bodyPr>
            <a:normAutofit/>
          </a:bodyPr>
          <a:lstStyle/>
          <a:p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Иван Конев,</a:t>
            </a:r>
            <a:br>
              <a:rPr lang="ru-RU" sz="2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конец 1910-х годов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11960" y="476672"/>
            <a:ext cx="4474840" cy="5328592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ru-RU" dirty="0" smtClean="0"/>
              <a:t>*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Родился 28 декабря 1897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года в деревне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Лодейно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Щеткинской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волости 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Никольского уезда Вологодской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губернии (ныне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Подосиновского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района Кировской области) в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семье крестьянина. 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*  Окончил</a:t>
            </a:r>
          </a:p>
          <a:p>
            <a:pPr algn="just"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Николо-Пушемское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земское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училище в соседнем селе</a:t>
            </a:r>
          </a:p>
          <a:p>
            <a:pPr algn="just"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Щёткино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 1912 году. 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*  С 15 лет работал  на 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сезонных работах на лесных 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биржах в Подосиновце и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Архангельске.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https://upload.wikimedia.org/wikipedia/commons/thumb/1/19/%D0%98%D0%B2%D0%B0%D0%BD_%D0%9A%D0%BE%D0%BD%D0%B5%D0%B2.jpg/180px-%D0%98%D0%B2%D0%B0%D0%BD_%D0%9A%D0%BE%D0%BD%D0%B5%D0%B2.jpg"/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700808"/>
            <a:ext cx="3096344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А вы знаете откуда взялись такие цвета на георгиевской ленте?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5698043"/>
            <a:ext cx="3133725" cy="1159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-675456"/>
            <a:ext cx="8229600" cy="14401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404664"/>
            <a:ext cx="6635080" cy="583264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***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Участник Первой мировой войны. Весной 1916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года призван в Русскую императорскую армию. 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Окончил учебную артиллерийскую команду, 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служил в резервной тяжёлой артиллерийской 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бригаде. Младший унтер-офицер Конев 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 1917 году был направлен  на Юго-Западный 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фронт. Воевал в составе 2-го отдельного тяжёлого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артиллерийского дивизиона. Демобилизован в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январе 1918 года.</a:t>
            </a: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***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 1918 году вступил в большевистскую партию,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был избран уездным военным комиссаром в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городе Никольске Вологодской губернии. После этого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воевал в рядах Красной армии.  Был комиссаром 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бронепоезда,  комиссаром стрелковой дивизии.</a:t>
            </a:r>
          </a:p>
        </p:txBody>
      </p:sp>
      <p:pic>
        <p:nvPicPr>
          <p:cNvPr id="4" name="Рисунок 3" descr="А вы знаете откуда взялись такие цвета на георгиевской ленте?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5698043"/>
            <a:ext cx="3133725" cy="1159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upload.wikimedia.org/wikipedia/commons/thumb/6/6e/IS_Konev_01.jpg/180px-IS_Konev_0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836712"/>
            <a:ext cx="1954138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40552" y="274638"/>
            <a:ext cx="936104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60648"/>
            <a:ext cx="4038600" cy="6264696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После окончания </a:t>
            </a:r>
          </a:p>
          <a:p>
            <a:pPr>
              <a:buNone/>
            </a:pPr>
            <a:r>
              <a:rPr lang="ru-RU" dirty="0" smtClean="0"/>
              <a:t>Гражданской войны </a:t>
            </a:r>
          </a:p>
          <a:p>
            <a:pPr>
              <a:buNone/>
            </a:pPr>
            <a:r>
              <a:rPr lang="ru-RU" dirty="0" smtClean="0"/>
              <a:t>военком 17-го</a:t>
            </a:r>
          </a:p>
          <a:p>
            <a:pPr>
              <a:buNone/>
            </a:pPr>
            <a:r>
              <a:rPr lang="ru-RU" dirty="0" smtClean="0"/>
              <a:t>Приморского стрелкового </a:t>
            </a:r>
          </a:p>
          <a:p>
            <a:pPr>
              <a:buNone/>
            </a:pPr>
            <a:r>
              <a:rPr lang="ru-RU" dirty="0" smtClean="0"/>
              <a:t>корпуса. С августа 1924</a:t>
            </a:r>
          </a:p>
          <a:p>
            <a:pPr>
              <a:buNone/>
            </a:pPr>
            <a:r>
              <a:rPr lang="ru-RU" dirty="0" smtClean="0"/>
              <a:t>года — комиссар и</a:t>
            </a:r>
          </a:p>
          <a:p>
            <a:pPr>
              <a:buNone/>
            </a:pPr>
            <a:r>
              <a:rPr lang="ru-RU" dirty="0" smtClean="0"/>
              <a:t>начальник полит.</a:t>
            </a:r>
          </a:p>
          <a:p>
            <a:pPr>
              <a:buNone/>
            </a:pPr>
            <a:r>
              <a:rPr lang="ru-RU" dirty="0" smtClean="0"/>
              <a:t>отдела 17-й</a:t>
            </a:r>
          </a:p>
          <a:p>
            <a:pPr>
              <a:buNone/>
            </a:pPr>
            <a:r>
              <a:rPr lang="ru-RU" dirty="0" smtClean="0"/>
              <a:t>Нижегородской</a:t>
            </a:r>
          </a:p>
          <a:p>
            <a:pPr>
              <a:buNone/>
            </a:pPr>
            <a:r>
              <a:rPr lang="ru-RU" dirty="0" smtClean="0"/>
              <a:t>стрелковой дивизии.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996952"/>
            <a:ext cx="4038600" cy="3600400"/>
          </a:xfrm>
        </p:spPr>
        <p:txBody>
          <a:bodyPr>
            <a:normAutofit fontScale="85000" lnSpcReduction="20000"/>
          </a:bodyPr>
          <a:lstStyle/>
          <a:p>
            <a:pPr algn="r">
              <a:buNone/>
            </a:pPr>
            <a:r>
              <a:rPr lang="ru-RU" dirty="0" smtClean="0"/>
              <a:t>Окончил Курсы</a:t>
            </a:r>
          </a:p>
          <a:p>
            <a:pPr algn="r">
              <a:buNone/>
            </a:pPr>
            <a:r>
              <a:rPr lang="ru-RU" dirty="0" smtClean="0"/>
              <a:t>усовершенствования</a:t>
            </a:r>
          </a:p>
          <a:p>
            <a:pPr algn="r">
              <a:buNone/>
            </a:pPr>
            <a:r>
              <a:rPr lang="ru-RU" dirty="0" smtClean="0"/>
              <a:t>высшего начсостава</a:t>
            </a:r>
          </a:p>
          <a:p>
            <a:pPr algn="r">
              <a:buNone/>
            </a:pPr>
            <a:r>
              <a:rPr lang="ru-RU" dirty="0" smtClean="0"/>
              <a:t>при Военной академии</a:t>
            </a:r>
          </a:p>
          <a:p>
            <a:pPr algn="r">
              <a:buNone/>
            </a:pPr>
            <a:r>
              <a:rPr lang="ru-RU" dirty="0" smtClean="0"/>
              <a:t>имени М. В. Фрунзе в 1926</a:t>
            </a:r>
          </a:p>
          <a:p>
            <a:pPr algn="r">
              <a:buNone/>
            </a:pPr>
            <a:r>
              <a:rPr lang="ru-RU" dirty="0" smtClean="0"/>
              <a:t>году, затем был командиром</a:t>
            </a:r>
          </a:p>
          <a:p>
            <a:pPr algn="r">
              <a:buNone/>
            </a:pPr>
            <a:r>
              <a:rPr lang="ru-RU" dirty="0" smtClean="0"/>
              <a:t>и комиссаром 50-го</a:t>
            </a:r>
          </a:p>
          <a:p>
            <a:pPr algn="r">
              <a:buNone/>
            </a:pPr>
            <a:r>
              <a:rPr lang="ru-RU" dirty="0" smtClean="0"/>
              <a:t>стрелкового полка этой же</a:t>
            </a:r>
          </a:p>
          <a:p>
            <a:pPr algn="r">
              <a:buNone/>
            </a:pPr>
            <a:r>
              <a:rPr lang="ru-RU" dirty="0" smtClean="0"/>
              <a:t>дивизии. 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6" name="Рисунок 5" descr="А вы знаете откуда взялись такие цвета на георгиевской ленте?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941168"/>
            <a:ext cx="3133725" cy="1159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Sveta\Desktop\И.С.Конев\1348926445-5666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476672"/>
            <a:ext cx="1857375" cy="28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12560" y="274638"/>
            <a:ext cx="1152128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332656"/>
            <a:ext cx="4038600" cy="6192688"/>
          </a:xfrm>
        </p:spPr>
        <p:txBody>
          <a:bodyPr>
            <a:normAutofit fontScale="85000" lnSpcReduction="10000"/>
          </a:bodyPr>
          <a:lstStyle/>
          <a:p>
            <a:pPr algn="just">
              <a:buNone/>
            </a:pPr>
            <a:r>
              <a:rPr lang="ru-RU" dirty="0" smtClean="0"/>
              <a:t>С декабря 1934</a:t>
            </a:r>
          </a:p>
          <a:p>
            <a:pPr algn="just">
              <a:buNone/>
            </a:pPr>
            <a:r>
              <a:rPr lang="ru-RU" dirty="0" smtClean="0"/>
              <a:t>года командовал 37-й</a:t>
            </a:r>
          </a:p>
          <a:p>
            <a:pPr algn="just">
              <a:buNone/>
            </a:pPr>
            <a:r>
              <a:rPr lang="ru-RU" dirty="0" smtClean="0"/>
              <a:t>стрелковой дивизией, с</a:t>
            </a:r>
          </a:p>
          <a:p>
            <a:pPr algn="just">
              <a:buNone/>
            </a:pPr>
            <a:r>
              <a:rPr lang="ru-RU" dirty="0" smtClean="0"/>
              <a:t>марта 1937 года — 2-й</a:t>
            </a:r>
          </a:p>
          <a:p>
            <a:pPr algn="just">
              <a:buNone/>
            </a:pPr>
            <a:r>
              <a:rPr lang="ru-RU" dirty="0" smtClean="0"/>
              <a:t>стрелковой дивизией.</a:t>
            </a:r>
          </a:p>
          <a:p>
            <a:pPr algn="just">
              <a:buNone/>
            </a:pPr>
            <a:r>
              <a:rPr lang="ru-RU" dirty="0" smtClean="0"/>
              <a:t>В 1935 году получил</a:t>
            </a:r>
          </a:p>
          <a:p>
            <a:pPr algn="just">
              <a:buNone/>
            </a:pPr>
            <a:r>
              <a:rPr lang="ru-RU" dirty="0" smtClean="0"/>
              <a:t>звание командира дивизии.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492896"/>
            <a:ext cx="4038600" cy="4032448"/>
          </a:xfrm>
        </p:spPr>
        <p:txBody>
          <a:bodyPr>
            <a:normAutofit fontScale="85000" lnSpcReduction="10000"/>
          </a:bodyPr>
          <a:lstStyle/>
          <a:p>
            <a:pPr algn="r">
              <a:buNone/>
            </a:pPr>
            <a:r>
              <a:rPr lang="ru-RU" dirty="0" smtClean="0"/>
              <a:t>С сентября 1938 года —</a:t>
            </a:r>
          </a:p>
          <a:p>
            <a:pPr algn="r">
              <a:buNone/>
            </a:pPr>
            <a:r>
              <a:rPr lang="ru-RU" dirty="0" smtClean="0"/>
              <a:t>командующий 2-й отдельной</a:t>
            </a:r>
          </a:p>
          <a:p>
            <a:pPr algn="r">
              <a:buNone/>
            </a:pPr>
            <a:r>
              <a:rPr lang="ru-RU" dirty="0" smtClean="0"/>
              <a:t>Краснознамённой армией со</a:t>
            </a:r>
          </a:p>
          <a:p>
            <a:pPr algn="r">
              <a:buNone/>
            </a:pPr>
            <a:r>
              <a:rPr lang="ru-RU" dirty="0" smtClean="0"/>
              <a:t>штабом в Хабаровске. С</a:t>
            </a:r>
          </a:p>
          <a:p>
            <a:pPr algn="r">
              <a:buNone/>
            </a:pPr>
            <a:r>
              <a:rPr lang="ru-RU" dirty="0" smtClean="0"/>
              <a:t>июня 1940 года командовал</a:t>
            </a:r>
          </a:p>
          <a:p>
            <a:pPr algn="r">
              <a:buNone/>
            </a:pPr>
            <a:r>
              <a:rPr lang="ru-RU" dirty="0" smtClean="0"/>
              <a:t>войсками Забайкальского</a:t>
            </a:r>
          </a:p>
          <a:p>
            <a:pPr algn="r">
              <a:buNone/>
            </a:pPr>
            <a:r>
              <a:rPr lang="ru-RU" dirty="0" smtClean="0"/>
              <a:t>военного округа, с января1941</a:t>
            </a:r>
          </a:p>
          <a:p>
            <a:pPr algn="r">
              <a:buNone/>
            </a:pPr>
            <a:r>
              <a:rPr lang="ru-RU" dirty="0" smtClean="0"/>
              <a:t>года — </a:t>
            </a:r>
            <a:r>
              <a:rPr lang="ru-RU" dirty="0" err="1" smtClean="0"/>
              <a:t>Северо-Кавказского</a:t>
            </a:r>
            <a:endParaRPr lang="ru-RU" dirty="0" smtClean="0"/>
          </a:p>
          <a:p>
            <a:pPr algn="r">
              <a:buNone/>
            </a:pPr>
            <a:r>
              <a:rPr lang="ru-RU" dirty="0" smtClean="0"/>
              <a:t>военного округа.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 descr="А вы знаете откуда взялись такие цвета на георгиевской ленте?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908720"/>
            <a:ext cx="3133725" cy="1159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Sveta\Desktop\И.С.Конев\konev25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3429000"/>
            <a:ext cx="2664296" cy="3043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84568" y="274638"/>
            <a:ext cx="1152128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332656"/>
            <a:ext cx="5842992" cy="6336704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 Великую Отечественную войну генерал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лейтенант И. С. Конев вступил в должность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командующего 19-й армией,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сформированной из войск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Северо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Кавказского военного округа. Армия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первоначально была направлена на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Юго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Западный фронт, но уже в начале июля из-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 катастрофического развития обстановки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западном направлении переброшена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 Западный фронт.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707904" y="3789040"/>
            <a:ext cx="4978896" cy="280831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Однако она не успела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прибыть в район Витебска. В ходе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дальнейшего Смоленского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сражения соединения 19-й армии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оказались в окружении, но сам И. С. Конев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избежал плена и сумел вывести из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окружения управление армии с полком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связи.</a:t>
            </a:r>
          </a:p>
          <a:p>
            <a:endParaRPr lang="ru-RU" dirty="0"/>
          </a:p>
        </p:txBody>
      </p:sp>
      <p:pic>
        <p:nvPicPr>
          <p:cNvPr id="5" name="Рисунок 4" descr="А вы знаете откуда взялись такие цвета на георгиевской ленте?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5445224"/>
            <a:ext cx="2952327" cy="936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Sveta\Desktop\И.С.Конев\Konev_64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501008"/>
            <a:ext cx="2962275" cy="1943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Sveta\Desktop\И.С.Конев\Konev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332656"/>
            <a:ext cx="2169790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-531440"/>
            <a:ext cx="8229600" cy="14401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548680"/>
            <a:ext cx="4038600" cy="5184576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Действия Конева на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посту командующего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армией было высоко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оценены И. В. Сталиным.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11 сентября 1941 года 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И. С. Конев был назначен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командующим войсками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Западного фронта, 12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сентября ему было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присвоено звание генерал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полковника. 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548680"/>
            <a:ext cx="4038600" cy="6048672"/>
          </a:xfrm>
        </p:spPr>
        <p:txBody>
          <a:bodyPr>
            <a:normAutofit fontScale="70000" lnSpcReduction="20000"/>
          </a:bodyPr>
          <a:lstStyle/>
          <a:p>
            <a:pPr algn="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Командовал войсками</a:t>
            </a:r>
          </a:p>
          <a:p>
            <a:pPr algn="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Западного фронта чуть более</a:t>
            </a:r>
          </a:p>
          <a:p>
            <a:pPr algn="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месяца (сентябрь — октябрь1941</a:t>
            </a:r>
          </a:p>
          <a:p>
            <a:pPr algn="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года), за это время фронт под его</a:t>
            </a:r>
          </a:p>
          <a:p>
            <a:pPr algn="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командованием потерпел одно из</a:t>
            </a:r>
          </a:p>
          <a:p>
            <a:pPr algn="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тяжелейших поражений за всю</a:t>
            </a:r>
          </a:p>
          <a:p>
            <a:pPr algn="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войну в Вяземской катастрофе.</a:t>
            </a:r>
          </a:p>
          <a:p>
            <a:pPr algn="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Потери войск фронта составили,</a:t>
            </a:r>
          </a:p>
          <a:p>
            <a:pPr algn="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разным оценкам, от 400 000 до</a:t>
            </a:r>
          </a:p>
          <a:p>
            <a:pPr algn="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700 000 человек погибшими и</a:t>
            </a:r>
          </a:p>
          <a:p>
            <a:pPr algn="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попавшими в плен.</a:t>
            </a:r>
          </a:p>
          <a:p>
            <a:pPr algn="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 суда и возможного расстрела</a:t>
            </a:r>
          </a:p>
          <a:p>
            <a:pPr algn="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Конева спас Г. К. Жуков,</a:t>
            </a:r>
          </a:p>
          <a:p>
            <a:pPr algn="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предложивший оставить его</a:t>
            </a:r>
          </a:p>
          <a:p>
            <a:pPr algn="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заместителем командующего</a:t>
            </a:r>
          </a:p>
          <a:p>
            <a:pPr algn="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фронтом, а через несколько дней</a:t>
            </a:r>
          </a:p>
          <a:p>
            <a:pPr algn="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рекомендовавший Конева на</a:t>
            </a:r>
          </a:p>
          <a:p>
            <a:pPr algn="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должность командующего </a:t>
            </a:r>
          </a:p>
          <a:p>
            <a:pPr algn="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Калининским фронтом. 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 descr="C:\Users\Sveta\Desktop\И.С.Конев\x2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077072"/>
            <a:ext cx="3240360" cy="2479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84568" y="274638"/>
            <a:ext cx="1152128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404664"/>
            <a:ext cx="3888432" cy="612068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июле 1943 года Конев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назначен командующим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войсками Степного фронта, во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главе которого сумел добиться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успехов в Курской битве,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Белгородско-Харьковской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операции и в битве за Днепр. В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августе 1943 года войска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Степного фронта Конева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освободили Белгород и Харьков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сентябре 1943 года 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Полтаву и Кременчуг, действуя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ходе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Полтавско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Кременчугской операции. В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конце сентября 1943 года его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армии с ходу форсировали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Днепр.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707904" y="2204864"/>
            <a:ext cx="4978896" cy="4653136"/>
          </a:xfrm>
        </p:spPr>
        <p:txBody>
          <a:bodyPr>
            <a:normAutofit fontScale="70000" lnSpcReduction="20000"/>
          </a:bodyPr>
          <a:lstStyle/>
          <a:p>
            <a:pPr algn="r">
              <a:buNone/>
            </a:pPr>
            <a:r>
              <a:rPr lang="ru-RU" dirty="0" smtClean="0"/>
              <a:t>В октябре 1943 года Степной</a:t>
            </a:r>
          </a:p>
          <a:p>
            <a:pPr algn="r">
              <a:buNone/>
            </a:pPr>
            <a:r>
              <a:rPr lang="ru-RU" dirty="0" smtClean="0"/>
              <a:t>фронт был переименован во</a:t>
            </a:r>
          </a:p>
          <a:p>
            <a:pPr algn="r">
              <a:buNone/>
            </a:pPr>
            <a:r>
              <a:rPr lang="ru-RU" dirty="0" smtClean="0"/>
              <a:t> 2-ой Украинский фронт, Конев</a:t>
            </a:r>
          </a:p>
          <a:p>
            <a:pPr algn="r">
              <a:buNone/>
            </a:pPr>
            <a:r>
              <a:rPr lang="ru-RU" dirty="0" smtClean="0"/>
              <a:t>остался его командующим и в</a:t>
            </a:r>
          </a:p>
          <a:p>
            <a:pPr algn="r">
              <a:buNone/>
            </a:pPr>
            <a:r>
              <a:rPr lang="ru-RU" dirty="0" smtClean="0"/>
              <a:t>октябре — декабре 1943 года</a:t>
            </a:r>
          </a:p>
          <a:p>
            <a:pPr algn="r">
              <a:buNone/>
            </a:pPr>
            <a:r>
              <a:rPr lang="ru-RU" dirty="0" smtClean="0"/>
              <a:t>провёл </a:t>
            </a:r>
            <a:r>
              <a:rPr lang="ru-RU" dirty="0" err="1" smtClean="0"/>
              <a:t>Пятихатскую</a:t>
            </a:r>
            <a:r>
              <a:rPr lang="ru-RU" dirty="0" smtClean="0"/>
              <a:t> и </a:t>
            </a:r>
          </a:p>
          <a:p>
            <a:pPr algn="r">
              <a:buNone/>
            </a:pPr>
            <a:r>
              <a:rPr lang="ru-RU" dirty="0" smtClean="0"/>
              <a:t>Знаменскую операцию.</a:t>
            </a:r>
          </a:p>
          <a:p>
            <a:pPr algn="r">
              <a:buNone/>
            </a:pPr>
            <a:r>
              <a:rPr lang="ru-RU" dirty="0" smtClean="0"/>
              <a:t>Грандиозным успехом Конева</a:t>
            </a:r>
          </a:p>
          <a:p>
            <a:pPr algn="r">
              <a:buNone/>
            </a:pPr>
            <a:r>
              <a:rPr lang="ru-RU" dirty="0" smtClean="0"/>
              <a:t>как полководца стала </a:t>
            </a:r>
            <a:r>
              <a:rPr lang="ru-RU" dirty="0" err="1" smtClean="0"/>
              <a:t>Корсунь</a:t>
            </a:r>
            <a:endParaRPr lang="ru-RU" dirty="0" smtClean="0"/>
          </a:p>
          <a:p>
            <a:pPr algn="r">
              <a:buNone/>
            </a:pPr>
            <a:r>
              <a:rPr lang="ru-RU" dirty="0" smtClean="0"/>
              <a:t>Шевченковская операция, где</a:t>
            </a:r>
          </a:p>
          <a:p>
            <a:pPr algn="r">
              <a:buNone/>
            </a:pPr>
            <a:r>
              <a:rPr lang="ru-RU" dirty="0" smtClean="0"/>
              <a:t>впервые после Сталинграда </a:t>
            </a:r>
          </a:p>
          <a:p>
            <a:pPr algn="r">
              <a:buNone/>
            </a:pPr>
            <a:r>
              <a:rPr lang="ru-RU" dirty="0" smtClean="0"/>
              <a:t>была окружена и разгромлена</a:t>
            </a:r>
          </a:p>
          <a:p>
            <a:pPr algn="r">
              <a:buNone/>
            </a:pPr>
            <a:r>
              <a:rPr lang="ru-RU" dirty="0" smtClean="0"/>
              <a:t>крупная вражеская</a:t>
            </a:r>
          </a:p>
          <a:p>
            <a:pPr algn="r">
              <a:buNone/>
            </a:pPr>
            <a:r>
              <a:rPr lang="ru-RU" dirty="0" smtClean="0"/>
              <a:t>группировка. </a:t>
            </a:r>
            <a:endParaRPr lang="ru-RU" dirty="0"/>
          </a:p>
        </p:txBody>
      </p:sp>
      <p:pic>
        <p:nvPicPr>
          <p:cNvPr id="5" name="Рисунок 4" descr="C:\Users\Sveta\Desktop\И.С.Конев\okonch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1412776"/>
            <a:ext cx="1368152" cy="184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Sveta\Desktop\И.С.Конев\ssHyZOP9fcY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5301208"/>
            <a:ext cx="2170559" cy="1292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Sveta\Desktop\И.С.Конев\addon.jpe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86425" y="0"/>
            <a:ext cx="3457575" cy="2187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96536" y="274638"/>
            <a:ext cx="1872208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332656"/>
            <a:ext cx="4038600" cy="5793507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За умелую организацию и</a:t>
            </a:r>
          </a:p>
          <a:p>
            <a:pPr>
              <a:buNone/>
            </a:pPr>
            <a:r>
              <a:rPr lang="ru-RU" dirty="0" smtClean="0"/>
              <a:t>отличное руководство войсками в</a:t>
            </a:r>
          </a:p>
          <a:p>
            <a:pPr>
              <a:buNone/>
            </a:pPr>
            <a:r>
              <a:rPr lang="ru-RU" dirty="0" smtClean="0"/>
              <a:t>этой операции 20 февраля 1944</a:t>
            </a:r>
          </a:p>
          <a:p>
            <a:pPr>
              <a:buNone/>
            </a:pPr>
            <a:r>
              <a:rPr lang="ru-RU" dirty="0" smtClean="0"/>
              <a:t>года Коневу было присвоено</a:t>
            </a:r>
          </a:p>
          <a:p>
            <a:pPr>
              <a:buNone/>
            </a:pPr>
            <a:r>
              <a:rPr lang="ru-RU" dirty="0" smtClean="0"/>
              <a:t>воинское звание Маршала</a:t>
            </a:r>
          </a:p>
          <a:p>
            <a:pPr>
              <a:buNone/>
            </a:pPr>
            <a:r>
              <a:rPr lang="ru-RU" dirty="0" smtClean="0"/>
              <a:t>Советского Союза. В марте —</a:t>
            </a:r>
          </a:p>
          <a:p>
            <a:pPr>
              <a:buNone/>
            </a:pPr>
            <a:r>
              <a:rPr lang="ru-RU" dirty="0" smtClean="0"/>
              <a:t>апреле 1944 года он провёл одно</a:t>
            </a:r>
          </a:p>
          <a:p>
            <a:pPr>
              <a:buNone/>
            </a:pPr>
            <a:r>
              <a:rPr lang="ru-RU" dirty="0" smtClean="0"/>
              <a:t>из самых успешных наступлений</a:t>
            </a:r>
          </a:p>
          <a:p>
            <a:pPr>
              <a:buNone/>
            </a:pPr>
            <a:r>
              <a:rPr lang="ru-RU" dirty="0" smtClean="0"/>
              <a:t>советских войск —</a:t>
            </a:r>
            <a:r>
              <a:rPr lang="ru-RU" dirty="0" err="1" smtClean="0"/>
              <a:t>Уманско</a:t>
            </a:r>
            <a:endParaRPr lang="ru-RU" dirty="0" smtClean="0"/>
          </a:p>
          <a:p>
            <a:pPr>
              <a:buNone/>
            </a:pPr>
            <a:r>
              <a:rPr lang="ru-RU" dirty="0" err="1" smtClean="0"/>
              <a:t>Ботошанскую</a:t>
            </a:r>
            <a:r>
              <a:rPr lang="ru-RU" dirty="0" smtClean="0"/>
              <a:t> операцию, в которой</a:t>
            </a:r>
          </a:p>
          <a:p>
            <a:pPr>
              <a:buNone/>
            </a:pPr>
            <a:r>
              <a:rPr lang="ru-RU" dirty="0" smtClean="0"/>
              <a:t>за месяц боев его войска по</a:t>
            </a:r>
          </a:p>
          <a:p>
            <a:pPr>
              <a:buNone/>
            </a:pPr>
            <a:r>
              <a:rPr lang="ru-RU" dirty="0" smtClean="0"/>
              <a:t>распутице и бездорожью прошли</a:t>
            </a:r>
          </a:p>
          <a:p>
            <a:pPr>
              <a:buNone/>
            </a:pPr>
            <a:r>
              <a:rPr lang="ru-RU" dirty="0" smtClean="0"/>
              <a:t>на запад свыше 300 километров</a:t>
            </a:r>
          </a:p>
          <a:p>
            <a:pPr>
              <a:buNone/>
            </a:pPr>
            <a:r>
              <a:rPr lang="ru-RU" dirty="0" smtClean="0"/>
              <a:t>и 26 марта 1944 года первыми</a:t>
            </a:r>
          </a:p>
          <a:p>
            <a:pPr>
              <a:buNone/>
            </a:pPr>
            <a:r>
              <a:rPr lang="ru-RU" dirty="0" smtClean="0"/>
              <a:t>в Красной Армии перешли</a:t>
            </a:r>
          </a:p>
          <a:p>
            <a:pPr>
              <a:buNone/>
            </a:pPr>
            <a:r>
              <a:rPr lang="ru-RU" dirty="0" smtClean="0"/>
              <a:t>государственную границу, вступив</a:t>
            </a:r>
          </a:p>
          <a:p>
            <a:pPr>
              <a:buNone/>
            </a:pPr>
            <a:r>
              <a:rPr lang="ru-RU" dirty="0" smtClean="0"/>
              <a:t>на территорию Румынии.</a:t>
            </a:r>
            <a:endParaRPr lang="ru-RU" dirty="0"/>
          </a:p>
        </p:txBody>
      </p:sp>
      <p:pic>
        <p:nvPicPr>
          <p:cNvPr id="7" name="Содержимое 6" descr="C:\Users\Sveta\Desktop\И.С.Конев\image002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332656"/>
            <a:ext cx="2438008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Sveta\Desktop\И.С.Конев\конев- бредли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4077072"/>
            <a:ext cx="3517379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</TotalTime>
  <Words>124</Words>
  <Application>Microsoft Office PowerPoint</Application>
  <PresentationFormat>Экран (4:3)</PresentationFormat>
  <Paragraphs>243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МБОУ  «Школа № 22»,   г.о. Балашиха 2015 г.</vt:lpstr>
      <vt:lpstr>Иван Конев, конец 1910-х годов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АРХИВНЫЕ  ФОТОГРАФИИ</vt:lpstr>
      <vt:lpstr>АРХИВНЫЕ  ФОТОГРАФИИ</vt:lpstr>
      <vt:lpstr>Слайд 14</vt:lpstr>
      <vt:lpstr>ВОИНСКИЕ  ЗВАНИЯ      Дважды Герой Советского Союза  (1944, 1945). </vt:lpstr>
      <vt:lpstr>ПАМЯТЬ…</vt:lpstr>
      <vt:lpstr>Мемориальный комплекс «Высота Конева» в Харьковской области. Оттуда был дан приказ о начале штурмаХарькова по окончательному освобождению города от немецко-фашистских захватчиков. 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МБОУ  «Школа № 22» г.о. Балашиха</dc:title>
  <dc:creator>Sveta</dc:creator>
  <cp:lastModifiedBy>Sveta</cp:lastModifiedBy>
  <cp:revision>87</cp:revision>
  <dcterms:created xsi:type="dcterms:W3CDTF">2015-04-13T14:58:01Z</dcterms:created>
  <dcterms:modified xsi:type="dcterms:W3CDTF">2016-02-13T19:32:20Z</dcterms:modified>
</cp:coreProperties>
</file>