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8" r:id="rId4"/>
    <p:sldId id="260" r:id="rId5"/>
    <p:sldId id="265" r:id="rId6"/>
    <p:sldId id="261" r:id="rId7"/>
    <p:sldId id="262" r:id="rId8"/>
    <p:sldId id="263" r:id="rId9"/>
    <p:sldId id="264" r:id="rId10"/>
    <p:sldId id="271" r:id="rId11"/>
    <p:sldId id="270" r:id="rId12"/>
    <p:sldId id="267" r:id="rId13"/>
    <p:sldId id="269" r:id="rId14"/>
    <p:sldId id="268" r:id="rId1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8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4FE828-DDB6-4C52-8CA9-CEDFE5F6E7C7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7418CF4-F50C-4F07-8E46-D6E70F128881}">
      <dgm:prSet phldrT="[Текст]"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dirty="0" smtClean="0"/>
            <a:t>Добровольность</a:t>
          </a:r>
        </a:p>
        <a:p>
          <a:r>
            <a:rPr lang="ru-RU" sz="1800" dirty="0" smtClean="0"/>
            <a:t>вступления</a:t>
          </a:r>
          <a:endParaRPr lang="ru-RU" sz="1800" dirty="0"/>
        </a:p>
      </dgm:t>
    </dgm:pt>
    <dgm:pt modelId="{C725D910-B2F4-4D92-BFD7-4B4BD45086AE}" type="parTrans" cxnId="{C6268400-27AB-4CA1-9786-1AE674B7A148}">
      <dgm:prSet/>
      <dgm:spPr/>
      <dgm:t>
        <a:bodyPr/>
        <a:lstStyle/>
        <a:p>
          <a:endParaRPr lang="ru-RU"/>
        </a:p>
      </dgm:t>
    </dgm:pt>
    <dgm:pt modelId="{5779F80D-17AD-4745-B8F6-BE83ECDDC618}" type="sibTrans" cxnId="{C6268400-27AB-4CA1-9786-1AE674B7A148}">
      <dgm:prSet/>
      <dgm:spPr/>
      <dgm:t>
        <a:bodyPr/>
        <a:lstStyle/>
        <a:p>
          <a:endParaRPr lang="ru-RU"/>
        </a:p>
      </dgm:t>
    </dgm:pt>
    <dgm:pt modelId="{033FB044-999F-44C9-848A-D2AC0B87E6B0}">
      <dgm:prSet phldrT="[Текст]" custT="1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dirty="0" smtClean="0"/>
            <a:t>Разнообразие форм  работы</a:t>
          </a:r>
          <a:endParaRPr lang="ru-RU" sz="1800" dirty="0"/>
        </a:p>
      </dgm:t>
    </dgm:pt>
    <dgm:pt modelId="{7E8773DA-C8B2-4227-AEA2-3AD4016D85BE}" type="parTrans" cxnId="{E7390B25-FA3E-4547-B20D-89EAB0311FB4}">
      <dgm:prSet/>
      <dgm:spPr/>
      <dgm:t>
        <a:bodyPr/>
        <a:lstStyle/>
        <a:p>
          <a:endParaRPr lang="ru-RU"/>
        </a:p>
      </dgm:t>
    </dgm:pt>
    <dgm:pt modelId="{7FCC4661-85A3-4E75-A2A8-E78B8422AF29}" type="sibTrans" cxnId="{E7390B25-FA3E-4547-B20D-89EAB0311FB4}">
      <dgm:prSet/>
      <dgm:spPr/>
      <dgm:t>
        <a:bodyPr/>
        <a:lstStyle/>
        <a:p>
          <a:endParaRPr lang="ru-RU"/>
        </a:p>
      </dgm:t>
    </dgm:pt>
    <dgm:pt modelId="{1EC45A3C-F439-450F-968F-441D56676623}">
      <dgm:prSet phldrT="[Текст]"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000" dirty="0" smtClean="0"/>
            <a:t>Сочетание труда и отдыха</a:t>
          </a:r>
          <a:endParaRPr lang="ru-RU" sz="2000" dirty="0"/>
        </a:p>
      </dgm:t>
    </dgm:pt>
    <dgm:pt modelId="{FB567707-D1F4-41EB-BE7F-F27E59551EA6}" type="parTrans" cxnId="{5F838865-5E36-4E98-BE9C-2691FDCB54B3}">
      <dgm:prSet/>
      <dgm:spPr/>
      <dgm:t>
        <a:bodyPr/>
        <a:lstStyle/>
        <a:p>
          <a:endParaRPr lang="ru-RU"/>
        </a:p>
      </dgm:t>
    </dgm:pt>
    <dgm:pt modelId="{4C52EC7F-DD60-486C-BC48-9CA00FC5839E}" type="sibTrans" cxnId="{5F838865-5E36-4E98-BE9C-2691FDCB54B3}">
      <dgm:prSet/>
      <dgm:spPr/>
      <dgm:t>
        <a:bodyPr/>
        <a:lstStyle/>
        <a:p>
          <a:endParaRPr lang="ru-RU"/>
        </a:p>
      </dgm:t>
    </dgm:pt>
    <dgm:pt modelId="{0CC1489B-0735-40C1-909E-9501036226FD}">
      <dgm:prSet phldrT="[Текст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000" dirty="0" smtClean="0"/>
            <a:t>Поощрение лучших </a:t>
          </a:r>
          <a:endParaRPr lang="ru-RU" sz="2000" dirty="0"/>
        </a:p>
      </dgm:t>
    </dgm:pt>
    <dgm:pt modelId="{F260EEE2-EA62-4783-91F5-11DBFE22F7D9}" type="parTrans" cxnId="{440DC3AC-8D31-4A30-918F-D53540231DB2}">
      <dgm:prSet/>
      <dgm:spPr/>
      <dgm:t>
        <a:bodyPr/>
        <a:lstStyle/>
        <a:p>
          <a:endParaRPr lang="ru-RU"/>
        </a:p>
      </dgm:t>
    </dgm:pt>
    <dgm:pt modelId="{8BCBB54D-637F-469E-B694-D4B9F95C4B1B}" type="sibTrans" cxnId="{440DC3AC-8D31-4A30-918F-D53540231DB2}">
      <dgm:prSet/>
      <dgm:spPr/>
      <dgm:t>
        <a:bodyPr/>
        <a:lstStyle/>
        <a:p>
          <a:endParaRPr lang="ru-RU"/>
        </a:p>
      </dgm:t>
    </dgm:pt>
    <dgm:pt modelId="{E2EBEAF3-5BF0-4E01-B5A6-94D88CE4CD91}">
      <dgm:prSet phldrT="[Текст]" custT="1"/>
      <dgm:spPr/>
      <dgm:t>
        <a:bodyPr/>
        <a:lstStyle/>
        <a:p>
          <a:r>
            <a:rPr lang="ru-RU" sz="1800" dirty="0" smtClean="0"/>
            <a:t>Перспективность </a:t>
          </a:r>
        </a:p>
        <a:p>
          <a:r>
            <a:rPr lang="ru-RU" sz="1800" dirty="0" smtClean="0"/>
            <a:t>(непрерывный  рост)</a:t>
          </a:r>
          <a:endParaRPr lang="ru-RU" sz="1800" dirty="0"/>
        </a:p>
      </dgm:t>
    </dgm:pt>
    <dgm:pt modelId="{4E534F69-BC22-4C21-884F-3E0895A55A29}" type="parTrans" cxnId="{3A7B72AD-C805-425B-BB6D-C57798B5D55E}">
      <dgm:prSet/>
      <dgm:spPr/>
      <dgm:t>
        <a:bodyPr/>
        <a:lstStyle/>
        <a:p>
          <a:endParaRPr lang="ru-RU"/>
        </a:p>
      </dgm:t>
    </dgm:pt>
    <dgm:pt modelId="{4DF292E6-FEEF-453C-9F69-75C648CEAB70}" type="sibTrans" cxnId="{3A7B72AD-C805-425B-BB6D-C57798B5D55E}">
      <dgm:prSet/>
      <dgm:spPr/>
      <dgm:t>
        <a:bodyPr/>
        <a:lstStyle/>
        <a:p>
          <a:endParaRPr lang="ru-RU"/>
        </a:p>
      </dgm:t>
    </dgm:pt>
    <dgm:pt modelId="{92EF0A7D-33CE-44BC-B3D9-4248896DF7F5}">
      <dgm:prSet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Четкость и планирование работы</a:t>
          </a:r>
          <a:endParaRPr lang="ru-RU" dirty="0"/>
        </a:p>
      </dgm:t>
    </dgm:pt>
    <dgm:pt modelId="{154F9861-E45C-4F92-AA25-4388C145342A}" type="parTrans" cxnId="{C30A4573-626D-4F46-9B84-0D40C15282F9}">
      <dgm:prSet/>
      <dgm:spPr/>
      <dgm:t>
        <a:bodyPr/>
        <a:lstStyle/>
        <a:p>
          <a:endParaRPr lang="ru-RU"/>
        </a:p>
      </dgm:t>
    </dgm:pt>
    <dgm:pt modelId="{EACD7270-57D4-4DBD-8EE1-E039CBD083B9}" type="sibTrans" cxnId="{C30A4573-626D-4F46-9B84-0D40C15282F9}">
      <dgm:prSet/>
      <dgm:spPr/>
      <dgm:t>
        <a:bodyPr/>
        <a:lstStyle/>
        <a:p>
          <a:endParaRPr lang="ru-RU"/>
        </a:p>
      </dgm:t>
    </dgm:pt>
    <dgm:pt modelId="{84695DE6-0D86-47AE-9ED0-2F6E11086EDF}" type="pres">
      <dgm:prSet presAssocID="{6A4FE828-DDB6-4C52-8CA9-CEDFE5F6E7C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4D21031-A08A-4793-A9BB-31F49976EBF7}" type="pres">
      <dgm:prSet presAssocID="{E7418CF4-F50C-4F07-8E46-D6E70F128881}" presName="node" presStyleLbl="node1" presStyleIdx="0" presStyleCnt="6" custScaleX="145701" custScaleY="1337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D6AED2-C047-4308-8272-AE4D78E7ECF1}" type="pres">
      <dgm:prSet presAssocID="{E7418CF4-F50C-4F07-8E46-D6E70F128881}" presName="spNode" presStyleCnt="0"/>
      <dgm:spPr/>
    </dgm:pt>
    <dgm:pt modelId="{D30CE736-A5E7-48AB-8144-FD639D2BD90D}" type="pres">
      <dgm:prSet presAssocID="{5779F80D-17AD-4745-B8F6-BE83ECDDC618}" presName="sibTrans" presStyleLbl="sibTrans1D1" presStyleIdx="0" presStyleCnt="6"/>
      <dgm:spPr/>
      <dgm:t>
        <a:bodyPr/>
        <a:lstStyle/>
        <a:p>
          <a:endParaRPr lang="ru-RU"/>
        </a:p>
      </dgm:t>
    </dgm:pt>
    <dgm:pt modelId="{F6C4CF18-F59A-4F58-990A-54B6A0A6CB6C}" type="pres">
      <dgm:prSet presAssocID="{033FB044-999F-44C9-848A-D2AC0B87E6B0}" presName="node" presStyleLbl="node1" presStyleIdx="1" presStyleCnt="6" custScaleX="133606" custScaleY="1304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D3D2CB-C6BD-4197-9BD8-1EDFCDAFC7BA}" type="pres">
      <dgm:prSet presAssocID="{033FB044-999F-44C9-848A-D2AC0B87E6B0}" presName="spNode" presStyleCnt="0"/>
      <dgm:spPr/>
    </dgm:pt>
    <dgm:pt modelId="{7825CA76-4F70-4193-851B-DF28160F06EB}" type="pres">
      <dgm:prSet presAssocID="{7FCC4661-85A3-4E75-A2A8-E78B8422AF29}" presName="sibTrans" presStyleLbl="sibTrans1D1" presStyleIdx="1" presStyleCnt="6"/>
      <dgm:spPr/>
      <dgm:t>
        <a:bodyPr/>
        <a:lstStyle/>
        <a:p>
          <a:endParaRPr lang="ru-RU"/>
        </a:p>
      </dgm:t>
    </dgm:pt>
    <dgm:pt modelId="{4B7ED70D-5DFC-43F7-A84B-83C4B9C3BAA6}" type="pres">
      <dgm:prSet presAssocID="{92EF0A7D-33CE-44BC-B3D9-4248896DF7F5}" presName="node" presStyleLbl="node1" presStyleIdx="2" presStyleCnt="6" custScaleY="1621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7A28FA-6BE9-49E4-8F08-0D6D7EDD9E3E}" type="pres">
      <dgm:prSet presAssocID="{92EF0A7D-33CE-44BC-B3D9-4248896DF7F5}" presName="spNode" presStyleCnt="0"/>
      <dgm:spPr/>
    </dgm:pt>
    <dgm:pt modelId="{E7921923-6BC5-4E97-A695-C60250269FD6}" type="pres">
      <dgm:prSet presAssocID="{EACD7270-57D4-4DBD-8EE1-E039CBD083B9}" presName="sibTrans" presStyleLbl="sibTrans1D1" presStyleIdx="2" presStyleCnt="6"/>
      <dgm:spPr/>
      <dgm:t>
        <a:bodyPr/>
        <a:lstStyle/>
        <a:p>
          <a:endParaRPr lang="ru-RU"/>
        </a:p>
      </dgm:t>
    </dgm:pt>
    <dgm:pt modelId="{08A57EEF-EEE8-4BA3-92CD-64BC2266B13B}" type="pres">
      <dgm:prSet presAssocID="{1EC45A3C-F439-450F-968F-441D56676623}" presName="node" presStyleLbl="node1" presStyleIdx="3" presStyleCnt="6" custScaleX="121250" custScaleY="1480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B0F8CA-C368-4A4E-AF09-4B3C225DE07A}" type="pres">
      <dgm:prSet presAssocID="{1EC45A3C-F439-450F-968F-441D56676623}" presName="spNode" presStyleCnt="0"/>
      <dgm:spPr/>
    </dgm:pt>
    <dgm:pt modelId="{EE593690-C884-4A9C-8CCF-617F5FFC31A6}" type="pres">
      <dgm:prSet presAssocID="{4C52EC7F-DD60-486C-BC48-9CA00FC5839E}" presName="sibTrans" presStyleLbl="sibTrans1D1" presStyleIdx="3" presStyleCnt="6"/>
      <dgm:spPr/>
      <dgm:t>
        <a:bodyPr/>
        <a:lstStyle/>
        <a:p>
          <a:endParaRPr lang="ru-RU"/>
        </a:p>
      </dgm:t>
    </dgm:pt>
    <dgm:pt modelId="{651638FB-8FD5-4BB6-ADF6-70A5243FC59F}" type="pres">
      <dgm:prSet presAssocID="{0CC1489B-0735-40C1-909E-9501036226FD}" presName="node" presStyleLbl="node1" presStyleIdx="4" presStyleCnt="6" custScaleX="127545" custScaleY="1621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B06ADD-511C-4BAB-9F14-0DFA7D521AFC}" type="pres">
      <dgm:prSet presAssocID="{0CC1489B-0735-40C1-909E-9501036226FD}" presName="spNode" presStyleCnt="0"/>
      <dgm:spPr/>
    </dgm:pt>
    <dgm:pt modelId="{FBFF2632-E181-4A95-968D-5A31DDD37674}" type="pres">
      <dgm:prSet presAssocID="{8BCBB54D-637F-469E-B694-D4B9F95C4B1B}" presName="sibTrans" presStyleLbl="sibTrans1D1" presStyleIdx="4" presStyleCnt="6"/>
      <dgm:spPr/>
      <dgm:t>
        <a:bodyPr/>
        <a:lstStyle/>
        <a:p>
          <a:endParaRPr lang="ru-RU"/>
        </a:p>
      </dgm:t>
    </dgm:pt>
    <dgm:pt modelId="{7FA283F1-0CB4-4A42-A96C-EB7AB0C87E0B}" type="pres">
      <dgm:prSet presAssocID="{E2EBEAF3-5BF0-4E01-B5A6-94D88CE4CD91}" presName="node" presStyleLbl="node1" presStyleIdx="5" presStyleCnt="6" custScaleX="143272" custScaleY="1596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546E9B-7F76-419D-A388-6C05D84F7E3F}" type="pres">
      <dgm:prSet presAssocID="{E2EBEAF3-5BF0-4E01-B5A6-94D88CE4CD91}" presName="spNode" presStyleCnt="0"/>
      <dgm:spPr/>
    </dgm:pt>
    <dgm:pt modelId="{297B09E7-D6DF-4037-AA88-99EC4360D44C}" type="pres">
      <dgm:prSet presAssocID="{4DF292E6-FEEF-453C-9F69-75C648CEAB70}" presName="sibTrans" presStyleLbl="sibTrans1D1" presStyleIdx="5" presStyleCnt="6"/>
      <dgm:spPr/>
      <dgm:t>
        <a:bodyPr/>
        <a:lstStyle/>
        <a:p>
          <a:endParaRPr lang="ru-RU"/>
        </a:p>
      </dgm:t>
    </dgm:pt>
  </dgm:ptLst>
  <dgm:cxnLst>
    <dgm:cxn modelId="{A57336A2-4183-4606-A46E-ACECCC2E38BE}" type="presOf" srcId="{4DF292E6-FEEF-453C-9F69-75C648CEAB70}" destId="{297B09E7-D6DF-4037-AA88-99EC4360D44C}" srcOrd="0" destOrd="0" presId="urn:microsoft.com/office/officeart/2005/8/layout/cycle5"/>
    <dgm:cxn modelId="{440DC3AC-8D31-4A30-918F-D53540231DB2}" srcId="{6A4FE828-DDB6-4C52-8CA9-CEDFE5F6E7C7}" destId="{0CC1489B-0735-40C1-909E-9501036226FD}" srcOrd="4" destOrd="0" parTransId="{F260EEE2-EA62-4783-91F5-11DBFE22F7D9}" sibTransId="{8BCBB54D-637F-469E-B694-D4B9F95C4B1B}"/>
    <dgm:cxn modelId="{D766AB6C-8A70-4A16-B824-0F5A930BAFA4}" type="presOf" srcId="{92EF0A7D-33CE-44BC-B3D9-4248896DF7F5}" destId="{4B7ED70D-5DFC-43F7-A84B-83C4B9C3BAA6}" srcOrd="0" destOrd="0" presId="urn:microsoft.com/office/officeart/2005/8/layout/cycle5"/>
    <dgm:cxn modelId="{1F09A0F4-E0A3-4A94-9011-45844F857EB7}" type="presOf" srcId="{E7418CF4-F50C-4F07-8E46-D6E70F128881}" destId="{64D21031-A08A-4793-A9BB-31F49976EBF7}" srcOrd="0" destOrd="0" presId="urn:microsoft.com/office/officeart/2005/8/layout/cycle5"/>
    <dgm:cxn modelId="{AD6291AA-FB33-4614-A0C5-F9AADFC9DD79}" type="presOf" srcId="{5779F80D-17AD-4745-B8F6-BE83ECDDC618}" destId="{D30CE736-A5E7-48AB-8144-FD639D2BD90D}" srcOrd="0" destOrd="0" presId="urn:microsoft.com/office/officeart/2005/8/layout/cycle5"/>
    <dgm:cxn modelId="{C30A4573-626D-4F46-9B84-0D40C15282F9}" srcId="{6A4FE828-DDB6-4C52-8CA9-CEDFE5F6E7C7}" destId="{92EF0A7D-33CE-44BC-B3D9-4248896DF7F5}" srcOrd="2" destOrd="0" parTransId="{154F9861-E45C-4F92-AA25-4388C145342A}" sibTransId="{EACD7270-57D4-4DBD-8EE1-E039CBD083B9}"/>
    <dgm:cxn modelId="{91FAFD2D-07EF-45EB-BA09-9E1B16AFB8C9}" type="presOf" srcId="{E2EBEAF3-5BF0-4E01-B5A6-94D88CE4CD91}" destId="{7FA283F1-0CB4-4A42-A96C-EB7AB0C87E0B}" srcOrd="0" destOrd="0" presId="urn:microsoft.com/office/officeart/2005/8/layout/cycle5"/>
    <dgm:cxn modelId="{C6268400-27AB-4CA1-9786-1AE674B7A148}" srcId="{6A4FE828-DDB6-4C52-8CA9-CEDFE5F6E7C7}" destId="{E7418CF4-F50C-4F07-8E46-D6E70F128881}" srcOrd="0" destOrd="0" parTransId="{C725D910-B2F4-4D92-BFD7-4B4BD45086AE}" sibTransId="{5779F80D-17AD-4745-B8F6-BE83ECDDC618}"/>
    <dgm:cxn modelId="{5F838865-5E36-4E98-BE9C-2691FDCB54B3}" srcId="{6A4FE828-DDB6-4C52-8CA9-CEDFE5F6E7C7}" destId="{1EC45A3C-F439-450F-968F-441D56676623}" srcOrd="3" destOrd="0" parTransId="{FB567707-D1F4-41EB-BE7F-F27E59551EA6}" sibTransId="{4C52EC7F-DD60-486C-BC48-9CA00FC5839E}"/>
    <dgm:cxn modelId="{2FF9A1DC-E6F5-445E-974D-8C12B1D5C3B3}" type="presOf" srcId="{1EC45A3C-F439-450F-968F-441D56676623}" destId="{08A57EEF-EEE8-4BA3-92CD-64BC2266B13B}" srcOrd="0" destOrd="0" presId="urn:microsoft.com/office/officeart/2005/8/layout/cycle5"/>
    <dgm:cxn modelId="{F97C1140-0DB2-436E-8226-FAC4A4AC84D9}" type="presOf" srcId="{EACD7270-57D4-4DBD-8EE1-E039CBD083B9}" destId="{E7921923-6BC5-4E97-A695-C60250269FD6}" srcOrd="0" destOrd="0" presId="urn:microsoft.com/office/officeart/2005/8/layout/cycle5"/>
    <dgm:cxn modelId="{5E810F8A-34E5-4D86-9867-CE23AE25B374}" type="presOf" srcId="{0CC1489B-0735-40C1-909E-9501036226FD}" destId="{651638FB-8FD5-4BB6-ADF6-70A5243FC59F}" srcOrd="0" destOrd="0" presId="urn:microsoft.com/office/officeart/2005/8/layout/cycle5"/>
    <dgm:cxn modelId="{054A20D6-18D7-4D16-A4D8-8EED7514E197}" type="presOf" srcId="{8BCBB54D-637F-469E-B694-D4B9F95C4B1B}" destId="{FBFF2632-E181-4A95-968D-5A31DDD37674}" srcOrd="0" destOrd="0" presId="urn:microsoft.com/office/officeart/2005/8/layout/cycle5"/>
    <dgm:cxn modelId="{5C216D45-618E-4F0C-8D50-AAF53EA02866}" type="presOf" srcId="{4C52EC7F-DD60-486C-BC48-9CA00FC5839E}" destId="{EE593690-C884-4A9C-8CCF-617F5FFC31A6}" srcOrd="0" destOrd="0" presId="urn:microsoft.com/office/officeart/2005/8/layout/cycle5"/>
    <dgm:cxn modelId="{3A7B72AD-C805-425B-BB6D-C57798B5D55E}" srcId="{6A4FE828-DDB6-4C52-8CA9-CEDFE5F6E7C7}" destId="{E2EBEAF3-5BF0-4E01-B5A6-94D88CE4CD91}" srcOrd="5" destOrd="0" parTransId="{4E534F69-BC22-4C21-884F-3E0895A55A29}" sibTransId="{4DF292E6-FEEF-453C-9F69-75C648CEAB70}"/>
    <dgm:cxn modelId="{E7390B25-FA3E-4547-B20D-89EAB0311FB4}" srcId="{6A4FE828-DDB6-4C52-8CA9-CEDFE5F6E7C7}" destId="{033FB044-999F-44C9-848A-D2AC0B87E6B0}" srcOrd="1" destOrd="0" parTransId="{7E8773DA-C8B2-4227-AEA2-3AD4016D85BE}" sibTransId="{7FCC4661-85A3-4E75-A2A8-E78B8422AF29}"/>
    <dgm:cxn modelId="{9791B9D3-25B9-4DE0-9103-723BF5144C98}" type="presOf" srcId="{033FB044-999F-44C9-848A-D2AC0B87E6B0}" destId="{F6C4CF18-F59A-4F58-990A-54B6A0A6CB6C}" srcOrd="0" destOrd="0" presId="urn:microsoft.com/office/officeart/2005/8/layout/cycle5"/>
    <dgm:cxn modelId="{C043FA18-48DD-4355-8DD5-607BB2398879}" type="presOf" srcId="{6A4FE828-DDB6-4C52-8CA9-CEDFE5F6E7C7}" destId="{84695DE6-0D86-47AE-9ED0-2F6E11086EDF}" srcOrd="0" destOrd="0" presId="urn:microsoft.com/office/officeart/2005/8/layout/cycle5"/>
    <dgm:cxn modelId="{0105CB4A-B95B-4FD8-B320-5C64A5019524}" type="presOf" srcId="{7FCC4661-85A3-4E75-A2A8-E78B8422AF29}" destId="{7825CA76-4F70-4193-851B-DF28160F06EB}" srcOrd="0" destOrd="0" presId="urn:microsoft.com/office/officeart/2005/8/layout/cycle5"/>
    <dgm:cxn modelId="{5B78B16A-D0A3-4544-B248-9DF01428288C}" type="presParOf" srcId="{84695DE6-0D86-47AE-9ED0-2F6E11086EDF}" destId="{64D21031-A08A-4793-A9BB-31F49976EBF7}" srcOrd="0" destOrd="0" presId="urn:microsoft.com/office/officeart/2005/8/layout/cycle5"/>
    <dgm:cxn modelId="{1FE7D3B2-6578-4EBF-9D17-91D3ABB0671B}" type="presParOf" srcId="{84695DE6-0D86-47AE-9ED0-2F6E11086EDF}" destId="{CBD6AED2-C047-4308-8272-AE4D78E7ECF1}" srcOrd="1" destOrd="0" presId="urn:microsoft.com/office/officeart/2005/8/layout/cycle5"/>
    <dgm:cxn modelId="{23ED295D-B86C-4780-AE80-B12FE4516D15}" type="presParOf" srcId="{84695DE6-0D86-47AE-9ED0-2F6E11086EDF}" destId="{D30CE736-A5E7-48AB-8144-FD639D2BD90D}" srcOrd="2" destOrd="0" presId="urn:microsoft.com/office/officeart/2005/8/layout/cycle5"/>
    <dgm:cxn modelId="{C53CB0EE-7FC7-4F85-ACD0-908D13FC9C45}" type="presParOf" srcId="{84695DE6-0D86-47AE-9ED0-2F6E11086EDF}" destId="{F6C4CF18-F59A-4F58-990A-54B6A0A6CB6C}" srcOrd="3" destOrd="0" presId="urn:microsoft.com/office/officeart/2005/8/layout/cycle5"/>
    <dgm:cxn modelId="{18F24ED4-CE33-4A58-8BFF-596AE8DBD143}" type="presParOf" srcId="{84695DE6-0D86-47AE-9ED0-2F6E11086EDF}" destId="{AFD3D2CB-C6BD-4197-9BD8-1EDFCDAFC7BA}" srcOrd="4" destOrd="0" presId="urn:microsoft.com/office/officeart/2005/8/layout/cycle5"/>
    <dgm:cxn modelId="{6D19F04C-591C-42CB-8AE3-E1142AEE61B7}" type="presParOf" srcId="{84695DE6-0D86-47AE-9ED0-2F6E11086EDF}" destId="{7825CA76-4F70-4193-851B-DF28160F06EB}" srcOrd="5" destOrd="0" presId="urn:microsoft.com/office/officeart/2005/8/layout/cycle5"/>
    <dgm:cxn modelId="{2F095689-A80C-49DE-9596-AA5CF828D6AE}" type="presParOf" srcId="{84695DE6-0D86-47AE-9ED0-2F6E11086EDF}" destId="{4B7ED70D-5DFC-43F7-A84B-83C4B9C3BAA6}" srcOrd="6" destOrd="0" presId="urn:microsoft.com/office/officeart/2005/8/layout/cycle5"/>
    <dgm:cxn modelId="{8F4E6EBB-A67E-44E4-A48C-6800C77F237C}" type="presParOf" srcId="{84695DE6-0D86-47AE-9ED0-2F6E11086EDF}" destId="{D07A28FA-6BE9-49E4-8F08-0D6D7EDD9E3E}" srcOrd="7" destOrd="0" presId="urn:microsoft.com/office/officeart/2005/8/layout/cycle5"/>
    <dgm:cxn modelId="{16830C1F-97D4-4B31-B0C3-5EAF2D39BB93}" type="presParOf" srcId="{84695DE6-0D86-47AE-9ED0-2F6E11086EDF}" destId="{E7921923-6BC5-4E97-A695-C60250269FD6}" srcOrd="8" destOrd="0" presId="urn:microsoft.com/office/officeart/2005/8/layout/cycle5"/>
    <dgm:cxn modelId="{5AFDD76E-D410-402E-BD88-882DC6CB16C5}" type="presParOf" srcId="{84695DE6-0D86-47AE-9ED0-2F6E11086EDF}" destId="{08A57EEF-EEE8-4BA3-92CD-64BC2266B13B}" srcOrd="9" destOrd="0" presId="urn:microsoft.com/office/officeart/2005/8/layout/cycle5"/>
    <dgm:cxn modelId="{32C87AF6-9D17-42FE-9DA5-7E6DED8A1C62}" type="presParOf" srcId="{84695DE6-0D86-47AE-9ED0-2F6E11086EDF}" destId="{AAB0F8CA-C368-4A4E-AF09-4B3C225DE07A}" srcOrd="10" destOrd="0" presId="urn:microsoft.com/office/officeart/2005/8/layout/cycle5"/>
    <dgm:cxn modelId="{72D836B6-2739-49B7-9DF3-159360A25D12}" type="presParOf" srcId="{84695DE6-0D86-47AE-9ED0-2F6E11086EDF}" destId="{EE593690-C884-4A9C-8CCF-617F5FFC31A6}" srcOrd="11" destOrd="0" presId="urn:microsoft.com/office/officeart/2005/8/layout/cycle5"/>
    <dgm:cxn modelId="{762BFE1A-496A-4195-BEEC-07D70EA131F8}" type="presParOf" srcId="{84695DE6-0D86-47AE-9ED0-2F6E11086EDF}" destId="{651638FB-8FD5-4BB6-ADF6-70A5243FC59F}" srcOrd="12" destOrd="0" presId="urn:microsoft.com/office/officeart/2005/8/layout/cycle5"/>
    <dgm:cxn modelId="{C233571D-8261-4B01-9587-8D0FF8DC2FE3}" type="presParOf" srcId="{84695DE6-0D86-47AE-9ED0-2F6E11086EDF}" destId="{6EB06ADD-511C-4BAB-9F14-0DFA7D521AFC}" srcOrd="13" destOrd="0" presId="urn:microsoft.com/office/officeart/2005/8/layout/cycle5"/>
    <dgm:cxn modelId="{4C8E0AD6-5979-4E46-A781-84AE4802562D}" type="presParOf" srcId="{84695DE6-0D86-47AE-9ED0-2F6E11086EDF}" destId="{FBFF2632-E181-4A95-968D-5A31DDD37674}" srcOrd="14" destOrd="0" presId="urn:microsoft.com/office/officeart/2005/8/layout/cycle5"/>
    <dgm:cxn modelId="{3C988C28-BBC4-455F-91E4-CB60F4343ED5}" type="presParOf" srcId="{84695DE6-0D86-47AE-9ED0-2F6E11086EDF}" destId="{7FA283F1-0CB4-4A42-A96C-EB7AB0C87E0B}" srcOrd="15" destOrd="0" presId="urn:microsoft.com/office/officeart/2005/8/layout/cycle5"/>
    <dgm:cxn modelId="{41123F1B-C9B6-458D-A5A3-F14D8A1F0CC7}" type="presParOf" srcId="{84695DE6-0D86-47AE-9ED0-2F6E11086EDF}" destId="{95546E9B-7F76-419D-A388-6C05D84F7E3F}" srcOrd="16" destOrd="0" presId="urn:microsoft.com/office/officeart/2005/8/layout/cycle5"/>
    <dgm:cxn modelId="{39B4814B-6EF2-43A1-82CA-D88F1739BE7C}" type="presParOf" srcId="{84695DE6-0D86-47AE-9ED0-2F6E11086EDF}" destId="{297B09E7-D6DF-4037-AA88-99EC4360D44C}" srcOrd="17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4D21031-A08A-4793-A9BB-31F49976EBF7}">
      <dsp:nvSpPr>
        <dsp:cNvPr id="0" name=""/>
        <dsp:cNvSpPr/>
      </dsp:nvSpPr>
      <dsp:spPr>
        <a:xfrm>
          <a:off x="2094022" y="-182740"/>
          <a:ext cx="2004939" cy="1196593"/>
        </a:xfrm>
        <a:prstGeom prst="roundRect">
          <a:avLst/>
        </a:prstGeom>
        <a:solidFill>
          <a:schemeClr val="accent4"/>
        </a:solidFill>
        <a:ln w="25400" cap="flat" cmpd="sng" algn="ctr">
          <a:solidFill>
            <a:schemeClr val="accent4">
              <a:shade val="50000"/>
            </a:schemeClr>
          </a:solidFill>
          <a:prstDash val="solid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Добровольность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вступления</a:t>
          </a:r>
          <a:endParaRPr lang="ru-RU" sz="1800" kern="1200" dirty="0"/>
        </a:p>
      </dsp:txBody>
      <dsp:txXfrm>
        <a:off x="2094022" y="-182740"/>
        <a:ext cx="2004939" cy="1196593"/>
      </dsp:txXfrm>
    </dsp:sp>
    <dsp:sp modelId="{D30CE736-A5E7-48AB-8144-FD639D2BD90D}">
      <dsp:nvSpPr>
        <dsp:cNvPr id="0" name=""/>
        <dsp:cNvSpPr/>
      </dsp:nvSpPr>
      <dsp:spPr>
        <a:xfrm>
          <a:off x="990138" y="415556"/>
          <a:ext cx="4212707" cy="4212707"/>
        </a:xfrm>
        <a:custGeom>
          <a:avLst/>
          <a:gdLst/>
          <a:ahLst/>
          <a:cxnLst/>
          <a:rect l="0" t="0" r="0" b="0"/>
          <a:pathLst>
            <a:path>
              <a:moveTo>
                <a:pt x="3176547" y="292128"/>
              </a:moveTo>
              <a:arcTo wR="2106353" hR="2106353" stAng="18032155" swAng="38182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C4CF18-F59A-4F58-990A-54B6A0A6CB6C}">
      <dsp:nvSpPr>
        <dsp:cNvPr id="0" name=""/>
        <dsp:cNvSpPr/>
      </dsp:nvSpPr>
      <dsp:spPr>
        <a:xfrm>
          <a:off x="4001395" y="885333"/>
          <a:ext cx="1838504" cy="1166799"/>
        </a:xfrm>
        <a:prstGeom prst="roundRect">
          <a:avLst/>
        </a:prstGeom>
        <a:solidFill>
          <a:schemeClr val="accent5"/>
        </a:solidFill>
        <a:ln w="25400" cap="flat" cmpd="sng" algn="ctr">
          <a:solidFill>
            <a:schemeClr val="accent5">
              <a:shade val="50000"/>
            </a:schemeClr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Разнообразие форм  работы</a:t>
          </a:r>
          <a:endParaRPr lang="ru-RU" sz="1800" kern="1200" dirty="0"/>
        </a:p>
      </dsp:txBody>
      <dsp:txXfrm>
        <a:off x="4001395" y="885333"/>
        <a:ext cx="1838504" cy="1166799"/>
      </dsp:txXfrm>
    </dsp:sp>
    <dsp:sp modelId="{7825CA76-4F70-4193-851B-DF28160F06EB}">
      <dsp:nvSpPr>
        <dsp:cNvPr id="0" name=""/>
        <dsp:cNvSpPr/>
      </dsp:nvSpPr>
      <dsp:spPr>
        <a:xfrm>
          <a:off x="990138" y="415556"/>
          <a:ext cx="4212707" cy="4212707"/>
        </a:xfrm>
        <a:custGeom>
          <a:avLst/>
          <a:gdLst/>
          <a:ahLst/>
          <a:cxnLst/>
          <a:rect l="0" t="0" r="0" b="0"/>
          <a:pathLst>
            <a:path>
              <a:moveTo>
                <a:pt x="4189328" y="1793395"/>
              </a:moveTo>
              <a:arcTo wR="2106353" hR="2106353" stAng="21087327" swAng="78956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7ED70D-5DFC-43F7-A84B-83C4B9C3BAA6}">
      <dsp:nvSpPr>
        <dsp:cNvPr id="0" name=""/>
        <dsp:cNvSpPr/>
      </dsp:nvSpPr>
      <dsp:spPr>
        <a:xfrm>
          <a:off x="4232615" y="2849865"/>
          <a:ext cx="1376064" cy="1450445"/>
        </a:xfrm>
        <a:prstGeom prst="roundRect">
          <a:avLst/>
        </a:prstGeom>
        <a:solidFill>
          <a:schemeClr val="accent4"/>
        </a:solidFill>
        <a:ln w="38100" cap="flat" cmpd="sng" algn="ctr">
          <a:solidFill>
            <a:schemeClr val="lt1"/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Четкость и планирование работы</a:t>
          </a:r>
          <a:endParaRPr lang="ru-RU" sz="1400" kern="1200" dirty="0"/>
        </a:p>
      </dsp:txBody>
      <dsp:txXfrm>
        <a:off x="4232615" y="2849865"/>
        <a:ext cx="1376064" cy="1450445"/>
      </dsp:txXfrm>
    </dsp:sp>
    <dsp:sp modelId="{E7921923-6BC5-4E97-A695-C60250269FD6}">
      <dsp:nvSpPr>
        <dsp:cNvPr id="0" name=""/>
        <dsp:cNvSpPr/>
      </dsp:nvSpPr>
      <dsp:spPr>
        <a:xfrm>
          <a:off x="990138" y="415556"/>
          <a:ext cx="4212707" cy="4212707"/>
        </a:xfrm>
        <a:custGeom>
          <a:avLst/>
          <a:gdLst/>
          <a:ahLst/>
          <a:cxnLst/>
          <a:rect l="0" t="0" r="0" b="0"/>
          <a:pathLst>
            <a:path>
              <a:moveTo>
                <a:pt x="3184315" y="3915974"/>
              </a:moveTo>
              <a:arcTo wR="2106353" hR="2106353" stAng="3553106" swAng="33538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A57EEF-EEE8-4BA3-92CD-64BC2266B13B}">
      <dsp:nvSpPr>
        <dsp:cNvPr id="0" name=""/>
        <dsp:cNvSpPr/>
      </dsp:nvSpPr>
      <dsp:spPr>
        <a:xfrm>
          <a:off x="2262252" y="3966212"/>
          <a:ext cx="1668478" cy="1324105"/>
        </a:xfrm>
        <a:prstGeom prst="roundRect">
          <a:avLst/>
        </a:prstGeom>
        <a:solidFill>
          <a:schemeClr val="accent6"/>
        </a:solidFill>
        <a:ln w="25400" cap="flat" cmpd="sng" algn="ctr">
          <a:solidFill>
            <a:schemeClr val="accent6">
              <a:shade val="50000"/>
            </a:schemeClr>
          </a:solidFill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Сочетание труда и отдыха</a:t>
          </a:r>
          <a:endParaRPr lang="ru-RU" sz="2000" kern="1200" dirty="0"/>
        </a:p>
      </dsp:txBody>
      <dsp:txXfrm>
        <a:off x="2262252" y="3966212"/>
        <a:ext cx="1668478" cy="1324105"/>
      </dsp:txXfrm>
    </dsp:sp>
    <dsp:sp modelId="{EE593690-C884-4A9C-8CCF-617F5FFC31A6}">
      <dsp:nvSpPr>
        <dsp:cNvPr id="0" name=""/>
        <dsp:cNvSpPr/>
      </dsp:nvSpPr>
      <dsp:spPr>
        <a:xfrm>
          <a:off x="990138" y="415556"/>
          <a:ext cx="4212707" cy="4212707"/>
        </a:xfrm>
        <a:custGeom>
          <a:avLst/>
          <a:gdLst/>
          <a:ahLst/>
          <a:cxnLst/>
          <a:rect l="0" t="0" r="0" b="0"/>
          <a:pathLst>
            <a:path>
              <a:moveTo>
                <a:pt x="1211366" y="4013111"/>
              </a:moveTo>
              <a:arcTo wR="2106353" hR="2106353" stAng="6908655" swAng="32677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1638FB-8FD5-4BB6-ADF6-70A5243FC59F}">
      <dsp:nvSpPr>
        <dsp:cNvPr id="0" name=""/>
        <dsp:cNvSpPr/>
      </dsp:nvSpPr>
      <dsp:spPr>
        <a:xfrm>
          <a:off x="394785" y="2849865"/>
          <a:ext cx="1755101" cy="1450445"/>
        </a:xfrm>
        <a:prstGeom prst="roundRect">
          <a:avLst/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Поощрение лучших </a:t>
          </a:r>
          <a:endParaRPr lang="ru-RU" sz="2000" kern="1200" dirty="0"/>
        </a:p>
      </dsp:txBody>
      <dsp:txXfrm>
        <a:off x="394785" y="2849865"/>
        <a:ext cx="1755101" cy="1450445"/>
      </dsp:txXfrm>
    </dsp:sp>
    <dsp:sp modelId="{FBFF2632-E181-4A95-968D-5A31DDD37674}">
      <dsp:nvSpPr>
        <dsp:cNvPr id="0" name=""/>
        <dsp:cNvSpPr/>
      </dsp:nvSpPr>
      <dsp:spPr>
        <a:xfrm>
          <a:off x="990138" y="415556"/>
          <a:ext cx="4212707" cy="4212707"/>
        </a:xfrm>
        <a:custGeom>
          <a:avLst/>
          <a:gdLst/>
          <a:ahLst/>
          <a:cxnLst/>
          <a:rect l="0" t="0" r="0" b="0"/>
          <a:pathLst>
            <a:path>
              <a:moveTo>
                <a:pt x="9103" y="2301970"/>
              </a:moveTo>
              <a:arcTo wR="2106353" hR="2106353" stAng="10480276" swAng="65773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A283F1-0CB4-4A42-A96C-EB7AB0C87E0B}">
      <dsp:nvSpPr>
        <dsp:cNvPr id="0" name=""/>
        <dsp:cNvSpPr/>
      </dsp:nvSpPr>
      <dsp:spPr>
        <a:xfrm>
          <a:off x="286578" y="754575"/>
          <a:ext cx="1971515" cy="142831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Перспективность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(непрерывный  рост)</a:t>
          </a:r>
          <a:endParaRPr lang="ru-RU" sz="1800" kern="1200" dirty="0"/>
        </a:p>
      </dsp:txBody>
      <dsp:txXfrm>
        <a:off x="286578" y="754575"/>
        <a:ext cx="1971515" cy="1428316"/>
      </dsp:txXfrm>
    </dsp:sp>
    <dsp:sp modelId="{297B09E7-D6DF-4037-AA88-99EC4360D44C}">
      <dsp:nvSpPr>
        <dsp:cNvPr id="0" name=""/>
        <dsp:cNvSpPr/>
      </dsp:nvSpPr>
      <dsp:spPr>
        <a:xfrm>
          <a:off x="990138" y="415556"/>
          <a:ext cx="4212707" cy="4212707"/>
        </a:xfrm>
        <a:custGeom>
          <a:avLst/>
          <a:gdLst/>
          <a:ahLst/>
          <a:cxnLst/>
          <a:rect l="0" t="0" r="0" b="0"/>
          <a:pathLst>
            <a:path>
              <a:moveTo>
                <a:pt x="988527" y="321083"/>
              </a:moveTo>
              <a:arcTo wR="2106353" hR="2106353" stAng="14276864" swAng="16348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62707" y="1371600"/>
            <a:ext cx="109728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2016/2/14</a:t>
            </a:fld>
            <a:endParaRPr lang="zh-CN" alt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828800" y="3331698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2016/2/14</a:t>
            </a:fld>
            <a:endParaRPr lang="zh-CN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2016/2/14</a:t>
            </a:fld>
            <a:endParaRPr lang="zh-CN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2016/2/14</a:t>
            </a:fld>
            <a:endParaRPr lang="zh-CN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3600" y="609600"/>
            <a:ext cx="94488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33600" y="2507786"/>
            <a:ext cx="94488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2016/2/14</a:t>
            </a:fld>
            <a:endParaRPr lang="zh-CN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566400" y="6416676"/>
            <a:ext cx="1016000" cy="365125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2016/2/14</a:t>
            </a:fld>
            <a:endParaRPr lang="zh-CN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8" y="1535113"/>
            <a:ext cx="5389033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2362201"/>
            <a:ext cx="5386917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362201"/>
            <a:ext cx="5389033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2016/2/14</a:t>
            </a:fld>
            <a:endParaRPr lang="zh-CN" alt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2016/2/14</a:t>
            </a:fld>
            <a:endParaRPr lang="zh-CN" alt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2016/2/14</a:t>
            </a:fld>
            <a:endParaRPr lang="zh-CN" alt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1" y="1524001"/>
            <a:ext cx="4011084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2016/2/14</a:t>
            </a:fld>
            <a:endParaRPr lang="zh-CN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609600"/>
            <a:ext cx="73152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438400" y="1831975"/>
            <a:ext cx="73152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38400" y="1166787"/>
            <a:ext cx="73152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2016/2/14</a:t>
            </a:fld>
            <a:endParaRPr lang="zh-CN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" y="6416676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pPr/>
              <a:t>2016/2/14</a:t>
            </a:fld>
            <a:endParaRPr lang="zh-CN" alt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165600" y="6416676"/>
            <a:ext cx="38608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0566400" y="6416676"/>
            <a:ext cx="1016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86903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Из опыта работы по реализации в ФГОС в дополнительном образовании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r"/>
            <a:r>
              <a:rPr lang="ru-RU" dirty="0" smtClean="0"/>
              <a:t>Пхайко Ольга Владиславовна,</a:t>
            </a:r>
          </a:p>
          <a:p>
            <a:pPr algn="r"/>
            <a:r>
              <a:rPr lang="ru-RU" dirty="0" smtClean="0"/>
              <a:t>руководитель школьного лесничества, учитель русского языка и литературы МОУ </a:t>
            </a:r>
            <a:r>
              <a:rPr lang="ru-RU" dirty="0" err="1" smtClean="0"/>
              <a:t>Боровской</a:t>
            </a:r>
            <a:r>
              <a:rPr lang="ru-RU" dirty="0" smtClean="0"/>
              <a:t> ООШ имени С.А.Глазырина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Наши единомышленники в работе</a:t>
            </a:r>
            <a:endParaRPr lang="ru-RU" dirty="0"/>
          </a:p>
        </p:txBody>
      </p:sp>
      <p:sp>
        <p:nvSpPr>
          <p:cNvPr id="29" name="Содержимое 2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Департамент  лесами  Челябинской  области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Лесничество  г.Чебаркуля  Челябинской области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ОО  Челябинский  региональный  экологический центр «Наш дом»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Администрация и коллеги  школы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Родители учащихся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Содержимое 3" descr="IMAG445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44024" y="167513"/>
            <a:ext cx="3024933" cy="1705232"/>
          </a:xfrm>
        </p:spPr>
      </p:pic>
      <p:pic>
        <p:nvPicPr>
          <p:cNvPr id="1026" name="Picture 2" descr="C:\Users\Ольга\Desktop\работа\фото Боровской ООШ 2015 год\уборка территории лесхоза 2015 год сентябрь\IMAG45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38903" y="0"/>
            <a:ext cx="3553097" cy="2210168"/>
          </a:xfrm>
          <a:prstGeom prst="rect">
            <a:avLst/>
          </a:prstGeom>
          <a:noFill/>
        </p:spPr>
      </p:pic>
      <p:pic>
        <p:nvPicPr>
          <p:cNvPr id="1027" name="Picture 3" descr="C:\Users\Ольга\Desktop\работа\фото Боровской ООШ 2015 год\фото 9 класс\лекция о ШЛ 2015 год\IMAG44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510339">
            <a:off x="-160980" y="2031660"/>
            <a:ext cx="3617839" cy="2039468"/>
          </a:xfrm>
          <a:prstGeom prst="rect">
            <a:avLst/>
          </a:prstGeom>
          <a:noFill/>
        </p:spPr>
      </p:pic>
      <p:pic>
        <p:nvPicPr>
          <p:cNvPr id="1028" name="Picture 4" descr="C:\Users\Ольга\Desktop\работа\фото Боровской ООШ 2015 год\фото 9 класс\пекник 1 сентября 2015 год 9 класс\IMAG442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535503">
            <a:off x="-248194" y="4430359"/>
            <a:ext cx="3657600" cy="2061882"/>
          </a:xfrm>
          <a:prstGeom prst="rect">
            <a:avLst/>
          </a:prstGeom>
          <a:noFill/>
        </p:spPr>
      </p:pic>
      <p:pic>
        <p:nvPicPr>
          <p:cNvPr id="1029" name="Picture 5" descr="C:\Users\Ольга\Desktop\работа\фото Боровской ООШ 2015 год\фото акция-реклама\IMAG487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41024" y="268942"/>
            <a:ext cx="3204377" cy="1858769"/>
          </a:xfrm>
          <a:prstGeom prst="rect">
            <a:avLst/>
          </a:prstGeom>
          <a:noFill/>
        </p:spPr>
      </p:pic>
      <p:pic>
        <p:nvPicPr>
          <p:cNvPr id="1030" name="Picture 6" descr="C:\Users\Ольга\Desktop\работа\фото Боровской ООШ 2015 год\ФОТО ЛЕКЦИЯ Кузнецова ноябрь 2015 год\IMAG472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39300" y="4710311"/>
            <a:ext cx="4102876" cy="2312895"/>
          </a:xfrm>
          <a:prstGeom prst="rect">
            <a:avLst/>
          </a:prstGeom>
          <a:noFill/>
        </p:spPr>
      </p:pic>
      <p:pic>
        <p:nvPicPr>
          <p:cNvPr id="3" name="Picture 2" descr="C:\Users\Ольга\Desktop\работа\фото Боровской ООШ 2015 год\фото акция-реклама\IMAG488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17965" y="2596115"/>
            <a:ext cx="3435532" cy="1936696"/>
          </a:xfrm>
          <a:prstGeom prst="rect">
            <a:avLst/>
          </a:prstGeom>
          <a:noFill/>
        </p:spPr>
      </p:pic>
      <p:pic>
        <p:nvPicPr>
          <p:cNvPr id="5" name="Picture 3" descr="C:\Users\Ольга\Desktop\работа\фото Боровской ООШ 2015 год\фото кормушки 2015 год\IMAG486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14247" y="2151014"/>
            <a:ext cx="3061956" cy="2049463"/>
          </a:xfrm>
          <a:prstGeom prst="rect">
            <a:avLst/>
          </a:prstGeom>
          <a:noFill/>
        </p:spPr>
      </p:pic>
      <p:pic>
        <p:nvPicPr>
          <p:cNvPr id="6" name="Picture 4" descr="C:\Users\Ольга\Desktop\работа\фото Боровской ООШ 2015 год\ФОТО ЛЕКЦИЯ Кузнецова ноябрь 2015 год\IMAG4736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1150098">
            <a:off x="7961477" y="4885916"/>
            <a:ext cx="4078174" cy="1988520"/>
          </a:xfrm>
          <a:prstGeom prst="rect">
            <a:avLst/>
          </a:prstGeom>
          <a:noFill/>
        </p:spPr>
      </p:pic>
      <p:pic>
        <p:nvPicPr>
          <p:cNvPr id="12" name="Содержимое 27" descr="IMAG2552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rot="1642657">
            <a:off x="9406350" y="2651760"/>
            <a:ext cx="3752798" cy="21155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Желаемый  результат модели ученика по программе ФГОС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304365"/>
            <a:ext cx="10972800" cy="500499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/>
              <a:t>−  любящий свой край и свое Отечество, знающий русский и родной язык, уважающий свой народ, его культуру и духовные традиции; </a:t>
            </a:r>
          </a:p>
          <a:p>
            <a:pPr>
              <a:buNone/>
            </a:pPr>
            <a:r>
              <a:rPr lang="ru-RU" sz="2000" dirty="0" smtClean="0"/>
              <a:t>− осознающий и принимающий ценности человеческой жизни, семьи, гражданского общества, многонационального российского народа, человечества; </a:t>
            </a:r>
          </a:p>
          <a:p>
            <a:pPr>
              <a:buNone/>
            </a:pPr>
            <a:r>
              <a:rPr lang="ru-RU" sz="2000" dirty="0" smtClean="0"/>
              <a:t>− активно и заинтересованно познающий мир, осознающий ценность труда, науки и творчества; </a:t>
            </a:r>
          </a:p>
          <a:p>
            <a:pPr>
              <a:buNone/>
            </a:pPr>
            <a:r>
              <a:rPr lang="ru-RU" sz="2000" dirty="0" smtClean="0"/>
              <a:t> − умеющий учиться, осознающий важность образования и самообразования для жизни и деятельности, способный применять полученные знания на практике;</a:t>
            </a:r>
          </a:p>
          <a:p>
            <a:pPr>
              <a:buNone/>
            </a:pPr>
            <a:r>
              <a:rPr lang="ru-RU" sz="2000" dirty="0" smtClean="0"/>
              <a:t> − социально активный, уважающий закон и правопорядок, соизмеряющий свои поступки с нравственными ценностями, осознающий свои обязанности перед семьей, обществом, Отечеством; </a:t>
            </a:r>
          </a:p>
          <a:p>
            <a:pPr>
              <a:buNone/>
            </a:pPr>
            <a:r>
              <a:rPr lang="ru-RU" sz="2000" dirty="0" smtClean="0"/>
              <a:t>− уважающий других людей, умеющий вести конструктивный диалог, достигать взаимопонимания, сотрудничать для достижения общих результатов; </a:t>
            </a:r>
          </a:p>
          <a:p>
            <a:pPr>
              <a:buNone/>
            </a:pPr>
            <a:r>
              <a:rPr lang="ru-RU" sz="2000" dirty="0" smtClean="0"/>
              <a:t>− осознанно выполняющий правила здорового и экологически целесообразного образа жизни, безопасного для человека и окружающей его среды; </a:t>
            </a:r>
          </a:p>
          <a:p>
            <a:pPr>
              <a:buNone/>
            </a:pPr>
            <a:r>
              <a:rPr lang="ru-RU" sz="2000" dirty="0" smtClean="0"/>
              <a:t>− ориентирующийся в мире профессий, понимающий значение профессиональной деятельности для человека в интересах устойчивого развития общества и природы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Результаты работы в соответствии с  ФГОС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1.   Обучающие знают  ценности  жизни  </a:t>
            </a:r>
          </a:p>
          <a:p>
            <a:pPr marL="651510" indent="-514350">
              <a:buAutoNum type="arabicPeriod" startAt="2"/>
            </a:pPr>
            <a:r>
              <a:rPr lang="ru-RU" dirty="0" smtClean="0"/>
              <a:t>Становятся дружными и работают на коллектив</a:t>
            </a:r>
          </a:p>
          <a:p>
            <a:pPr marL="651510" indent="-514350">
              <a:buAutoNum type="arabicPeriod" startAt="2"/>
            </a:pPr>
            <a:r>
              <a:rPr lang="ru-RU" dirty="0" smtClean="0"/>
              <a:t>Нет авторитарности среди ребят</a:t>
            </a:r>
          </a:p>
          <a:p>
            <a:pPr marL="651510" indent="-514350">
              <a:buAutoNum type="arabicPeriod" startAt="2"/>
            </a:pPr>
            <a:r>
              <a:rPr lang="ru-RU" dirty="0" smtClean="0"/>
              <a:t>Расширяется кругозор восприятия мира(поездки)</a:t>
            </a:r>
          </a:p>
          <a:p>
            <a:pPr marL="651510" indent="-514350">
              <a:buAutoNum type="arabicPeriod" startAt="2"/>
            </a:pPr>
            <a:r>
              <a:rPr lang="ru-RU" dirty="0" smtClean="0"/>
              <a:t>Достигают  побед </a:t>
            </a:r>
          </a:p>
          <a:p>
            <a:pPr marL="651510" indent="-514350">
              <a:buAutoNum type="arabicPeriod" startAt="2"/>
            </a:pPr>
            <a:r>
              <a:rPr lang="ru-RU" dirty="0" smtClean="0"/>
              <a:t>Получают дополнительное образование по «</a:t>
            </a:r>
            <a:r>
              <a:rPr lang="ru-RU" dirty="0" err="1" smtClean="0"/>
              <a:t>Фитодизайну</a:t>
            </a:r>
            <a:r>
              <a:rPr lang="ru-RU" dirty="0" smtClean="0"/>
              <a:t>» и «Лесоводству»</a:t>
            </a:r>
          </a:p>
          <a:p>
            <a:pPr marL="651510" indent="-514350">
              <a:buAutoNum type="arabicPeriod" startAt="2"/>
            </a:pPr>
            <a:r>
              <a:rPr lang="ru-RU" dirty="0" smtClean="0"/>
              <a:t>4  учащихся выбрали направление «Лесоводство» и обучаются в ВУЗах</a:t>
            </a:r>
          </a:p>
          <a:p>
            <a:pPr marL="651510" indent="-514350">
              <a:buAutoNum type="arabicPeriod" startAt="2"/>
            </a:pPr>
            <a:endParaRPr lang="ru-RU" dirty="0" smtClean="0"/>
          </a:p>
          <a:p>
            <a:pPr marL="651510" indent="-514350">
              <a:buAutoNum type="arabicPeriod" startAt="2"/>
            </a:pPr>
            <a:endParaRPr lang="ru-RU" dirty="0" smtClean="0"/>
          </a:p>
          <a:p>
            <a:pPr marL="651510" indent="-514350">
              <a:buAutoNum type="arabicPeriod" startAt="2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Ссылки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51510" indent="-514350">
              <a:buAutoNum type="arabicPeriod"/>
            </a:pPr>
            <a:r>
              <a:rPr lang="ru-RU" dirty="0" smtClean="0"/>
              <a:t>Материалы II Всероссийской научно-практической конференции «Теоретические основы организация внеурочной деятельности в условиях сетевого взаимодействия общего и дополнительного образования» Е. Н. Барышников, г. Санкт-Петербург </a:t>
            </a:r>
          </a:p>
          <a:p>
            <a:pPr marL="651510" indent="-514350">
              <a:buAutoNum type="arabicPeriod"/>
            </a:pPr>
            <a:r>
              <a:rPr lang="en-US" dirty="0" smtClean="0"/>
              <a:t>http://www.fio.vrn.ru/2007/3/6.html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1363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Аннотация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958046" y="1600201"/>
            <a:ext cx="7624354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       В школе  работаю пятый год и когда мне предложили стать руководителем школьного лесничества я и не предполагала, что это очень кропотливый и необходимый труд для меня.  К внедрению в ФГОС каждый учитель отнесся по-разному. Я же считаю, что именно в дополнительном образовании реализуются и затрагиваются все направления развития будущей все стороне развитой личности.  В моём докладе я поделюсь своим опытом работы и расскажу каких результатов добиваются мои ученики после окончании школы.</a:t>
            </a:r>
            <a:endParaRPr lang="ru-RU" dirty="0"/>
          </a:p>
        </p:txBody>
      </p:sp>
      <p:pic>
        <p:nvPicPr>
          <p:cNvPr id="5" name="Содержимое 3" descr="IMG_803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l="48108" t="11014" r="17438" b="21178"/>
          <a:stretch>
            <a:fillRect/>
          </a:stretch>
        </p:blipFill>
        <p:spPr>
          <a:xfrm>
            <a:off x="509451" y="849085"/>
            <a:ext cx="3349072" cy="51348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Ключевые слова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Быть успешным</a:t>
            </a:r>
          </a:p>
          <a:p>
            <a:r>
              <a:rPr lang="ru-RU" dirty="0" smtClean="0"/>
              <a:t>Любовь к  окружающему миру</a:t>
            </a:r>
          </a:p>
          <a:p>
            <a:r>
              <a:rPr lang="ru-RU" dirty="0" smtClean="0"/>
              <a:t>Охрана </a:t>
            </a:r>
          </a:p>
          <a:p>
            <a:r>
              <a:rPr lang="ru-RU" dirty="0" smtClean="0"/>
              <a:t>Помощь </a:t>
            </a:r>
          </a:p>
          <a:p>
            <a:r>
              <a:rPr lang="ru-RU" dirty="0" smtClean="0"/>
              <a:t>Способ приобретения знаний</a:t>
            </a:r>
          </a:p>
          <a:p>
            <a:r>
              <a:rPr lang="ru-RU" dirty="0" smtClean="0"/>
              <a:t>Жизненный дальнейший путь</a:t>
            </a:r>
          </a:p>
          <a:p>
            <a:r>
              <a:rPr lang="ru-RU" dirty="0" smtClean="0"/>
              <a:t>Мировоззрение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Цель доклада: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51510" indent="-514350">
              <a:buAutoNum type="arabicPeriod"/>
            </a:pPr>
            <a:r>
              <a:rPr lang="ru-RU" sz="4400" dirty="0" smtClean="0"/>
              <a:t>Показать целесообразность моей работы</a:t>
            </a:r>
          </a:p>
          <a:p>
            <a:pPr marL="651510" indent="-514350">
              <a:buAutoNum type="arabicPeriod"/>
            </a:pPr>
            <a:r>
              <a:rPr lang="ru-RU" sz="4400" dirty="0" smtClean="0"/>
              <a:t>Доказать на примерах соответствие работы с ФГОС</a:t>
            </a:r>
          </a:p>
          <a:p>
            <a:pPr marL="651510" indent="-514350">
              <a:buAutoNum type="arabicPeriod"/>
            </a:pPr>
            <a:r>
              <a:rPr lang="ru-RU" sz="4400" dirty="0" smtClean="0"/>
              <a:t>Привлечь и найти единомышленников своей дополнительной работы</a:t>
            </a:r>
          </a:p>
          <a:p>
            <a:pPr marL="651510" indent="-514350">
              <a:buAutoNum type="arabicPeriod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61258"/>
            <a:ext cx="10972800" cy="783772"/>
          </a:xfrm>
        </p:spPr>
        <p:txBody>
          <a:bodyPr/>
          <a:lstStyle/>
          <a:p>
            <a:r>
              <a:rPr lang="ru-RU" dirty="0" smtClean="0"/>
              <a:t>Структура внеурочной деятельности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609600" y="1162594"/>
            <a:ext cx="10972800" cy="514676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   −  общешкольные мероприятия, которые способствуют созданию определенного образа школьной жизни, обеспечивающие ориентацию учащихся на </a:t>
            </a:r>
            <a:r>
              <a:rPr lang="ru-RU" dirty="0" smtClean="0">
                <a:solidFill>
                  <a:srgbClr val="FFFF00"/>
                </a:solidFill>
              </a:rPr>
              <a:t>определенную систему ценностей</a:t>
            </a:r>
          </a:p>
          <a:p>
            <a:pPr>
              <a:buNone/>
            </a:pPr>
            <a:r>
              <a:rPr lang="ru-RU" dirty="0" smtClean="0"/>
              <a:t>      − организация работы с учащимися, направленная на создание </a:t>
            </a:r>
            <a:r>
              <a:rPr lang="ru-RU" dirty="0" smtClean="0">
                <a:solidFill>
                  <a:srgbClr val="FFFF00"/>
                </a:solidFill>
              </a:rPr>
              <a:t>дружного коллектива </a:t>
            </a:r>
          </a:p>
          <a:p>
            <a:pPr>
              <a:buNone/>
            </a:pPr>
            <a:r>
              <a:rPr lang="ru-RU" dirty="0" smtClean="0"/>
              <a:t>      − организацию </a:t>
            </a:r>
            <a:r>
              <a:rPr lang="ru-RU" dirty="0" smtClean="0">
                <a:solidFill>
                  <a:srgbClr val="FFFF00"/>
                </a:solidFill>
              </a:rPr>
              <a:t>ученического самоуправления</a:t>
            </a:r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     -социальное  партнерство  </a:t>
            </a:r>
            <a:r>
              <a:rPr lang="ru-RU" dirty="0" smtClean="0"/>
              <a:t>с </a:t>
            </a:r>
            <a:r>
              <a:rPr lang="ru-RU" dirty="0" err="1" smtClean="0"/>
              <a:t>экоцентром</a:t>
            </a:r>
            <a:r>
              <a:rPr lang="ru-RU" dirty="0" smtClean="0"/>
              <a:t> «Наш дом»</a:t>
            </a:r>
          </a:p>
          <a:p>
            <a:pPr>
              <a:buNone/>
            </a:pPr>
            <a:r>
              <a:rPr lang="ru-RU" dirty="0" smtClean="0"/>
              <a:t>      − внешкольная работа, направленная на  упорядочение мероприятий проводимых с учащимися вне стен школы </a:t>
            </a:r>
            <a:r>
              <a:rPr lang="ru-RU" dirty="0" smtClean="0">
                <a:solidFill>
                  <a:srgbClr val="FFFF00"/>
                </a:solidFill>
              </a:rPr>
              <a:t>(экскурсии, выездные сборы, походы, участие в различных конкурсах, олимпиадах)</a:t>
            </a:r>
          </a:p>
          <a:p>
            <a:pPr>
              <a:buNone/>
            </a:pPr>
            <a:r>
              <a:rPr lang="ru-RU" dirty="0" smtClean="0"/>
              <a:t>      −  индивидуальная работа с учащимися по </a:t>
            </a:r>
            <a:r>
              <a:rPr lang="ru-RU" dirty="0" smtClean="0">
                <a:solidFill>
                  <a:srgbClr val="FFFF00"/>
                </a:solidFill>
              </a:rPr>
              <a:t>решению их проблем</a:t>
            </a:r>
            <a:r>
              <a:rPr lang="ru-RU" dirty="0" smtClean="0"/>
              <a:t>, направленную на осуществление психолого-педагогического, медико-социального сопровождения образовательного процесса и оказание своевременной помощи учащимся.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Организационные принципы школьного лесничества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10820" y="1289380"/>
          <a:ext cx="6126479" cy="51075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727371" y="1815736"/>
            <a:ext cx="493776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Работа школьного лесничества — это не эпизодические мероприятия, а целостная, спланированная круглогодичная система учебной, трудовой, исследовательской, просветительской и культурной деятельности учащихся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287383"/>
            <a:ext cx="10972800" cy="602197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    Для успешной жизни на Земле, научиться жить в гармонии с Природой, знать и уважать ее законы. Кодекс любого члена школьно­го лесничества опирается на принцип равенства всех живых существ на этой планете. Всё живое имеет право на жизнь и возможность развиваться  естественным путем.</a:t>
            </a:r>
            <a:br>
              <a:rPr lang="ru-RU" dirty="0" smtClean="0"/>
            </a:br>
            <a:r>
              <a:rPr lang="ru-RU" dirty="0" smtClean="0"/>
              <a:t>     Лучшая помощь — невмешательство и устранение вмешательств в жизнь любой экосистемы. </a:t>
            </a:r>
            <a:br>
              <a:rPr lang="ru-RU" dirty="0" smtClean="0"/>
            </a:br>
            <a:r>
              <a:rPr lang="ru-RU" dirty="0" smtClean="0"/>
              <a:t>     Любая работа должна быть сделана грамотно, поэтому образование, самообразование — первый и самый важный шаг для любого дела.</a:t>
            </a:r>
            <a:br>
              <a:rPr lang="ru-RU" dirty="0" smtClean="0"/>
            </a:br>
            <a:r>
              <a:rPr lang="ru-RU" dirty="0" smtClean="0"/>
              <a:t>     </a:t>
            </a:r>
            <a:r>
              <a:rPr lang="ru-RU" sz="3600" dirty="0" smtClean="0">
                <a:solidFill>
                  <a:srgbClr val="FFC000"/>
                </a:solidFill>
              </a:rPr>
              <a:t>Среди членов лесничества главный лозунг — сделай как я, сделай лучше меня (а не как я сказал...).</a:t>
            </a:r>
            <a:endParaRPr lang="ru-RU" sz="36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Необходимые документы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ru-RU" sz="4000" dirty="0" smtClean="0"/>
              <a:t>Устав школьного лесничества</a:t>
            </a:r>
          </a:p>
          <a:p>
            <a:pPr>
              <a:buFont typeface="Wingdings" pitchFamily="2" charset="2"/>
              <a:buChar char="Ø"/>
            </a:pPr>
            <a:r>
              <a:rPr lang="ru-RU" sz="4000" dirty="0" smtClean="0"/>
              <a:t>Приказ в ОУ о создании школьного лесничества  с указанием ответственного лица</a:t>
            </a:r>
          </a:p>
          <a:p>
            <a:pPr>
              <a:buFont typeface="Wingdings" pitchFamily="2" charset="2"/>
              <a:buChar char="Ø"/>
            </a:pPr>
            <a:r>
              <a:rPr lang="ru-RU" sz="4000" dirty="0" smtClean="0"/>
              <a:t>Договор (соглашение) с лесничеством</a:t>
            </a:r>
          </a:p>
          <a:p>
            <a:pPr>
              <a:buFont typeface="Wingdings" pitchFamily="2" charset="2"/>
              <a:buChar char="Ø"/>
            </a:pPr>
            <a:r>
              <a:rPr lang="ru-RU" sz="4000" dirty="0" smtClean="0"/>
              <a:t>Программа деятельности школьного лесничества</a:t>
            </a:r>
          </a:p>
          <a:p>
            <a:pPr>
              <a:buFont typeface="Wingdings" pitchFamily="2" charset="2"/>
              <a:buChar char="Ø"/>
            </a:pPr>
            <a:r>
              <a:rPr lang="ru-RU" sz="4000" dirty="0" smtClean="0"/>
              <a:t>План работы школьного лесничества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Виды  деятельности в школьном лесничестве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3200" dirty="0" smtClean="0"/>
              <a:t>Лесная работа (саженцы, уход за растениями, уборка)</a:t>
            </a:r>
          </a:p>
          <a:p>
            <a:pPr>
              <a:buFont typeface="Wingdings" pitchFamily="2" charset="2"/>
              <a:buChar char="ü"/>
            </a:pPr>
            <a:r>
              <a:rPr lang="ru-RU" sz="3200" dirty="0" smtClean="0"/>
              <a:t>Борьба с браконьерами (акции «Сохраним Ёлочку!», пожары, правила поведения )</a:t>
            </a:r>
          </a:p>
          <a:p>
            <a:pPr>
              <a:buFont typeface="Wingdings" pitchFamily="2" charset="2"/>
              <a:buChar char="ü"/>
            </a:pPr>
            <a:r>
              <a:rPr lang="ru-RU" sz="3200" dirty="0" smtClean="0"/>
              <a:t>Биологическая работа (уход и исследование растений и животных)</a:t>
            </a:r>
          </a:p>
          <a:p>
            <a:pPr>
              <a:buFont typeface="Wingdings" pitchFamily="2" charset="2"/>
              <a:buChar char="ü"/>
            </a:pPr>
            <a:r>
              <a:rPr lang="ru-RU" sz="3200" dirty="0" smtClean="0"/>
              <a:t>Экологическое просвещение (занятия-агитации)</a:t>
            </a:r>
          </a:p>
          <a:p>
            <a:pPr>
              <a:buFont typeface="Wingdings" pitchFamily="2" charset="2"/>
              <a:buChar char="ü"/>
            </a:pPr>
            <a:r>
              <a:rPr lang="ru-RU" sz="3200" dirty="0" smtClean="0"/>
              <a:t>Экологический театр (агитбригады, визитки)</a:t>
            </a:r>
          </a:p>
          <a:p>
            <a:pPr>
              <a:buFont typeface="Wingdings" pitchFamily="2" charset="2"/>
              <a:buChar char="ü"/>
            </a:pPr>
            <a:r>
              <a:rPr lang="ru-RU" sz="3200" dirty="0" smtClean="0"/>
              <a:t>Малая академия (обучение в ВУЗ)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270</TotalTime>
  <Words>719</Words>
  <Application>Microsoft Office PowerPoint</Application>
  <PresentationFormat>Произвольный</PresentationFormat>
  <Paragraphs>76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Апекс</vt:lpstr>
      <vt:lpstr>Из опыта работы по реализации в ФГОС в дополнительном образовании</vt:lpstr>
      <vt:lpstr> Аннотация </vt:lpstr>
      <vt:lpstr>Ключевые слова</vt:lpstr>
      <vt:lpstr>Цель доклада: </vt:lpstr>
      <vt:lpstr>Структура внеурочной деятельности</vt:lpstr>
      <vt:lpstr>Организационные принципы школьного лесничества</vt:lpstr>
      <vt:lpstr>Слайд 7</vt:lpstr>
      <vt:lpstr>Необходимые документы</vt:lpstr>
      <vt:lpstr>Виды  деятельности в школьном лесничестве </vt:lpstr>
      <vt:lpstr>Наши единомышленники в работе</vt:lpstr>
      <vt:lpstr> </vt:lpstr>
      <vt:lpstr>Желаемый  результат модели ученика по программе ФГОС</vt:lpstr>
      <vt:lpstr>Результаты работы в соответствии с  ФГОС</vt:lpstr>
      <vt:lpstr>Ссылки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 опыта работы по реализации в ФГОС в дополнительном образовании</dc:title>
  <dc:creator>Ольга</dc:creator>
  <cp:lastModifiedBy>Ольга</cp:lastModifiedBy>
  <cp:revision>32</cp:revision>
  <dcterms:created xsi:type="dcterms:W3CDTF">2015-05-05T08:02:14Z</dcterms:created>
  <dcterms:modified xsi:type="dcterms:W3CDTF">2016-02-13T20:02:09Z</dcterms:modified>
</cp:coreProperties>
</file>