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9" r:id="rId3"/>
    <p:sldId id="265" r:id="rId4"/>
    <p:sldId id="277" r:id="rId5"/>
    <p:sldId id="266" r:id="rId6"/>
    <p:sldId id="269" r:id="rId7"/>
    <p:sldId id="287" r:id="rId8"/>
    <p:sldId id="283" r:id="rId9"/>
    <p:sldId id="273" r:id="rId10"/>
    <p:sldId id="284" r:id="rId11"/>
    <p:sldId id="285" r:id="rId12"/>
    <p:sldId id="271" r:id="rId13"/>
    <p:sldId id="286" r:id="rId14"/>
    <p:sldId id="268" r:id="rId15"/>
    <p:sldId id="288" r:id="rId16"/>
    <p:sldId id="282" r:id="rId17"/>
    <p:sldId id="270" r:id="rId18"/>
    <p:sldId id="276" r:id="rId19"/>
    <p:sldId id="267" r:id="rId20"/>
    <p:sldId id="274" r:id="rId21"/>
    <p:sldId id="281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7" y="476672"/>
            <a:ext cx="633670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Тема</a:t>
            </a:r>
            <a:r>
              <a:rPr lang="ru-RU" sz="4000" dirty="0" smtClean="0"/>
              <a:t>: ЗОЖ и профилактика основных инфекционных заболеваний.</a:t>
            </a:r>
            <a:endParaRPr lang="ru-RU" sz="4000" dirty="0"/>
          </a:p>
        </p:txBody>
      </p:sp>
      <p:pic>
        <p:nvPicPr>
          <p:cNvPr id="7" name="Picture 2" descr="http://cs406727.userapi.com/v406727371/4059/oj9iz_17j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334" y="3140968"/>
            <a:ext cx="5125331" cy="341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068960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Грипп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79712" y="261663"/>
            <a:ext cx="56346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Инфекции дыхательных путей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2432" y="4298091"/>
            <a:ext cx="18002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Корь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714238" y="3068959"/>
            <a:ext cx="208823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Ангина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4238" y="4298091"/>
            <a:ext cx="21505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Коклюш </a:t>
            </a:r>
            <a:endParaRPr lang="ru-RU" sz="3200" dirty="0"/>
          </a:p>
        </p:txBody>
      </p:sp>
      <p:pic>
        <p:nvPicPr>
          <p:cNvPr id="13" name="Picture 3" descr="D:\Documents and Settings\Навдаева\Рабочий стол\Рисунок122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06" y="3068960"/>
            <a:ext cx="3794987" cy="30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35924" y="5949280"/>
            <a:ext cx="3078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Ветряная оспа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6367" y="5949279"/>
            <a:ext cx="28394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Туберкулез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1124744"/>
            <a:ext cx="76328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поражающие в первую очередь дыхательные пути человека.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4396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forpost.tv/img/lenta/1996_12693563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110932"/>
            <a:ext cx="710478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27849" y="6206025"/>
            <a:ext cx="2736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Туберкулез 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87524" y="188640"/>
            <a:ext cx="85689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Как называется этот вид медицинского обследования? Какое заболевание позволяет обнаружить?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5186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83768" y="188640"/>
            <a:ext cx="48965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 заражения</a:t>
            </a:r>
            <a:endParaRPr lang="ru-RU" sz="4400" dirty="0"/>
          </a:p>
        </p:txBody>
      </p:sp>
      <p:pic>
        <p:nvPicPr>
          <p:cNvPr id="1028" name="Picture 4" descr="http://www.quidco.com/blog/wp-content/uploads/2012/01/PreventFluCold001-608x331.jpg?f220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6095279" cy="331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75656" y="1201105"/>
            <a:ext cx="69127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Воздушно-капельный путь</a:t>
            </a:r>
            <a:endParaRPr lang="ru-RU" sz="4400" dirty="0"/>
          </a:p>
        </p:txBody>
      </p:sp>
      <p:pic>
        <p:nvPicPr>
          <p:cNvPr id="1032" name="Picture 8" descr="http://main.rudn.ru/_new/russian/win/tubrus/02_etio_pato/02_01_stages/02_01_infection/10_02_01_air_bor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4119910"/>
            <a:ext cx="4411824" cy="270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35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152115"/>
            <a:ext cx="19442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Трахома  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62730"/>
            <a:ext cx="61694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Инфекции наружных покровов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10345" y="4293096"/>
            <a:ext cx="2289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Чесотка 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0384" y="980728"/>
            <a:ext cx="763284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поражающие в первую очередь кожу и слизистые оболочки.</a:t>
            </a:r>
            <a:endParaRPr lang="ru-RU" sz="2800" dirty="0"/>
          </a:p>
        </p:txBody>
      </p:sp>
      <p:pic>
        <p:nvPicPr>
          <p:cNvPr id="5122" name="Picture 2" descr="http://vrachgomeopat.ru/wp-content/uploads/2009/03/u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608" y="2563475"/>
            <a:ext cx="5799116" cy="386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30963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Сибирская язва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292080" y="6241665"/>
            <a:ext cx="228944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Столбняк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01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883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сибирская яз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28" y="1412776"/>
            <a:ext cx="3862700" cy="533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101" y="1238795"/>
            <a:ext cx="32229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Сибирская язва</a:t>
            </a:r>
            <a:endParaRPr lang="ru-RU" sz="3600" dirty="0"/>
          </a:p>
        </p:txBody>
      </p:sp>
      <p:pic>
        <p:nvPicPr>
          <p:cNvPr id="8" name="Picture 2" descr="http://www.zoovet.ru/slovar/25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5"/>
            <a:ext cx="4183864" cy="28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7584" y="163248"/>
            <a:ext cx="76328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Инфекции наружных покровов</a:t>
            </a:r>
            <a:endParaRPr lang="ru-RU" sz="4000" b="1" dirty="0"/>
          </a:p>
        </p:txBody>
      </p:sp>
      <p:pic>
        <p:nvPicPr>
          <p:cNvPr id="2050" name="Picture 2" descr="http://netrodinkam.ru/wp-content/uploads/2012/04/chesotka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1000108"/>
            <a:ext cx="4143404" cy="277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43768" y="6187214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Рожа  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072330" y="3143248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Чесотка</a:t>
            </a:r>
            <a:r>
              <a:rPr lang="ru-RU" sz="3200" dirty="0" smtClean="0"/>
              <a:t>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768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44047" y="188640"/>
            <a:ext cx="525590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 заражения</a:t>
            </a:r>
            <a:endParaRPr lang="ru-RU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8747" y="1196752"/>
            <a:ext cx="38884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Контактный путь</a:t>
            </a:r>
            <a:endParaRPr lang="ru-RU" sz="4000" dirty="0"/>
          </a:p>
        </p:txBody>
      </p:sp>
      <p:pic>
        <p:nvPicPr>
          <p:cNvPr id="1028" name="Picture 4" descr="http://skydecor.p.fl1.fo.ru/image/chunk1/1175038/0/editor/blog/shaking_hands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91674"/>
            <a:ext cx="6192688" cy="466632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2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7067" y="332656"/>
            <a:ext cx="45005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Физкультминутка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700808"/>
            <a:ext cx="8712968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FF00"/>
                </a:solidFill>
              </a:rPr>
              <a:t>Исходное положение: </a:t>
            </a:r>
            <a:r>
              <a:rPr lang="ru-RU" sz="4000" i="1" dirty="0"/>
              <a:t>руки на парте. Руки вверх, потянуться как можно выше</a:t>
            </a:r>
            <a:r>
              <a:rPr lang="ru-RU" sz="4000" i="1" dirty="0" smtClean="0"/>
              <a:t>,, </a:t>
            </a:r>
            <a:r>
              <a:rPr lang="ru-RU" sz="4000" i="1" dirty="0"/>
              <a:t>посмотреть на руки, прогнуть </a:t>
            </a:r>
            <a:r>
              <a:rPr lang="ru-RU" sz="4000" i="1" dirty="0" smtClean="0"/>
              <a:t>спину, вернуться </a:t>
            </a:r>
            <a:r>
              <a:rPr lang="ru-RU" sz="4000" i="1" dirty="0"/>
              <a:t>в исходное положение. </a:t>
            </a:r>
            <a:endParaRPr lang="ru-RU" sz="4000" i="1" dirty="0" smtClean="0"/>
          </a:p>
          <a:p>
            <a:pPr algn="ctr"/>
            <a:r>
              <a:rPr lang="ru-RU" sz="4000" i="1" dirty="0" smtClean="0"/>
              <a:t>Повторить </a:t>
            </a:r>
            <a:r>
              <a:rPr lang="ru-RU" sz="4000" i="1" dirty="0"/>
              <a:t>3 раза.</a:t>
            </a:r>
          </a:p>
        </p:txBody>
      </p:sp>
    </p:spTree>
    <p:extLst>
      <p:ext uri="{BB962C8B-B14F-4D97-AF65-F5344CB8AC3E}">
        <p14:creationId xmlns:p14="http://schemas.microsoft.com/office/powerpoint/2010/main" val="31377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917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456" y="1215688"/>
            <a:ext cx="860290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Эпидемия</a:t>
            </a:r>
            <a:r>
              <a:rPr lang="ru-RU" sz="3600" dirty="0" smtClean="0"/>
              <a:t> </a:t>
            </a:r>
            <a:r>
              <a:rPr lang="ru-RU" sz="3600" b="1" dirty="0" smtClean="0"/>
              <a:t>– это массовое заболевание населения инфекционными болезнями.</a:t>
            </a:r>
            <a:endParaRPr lang="ru-RU" sz="3600" b="1" dirty="0"/>
          </a:p>
        </p:txBody>
      </p:sp>
      <p:pic>
        <p:nvPicPr>
          <p:cNvPr id="6" name="Picture 6" descr="чума в неапол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4753" y="2708920"/>
            <a:ext cx="5422525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98703" y="188786"/>
            <a:ext cx="563462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Что такое эпидемия?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6427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5676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116632"/>
            <a:ext cx="518457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Предупреждение инфекционных заболеваний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1484784"/>
            <a:ext cx="279005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1. Мыть </a:t>
            </a:r>
            <a:r>
              <a:rPr lang="ru-RU" sz="2400" dirty="0"/>
              <a:t>руки </a:t>
            </a:r>
            <a:r>
              <a:rPr lang="ru-RU" sz="2400" dirty="0" smtClean="0"/>
              <a:t>перед </a:t>
            </a:r>
            <a:r>
              <a:rPr lang="ru-RU" sz="2400" dirty="0"/>
              <a:t>едой, после прогулки, посещения </a:t>
            </a:r>
            <a:r>
              <a:rPr lang="ru-RU" sz="2400" dirty="0" smtClean="0"/>
              <a:t>туалета.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776" y="3645024"/>
            <a:ext cx="270768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4.Тщательно </a:t>
            </a:r>
            <a:r>
              <a:rPr lang="ru-RU" sz="2400" dirty="0"/>
              <a:t>мыть продукты </a:t>
            </a:r>
            <a:r>
              <a:rPr lang="ru-RU" sz="2400" dirty="0" smtClean="0"/>
              <a:t>питания.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1484784"/>
            <a:ext cx="259228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3.Следить </a:t>
            </a:r>
            <a:r>
              <a:rPr lang="ru-RU" sz="2400" dirty="0"/>
              <a:t>за сроком годности продуктов </a:t>
            </a:r>
            <a:r>
              <a:rPr lang="ru-RU" sz="2400" dirty="0" smtClean="0"/>
              <a:t>питания.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1484784"/>
            <a:ext cx="2286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2.Вести </a:t>
            </a:r>
            <a:r>
              <a:rPr lang="ru-RU" sz="2400" dirty="0"/>
              <a:t>борьбу с насекомыми (мухами, комарами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3645024"/>
            <a:ext cx="22423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5.Соблюдать </a:t>
            </a:r>
            <a:r>
              <a:rPr lang="ru-RU" sz="2400" dirty="0"/>
              <a:t>гигиену </a:t>
            </a:r>
            <a:r>
              <a:rPr lang="ru-RU" sz="2400" dirty="0" smtClean="0"/>
              <a:t>тела.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5159774"/>
            <a:ext cx="358214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6.В </a:t>
            </a:r>
            <a:r>
              <a:rPr lang="ru-RU" sz="2400" dirty="0"/>
              <a:t>зимнее время употреблять витамины для укрепления </a:t>
            </a:r>
            <a:r>
              <a:rPr lang="ru-RU" sz="2400" dirty="0" smtClean="0"/>
              <a:t>иммунитета.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33926" y="5159774"/>
            <a:ext cx="289254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/>
              <a:t>7.Не </a:t>
            </a:r>
            <a:r>
              <a:rPr lang="ru-RU" sz="2400" dirty="0"/>
              <a:t>пользоваться чужими средствами личной </a:t>
            </a:r>
            <a:r>
              <a:rPr lang="ru-RU" sz="2400" dirty="0" smtClean="0"/>
              <a:t>гигиены.</a:t>
            </a:r>
          </a:p>
          <a:p>
            <a:pPr algn="ctr"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2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196752"/>
            <a:ext cx="878497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Карантин – это комплекс мероприятий по прекращению распространения инфекции.</a:t>
            </a:r>
            <a:endParaRPr lang="ru-RU" sz="3600" dirty="0"/>
          </a:p>
        </p:txBody>
      </p:sp>
      <p:pic>
        <p:nvPicPr>
          <p:cNvPr id="7170" name="Picture 2" descr="http://www.yarskonline.ru/upload_files/news/418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30" y="2636911"/>
            <a:ext cx="5472606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1750" y="188640"/>
            <a:ext cx="527458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Что такое карантин?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77087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38753"/>
            <a:ext cx="53285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Сегодня на уроке:</a:t>
            </a:r>
            <a:endParaRPr lang="ru-RU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1678747"/>
            <a:ext cx="633670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/>
              <a:t>Узнаем: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в</a:t>
            </a:r>
            <a:r>
              <a:rPr lang="ru-RU" sz="2400" dirty="0" smtClean="0"/>
              <a:t>иды инфекционных заболеваний;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п</a:t>
            </a:r>
            <a:r>
              <a:rPr lang="ru-RU" sz="2400" dirty="0" smtClean="0"/>
              <a:t>ричины возникновения заболеваний;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dirty="0"/>
              <a:t>м</a:t>
            </a:r>
            <a:r>
              <a:rPr lang="ru-RU" sz="2400" dirty="0" smtClean="0"/>
              <a:t>еры профилактики инфекционных заболеваний.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0802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1628800"/>
            <a:ext cx="7488832" cy="4608512"/>
          </a:xfrm>
          <a:prstGeom prst="rect">
            <a:avLst/>
          </a:prstGeom>
          <a:noFill/>
          <a:ln w="222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332656"/>
            <a:ext cx="273630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Кроссворд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482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32656"/>
            <a:ext cx="799288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Задание: </a:t>
            </a:r>
            <a:r>
              <a:rPr lang="ru-RU" sz="2800" dirty="0" smtClean="0"/>
              <a:t>Прочитай</a:t>
            </a:r>
            <a:r>
              <a:rPr lang="ru-RU" sz="2800" dirty="0"/>
              <a:t>, расставь стрелки в нужном </a:t>
            </a:r>
            <a:r>
              <a:rPr lang="ru-RU" sz="2800" dirty="0" smtClean="0"/>
              <a:t>направлении</a:t>
            </a:r>
            <a:r>
              <a:rPr lang="ru-RU" sz="2800" dirty="0"/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50378"/>
              </p:ext>
            </p:extLst>
          </p:nvPr>
        </p:nvGraphicFramePr>
        <p:xfrm>
          <a:off x="323528" y="1628800"/>
          <a:ext cx="8568952" cy="49524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949621"/>
                <a:gridCol w="1053504"/>
                <a:gridCol w="3565827"/>
              </a:tblGrid>
              <a:tr h="373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Стрелка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Способ распространения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0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Инфекции дыхательных путей (грипп, ангина, корь, коклюш, туберкулёз, ветряная оспа)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Через продукты питания, воду, грязные руки (мухи)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613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Кишечные инфекции (дизентерия, брюшной тиф, холера, инфекционный гепатит)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Воздушно – капельный путь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97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Кровяные инфекции (малярия, чума, клещевой энцефалит)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Контактный путь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91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Инфекции наружных покровов (чесотка, сибирская язва)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Через укусы кровососущих (комары, клещи, блохи, вши, москиты).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3635896" y="2996952"/>
            <a:ext cx="2160240" cy="936104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923928" y="2852936"/>
            <a:ext cx="1656184" cy="1296144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67944" y="5013176"/>
            <a:ext cx="1512168" cy="7920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067944" y="5013176"/>
            <a:ext cx="1512168" cy="792088"/>
          </a:xfrm>
          <a:prstGeom prst="straightConnector1">
            <a:avLst/>
          </a:prstGeom>
          <a:ln w="349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88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1700808"/>
            <a:ext cx="5256584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/>
              <a:t>Спасибо за внимание!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7329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229200"/>
            <a:ext cx="849694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i="1" dirty="0" smtClean="0"/>
              <a:t>Инфекционные заболевания – это группа заболеваний, вызываемых проникновением в организм болезнетворных микроорганизмов.</a:t>
            </a:r>
            <a:endParaRPr lang="ru-RU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267744" y="116631"/>
            <a:ext cx="475252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Какие заболевания называют инфекционными?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68886"/>
            <a:ext cx="2627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Инфекционные заболевания -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7783" y="1852818"/>
            <a:ext cx="262778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э</a:t>
            </a:r>
            <a:r>
              <a:rPr lang="ru-RU" sz="2800" dirty="0" smtClean="0"/>
              <a:t>то группа заболеваний,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70730" y="1988840"/>
            <a:ext cx="314974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в</a:t>
            </a:r>
            <a:r>
              <a:rPr lang="ru-RU" sz="2800" dirty="0" smtClean="0"/>
              <a:t>ызываемых проникновением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368886"/>
            <a:ext cx="30598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организм болезнетворных микроорганизмов.  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148651"/>
            <a:ext cx="648072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Задание: из набора слов составь определение.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2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093" y="836712"/>
            <a:ext cx="842493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u="sng" dirty="0"/>
              <a:t>Дезинфекция</a:t>
            </a:r>
            <a:r>
              <a:rPr lang="ru-RU" sz="2800" dirty="0"/>
              <a:t>- это уничтожение болезнетворных микробов при помощи специальных средств.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9752" y="103173"/>
            <a:ext cx="44644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Что такое дезинфекция?</a:t>
            </a:r>
            <a:endParaRPr lang="ru-RU" sz="32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" y="3284984"/>
            <a:ext cx="4760590" cy="3570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www.iandora.ru/ned/upload/normal/33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115" y="2011628"/>
            <a:ext cx="4916159" cy="379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50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16632"/>
            <a:ext cx="741682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Виды инфекционных заболеваний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74302" y="1052736"/>
            <a:ext cx="237483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1.Кишечные инфекции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21913" y="3459740"/>
            <a:ext cx="262972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3.Инфекции дыхательных путей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89316" y="2228784"/>
            <a:ext cx="234480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2.Кровяные инфекции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274301" y="5229200"/>
            <a:ext cx="25773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4</a:t>
            </a:r>
            <a:r>
              <a:rPr lang="ru-RU" sz="2800" dirty="0" smtClean="0"/>
              <a:t>.Инфекции наружных покровов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04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900" y="-2456"/>
            <a:ext cx="9144000" cy="689391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23728" y="188639"/>
            <a:ext cx="570663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Кишечные инфекции</a:t>
            </a:r>
            <a:endParaRPr lang="ru-RU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1" y="1124744"/>
            <a:ext cx="83046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поражающие в первую очередь пищеварительный тракт.</a:t>
            </a:r>
            <a:endParaRPr lang="ru-RU" sz="2800" dirty="0"/>
          </a:p>
        </p:txBody>
      </p:sp>
      <p:pic>
        <p:nvPicPr>
          <p:cNvPr id="1026" name="Picture 2" descr="http://www.obesidademorbida.med.br/images_tratamento/sistema_digestivo_human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26" y="2968235"/>
            <a:ext cx="3108654" cy="377807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629" y="5977964"/>
            <a:ext cx="36175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Брюшной тиф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924385"/>
            <a:ext cx="26046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Холера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2219250" y="2321904"/>
            <a:ext cx="515468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И</a:t>
            </a:r>
            <a:r>
              <a:rPr lang="ru-RU" sz="3600" dirty="0" smtClean="0"/>
              <a:t>нфекционный гепатит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4327" y="3838268"/>
            <a:ext cx="300269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Дизентерия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3861046"/>
            <a:ext cx="259228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Ботулизм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028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9584"/>
            <a:ext cx="518457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Способы заражения</a:t>
            </a:r>
            <a:endParaRPr lang="ru-RU" sz="4400" dirty="0"/>
          </a:p>
        </p:txBody>
      </p:sp>
      <p:pic>
        <p:nvPicPr>
          <p:cNvPr id="10245" name="Picture 5" descr="http://wegwag.files.wordpress.com/2010/08/full-glass-of-dirty-wa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3844054"/>
            <a:ext cx="3965435" cy="297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6661" y="6229750"/>
            <a:ext cx="31791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Грязная вода</a:t>
            </a:r>
            <a:endParaRPr lang="ru-RU" sz="3600" dirty="0"/>
          </a:p>
        </p:txBody>
      </p:sp>
      <p:pic>
        <p:nvPicPr>
          <p:cNvPr id="15" name="Picture 2" descr="http://www.fguz-ra.ru/sites/default/files/x_d0a8380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15" y="4315769"/>
            <a:ext cx="3528392" cy="237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92834" y="6233252"/>
            <a:ext cx="13681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Мухи</a:t>
            </a:r>
            <a:endParaRPr lang="ru-RU" sz="3600" dirty="0"/>
          </a:p>
        </p:txBody>
      </p:sp>
      <p:pic>
        <p:nvPicPr>
          <p:cNvPr id="14" name="Picture 2" descr="http://great.az/uploads/posts/2011-12/1322732648_myas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12" y="1265583"/>
            <a:ext cx="4152095" cy="29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43425" y="973195"/>
            <a:ext cx="34806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Продукты питания</a:t>
            </a:r>
            <a:endParaRPr lang="ru-RU" sz="3200" dirty="0"/>
          </a:p>
        </p:txBody>
      </p:sp>
      <p:pic>
        <p:nvPicPr>
          <p:cNvPr id="10243" name="Picture 3" descr="D:\Documents and Settings\Навдаева\Рабочий стол\Рисунок1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3" y="1355850"/>
            <a:ext cx="2931594" cy="29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6712" y="973194"/>
            <a:ext cx="271329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Грязные руки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6821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2493" y="6088559"/>
            <a:ext cx="576063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Клещевой энцефалит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2321750" y="0"/>
            <a:ext cx="53465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Кровяные инфекции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22250" y="2311509"/>
            <a:ext cx="21602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Малярия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83463" y="2311509"/>
            <a:ext cx="208823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Чума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419652" y="1024048"/>
            <a:ext cx="8304695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Это инфекции, находящиеся в кровеносной системе человека.</a:t>
            </a:r>
            <a:endParaRPr lang="ru-RU" sz="2800" dirty="0"/>
          </a:p>
        </p:txBody>
      </p:sp>
      <p:pic>
        <p:nvPicPr>
          <p:cNvPr id="3074" name="Picture 2" descr="http://www.ayurvedicmedicine4u.com/wp-content/uploads/2007/09/hea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7" y="2204864"/>
            <a:ext cx="3760343" cy="37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0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хол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455"/>
            <a:ext cx="9144000" cy="689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ovostivl.ru/files/files/35/23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1172339"/>
            <a:ext cx="4814025" cy="36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18677" y="1513300"/>
            <a:ext cx="388843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Укусы животных, насекомы</a:t>
            </a:r>
            <a:r>
              <a:rPr lang="ru-RU" sz="4400" dirty="0" smtClean="0"/>
              <a:t>х</a:t>
            </a:r>
            <a:endParaRPr lang="ru-RU" sz="4400" dirty="0"/>
          </a:p>
        </p:txBody>
      </p:sp>
      <p:pic>
        <p:nvPicPr>
          <p:cNvPr id="6" name="Picture 2" descr="http://pda.donbass.ua/multimedia/images/news/original/2012/09/20/kom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61" y="3137383"/>
            <a:ext cx="4977539" cy="373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06764" y="188640"/>
            <a:ext cx="462953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Способ заражения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0605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425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1</cp:lastModifiedBy>
  <cp:revision>36</cp:revision>
  <dcterms:modified xsi:type="dcterms:W3CDTF">2014-04-03T02:09:42Z</dcterms:modified>
</cp:coreProperties>
</file>