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F4DFA-E899-4BD1-ABD1-5DE091CEE66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2C1C6-EC94-46E4-A673-CD730226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23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6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0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88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02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683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19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8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7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4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6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5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3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6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2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9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9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3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2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3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2242" y="116632"/>
            <a:ext cx="8784976" cy="1008112"/>
          </a:xfrm>
          <a:prstGeom prst="round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57150" cmpd="dbl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инфекционные заболевания и их профилактика</a:t>
            </a:r>
            <a:r>
              <a:rPr lang="ru-RU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628800"/>
            <a:ext cx="8496944" cy="49685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ctr"/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Инфекционные заболевания.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Классификация.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Пути передачи заболеваний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Противоэпидемические (противоэпизоотические) и санитарно-гигиенические мероприятия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Характеристика наиболее распространенных заболеваний и их профилактика (дизентерия, гепатит, пищевые токсикоинфеции, сифилис, грипп)</a:t>
            </a:r>
          </a:p>
          <a:p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35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116632"/>
            <a:ext cx="8784976" cy="1008112"/>
          </a:xfrm>
          <a:prstGeom prst="round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57150" cmpd="dbl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инфекционные заболевания и их профилактика</a:t>
            </a:r>
            <a:r>
              <a:rPr lang="ru-RU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3522" y="1412776"/>
            <a:ext cx="8496944" cy="1800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Инфекционные (заразные) болезни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- болезни, возникающие вслед­ствие внедрения в макроорганизм (человек, животное, растение) живо­го специфического возбудителя инфекции (бактерии, вирус, грибок и др.)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3522" y="4473116"/>
            <a:ext cx="3769371" cy="75608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раз­вития</a:t>
            </a:r>
          </a:p>
        </p:txBody>
      </p: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>
            <a:off x="4551994" y="3212976"/>
            <a:ext cx="20006" cy="7920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188208" y="3997428"/>
            <a:ext cx="4727572" cy="763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70458" y="3601383"/>
            <a:ext cx="3672408" cy="39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Характеризуются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31095" y="4426742"/>
            <a:ext cx="3769371" cy="80245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распространения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3609020"/>
            <a:ext cx="2664296" cy="388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интенсивностью</a:t>
            </a:r>
          </a:p>
        </p:txBody>
      </p: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>
            <a:off x="2188207" y="3997427"/>
            <a:ext cx="1" cy="47568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5" idx="0"/>
          </p:cNvCxnSpPr>
          <p:nvPr/>
        </p:nvCxnSpPr>
        <p:spPr>
          <a:xfrm>
            <a:off x="6915780" y="3997427"/>
            <a:ext cx="1" cy="42931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2467526" y="5949280"/>
            <a:ext cx="4496980" cy="75608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эпидемическим процессом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8" name="Прямая со стрелкой 27"/>
          <p:cNvCxnSpPr>
            <a:stCxn id="7" idx="2"/>
            <a:endCxn id="25" idx="0"/>
          </p:cNvCxnSpPr>
          <p:nvPr/>
        </p:nvCxnSpPr>
        <p:spPr>
          <a:xfrm>
            <a:off x="2188208" y="5229200"/>
            <a:ext cx="2527808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5" idx="2"/>
            <a:endCxn id="25" idx="0"/>
          </p:cNvCxnSpPr>
          <p:nvPr/>
        </p:nvCxnSpPr>
        <p:spPr>
          <a:xfrm flipH="1">
            <a:off x="4716016" y="5229200"/>
            <a:ext cx="2199765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53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4" grpId="0"/>
      <p:bldP spid="15" grpId="0" animBg="1"/>
      <p:bldP spid="16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" t="3712" r="2482" b="9676"/>
          <a:stretch/>
        </p:blipFill>
        <p:spPr bwMode="auto">
          <a:xfrm>
            <a:off x="300250" y="3068960"/>
            <a:ext cx="844796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00250" y="2276872"/>
            <a:ext cx="866423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поддерживаемый наличием и взаимодействием трех составных элементов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642287" y="116632"/>
            <a:ext cx="4847814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Эпидемический (эпизоотический, эпифитотический) процесс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015887"/>
            <a:ext cx="3512280" cy="4737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возникновения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1015887"/>
            <a:ext cx="3024336" cy="4737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распространения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23684" y="710275"/>
            <a:ext cx="432048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непрерывный процесс</a:t>
            </a:r>
          </a:p>
        </p:txBody>
      </p:sp>
      <p:cxnSp>
        <p:nvCxnSpPr>
          <p:cNvPr id="8" name="Прямая со стрелкой 7"/>
          <p:cNvCxnSpPr>
            <a:stCxn id="2" idx="2"/>
            <a:endCxn id="5" idx="0"/>
          </p:cNvCxnSpPr>
          <p:nvPr/>
        </p:nvCxnSpPr>
        <p:spPr>
          <a:xfrm flipH="1">
            <a:off x="2223684" y="692696"/>
            <a:ext cx="1842510" cy="323191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6" idx="0"/>
          </p:cNvCxnSpPr>
          <p:nvPr/>
        </p:nvCxnSpPr>
        <p:spPr>
          <a:xfrm>
            <a:off x="4066194" y="692696"/>
            <a:ext cx="2666046" cy="323191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696350" y="1700808"/>
            <a:ext cx="4847814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инфекционных болезней</a:t>
            </a:r>
          </a:p>
        </p:txBody>
      </p:sp>
      <p:cxnSp>
        <p:nvCxnSpPr>
          <p:cNvPr id="19" name="Прямая со стрелкой 18"/>
          <p:cNvCxnSpPr>
            <a:stCxn id="6" idx="2"/>
            <a:endCxn id="18" idx="0"/>
          </p:cNvCxnSpPr>
          <p:nvPr/>
        </p:nvCxnSpPr>
        <p:spPr>
          <a:xfrm flipH="1">
            <a:off x="4120257" y="1489685"/>
            <a:ext cx="2611983" cy="211123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2"/>
            <a:endCxn id="18" idx="0"/>
          </p:cNvCxnSpPr>
          <p:nvPr/>
        </p:nvCxnSpPr>
        <p:spPr>
          <a:xfrm>
            <a:off x="2223684" y="1489685"/>
            <a:ext cx="1896573" cy="211123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300249" y="3068960"/>
            <a:ext cx="2033517" cy="3789040"/>
          </a:xfrm>
          <a:custGeom>
            <a:avLst/>
            <a:gdLst>
              <a:gd name="connsiteX0" fmla="*/ 163773 w 2047164"/>
              <a:gd name="connsiteY0" fmla="*/ 245660 h 4176215"/>
              <a:gd name="connsiteX1" fmla="*/ 81887 w 2047164"/>
              <a:gd name="connsiteY1" fmla="*/ 409433 h 4176215"/>
              <a:gd name="connsiteX2" fmla="*/ 54591 w 2047164"/>
              <a:gd name="connsiteY2" fmla="*/ 518615 h 4176215"/>
              <a:gd name="connsiteX3" fmla="*/ 27296 w 2047164"/>
              <a:gd name="connsiteY3" fmla="*/ 655093 h 4176215"/>
              <a:gd name="connsiteX4" fmla="*/ 40943 w 2047164"/>
              <a:gd name="connsiteY4" fmla="*/ 1201003 h 4176215"/>
              <a:gd name="connsiteX5" fmla="*/ 54591 w 2047164"/>
              <a:gd name="connsiteY5" fmla="*/ 1255594 h 4176215"/>
              <a:gd name="connsiteX6" fmla="*/ 40943 w 2047164"/>
              <a:gd name="connsiteY6" fmla="*/ 1473959 h 4176215"/>
              <a:gd name="connsiteX7" fmla="*/ 13648 w 2047164"/>
              <a:gd name="connsiteY7" fmla="*/ 1583141 h 4176215"/>
              <a:gd name="connsiteX8" fmla="*/ 0 w 2047164"/>
              <a:gd name="connsiteY8" fmla="*/ 1637732 h 4176215"/>
              <a:gd name="connsiteX9" fmla="*/ 13648 w 2047164"/>
              <a:gd name="connsiteY9" fmla="*/ 2047165 h 4176215"/>
              <a:gd name="connsiteX10" fmla="*/ 40943 w 2047164"/>
              <a:gd name="connsiteY10" fmla="*/ 2101756 h 4176215"/>
              <a:gd name="connsiteX11" fmla="*/ 68239 w 2047164"/>
              <a:gd name="connsiteY11" fmla="*/ 2238233 h 4176215"/>
              <a:gd name="connsiteX12" fmla="*/ 81887 w 2047164"/>
              <a:gd name="connsiteY12" fmla="*/ 2292824 h 4176215"/>
              <a:gd name="connsiteX13" fmla="*/ 68239 w 2047164"/>
              <a:gd name="connsiteY13" fmla="*/ 2975212 h 4176215"/>
              <a:gd name="connsiteX14" fmla="*/ 54591 w 2047164"/>
              <a:gd name="connsiteY14" fmla="*/ 3029803 h 4176215"/>
              <a:gd name="connsiteX15" fmla="*/ 68239 w 2047164"/>
              <a:gd name="connsiteY15" fmla="*/ 3302759 h 4176215"/>
              <a:gd name="connsiteX16" fmla="*/ 95534 w 2047164"/>
              <a:gd name="connsiteY16" fmla="*/ 3357350 h 4176215"/>
              <a:gd name="connsiteX17" fmla="*/ 163773 w 2047164"/>
              <a:gd name="connsiteY17" fmla="*/ 3521123 h 4176215"/>
              <a:gd name="connsiteX18" fmla="*/ 191069 w 2047164"/>
              <a:gd name="connsiteY18" fmla="*/ 3575714 h 4176215"/>
              <a:gd name="connsiteX19" fmla="*/ 218364 w 2047164"/>
              <a:gd name="connsiteY19" fmla="*/ 3630305 h 4176215"/>
              <a:gd name="connsiteX20" fmla="*/ 368490 w 2047164"/>
              <a:gd name="connsiteY20" fmla="*/ 3794078 h 4176215"/>
              <a:gd name="connsiteX21" fmla="*/ 423081 w 2047164"/>
              <a:gd name="connsiteY21" fmla="*/ 3848669 h 4176215"/>
              <a:gd name="connsiteX22" fmla="*/ 532263 w 2047164"/>
              <a:gd name="connsiteY22" fmla="*/ 3930556 h 4176215"/>
              <a:gd name="connsiteX23" fmla="*/ 586854 w 2047164"/>
              <a:gd name="connsiteY23" fmla="*/ 3971499 h 4176215"/>
              <a:gd name="connsiteX24" fmla="*/ 818866 w 2047164"/>
              <a:gd name="connsiteY24" fmla="*/ 4080681 h 4176215"/>
              <a:gd name="connsiteX25" fmla="*/ 873457 w 2047164"/>
              <a:gd name="connsiteY25" fmla="*/ 4107976 h 4176215"/>
              <a:gd name="connsiteX26" fmla="*/ 955343 w 2047164"/>
              <a:gd name="connsiteY26" fmla="*/ 4135272 h 4176215"/>
              <a:gd name="connsiteX27" fmla="*/ 1050878 w 2047164"/>
              <a:gd name="connsiteY27" fmla="*/ 4176215 h 4176215"/>
              <a:gd name="connsiteX28" fmla="*/ 1555845 w 2047164"/>
              <a:gd name="connsiteY28" fmla="*/ 4162568 h 4176215"/>
              <a:gd name="connsiteX29" fmla="*/ 1665027 w 2047164"/>
              <a:gd name="connsiteY29" fmla="*/ 4107976 h 4176215"/>
              <a:gd name="connsiteX30" fmla="*/ 1705970 w 2047164"/>
              <a:gd name="connsiteY30" fmla="*/ 4094329 h 4176215"/>
              <a:gd name="connsiteX31" fmla="*/ 1760561 w 2047164"/>
              <a:gd name="connsiteY31" fmla="*/ 3916908 h 4176215"/>
              <a:gd name="connsiteX32" fmla="*/ 1842448 w 2047164"/>
              <a:gd name="connsiteY32" fmla="*/ 3807726 h 4176215"/>
              <a:gd name="connsiteX33" fmla="*/ 1910687 w 2047164"/>
              <a:gd name="connsiteY33" fmla="*/ 3643953 h 4176215"/>
              <a:gd name="connsiteX34" fmla="*/ 1924334 w 2047164"/>
              <a:gd name="connsiteY34" fmla="*/ 2961565 h 4176215"/>
              <a:gd name="connsiteX35" fmla="*/ 1937982 w 2047164"/>
              <a:gd name="connsiteY35" fmla="*/ 2906974 h 4176215"/>
              <a:gd name="connsiteX36" fmla="*/ 1951630 w 2047164"/>
              <a:gd name="connsiteY36" fmla="*/ 1351129 h 4176215"/>
              <a:gd name="connsiteX37" fmla="*/ 1992573 w 2047164"/>
              <a:gd name="connsiteY37" fmla="*/ 1241947 h 4176215"/>
              <a:gd name="connsiteX38" fmla="*/ 2006221 w 2047164"/>
              <a:gd name="connsiteY38" fmla="*/ 1078174 h 4176215"/>
              <a:gd name="connsiteX39" fmla="*/ 2019869 w 2047164"/>
              <a:gd name="connsiteY39" fmla="*/ 1023582 h 4176215"/>
              <a:gd name="connsiteX40" fmla="*/ 2047164 w 2047164"/>
              <a:gd name="connsiteY40" fmla="*/ 859809 h 4176215"/>
              <a:gd name="connsiteX41" fmla="*/ 2033516 w 2047164"/>
              <a:gd name="connsiteY41" fmla="*/ 504968 h 4176215"/>
              <a:gd name="connsiteX42" fmla="*/ 1978925 w 2047164"/>
              <a:gd name="connsiteY42" fmla="*/ 395785 h 4176215"/>
              <a:gd name="connsiteX43" fmla="*/ 1951630 w 2047164"/>
              <a:gd name="connsiteY43" fmla="*/ 341194 h 4176215"/>
              <a:gd name="connsiteX44" fmla="*/ 1937982 w 2047164"/>
              <a:gd name="connsiteY44" fmla="*/ 300251 h 4176215"/>
              <a:gd name="connsiteX45" fmla="*/ 1869743 w 2047164"/>
              <a:gd name="connsiteY45" fmla="*/ 204717 h 4176215"/>
              <a:gd name="connsiteX46" fmla="*/ 1760561 w 2047164"/>
              <a:gd name="connsiteY46" fmla="*/ 122830 h 4176215"/>
              <a:gd name="connsiteX47" fmla="*/ 1719618 w 2047164"/>
              <a:gd name="connsiteY47" fmla="*/ 95535 h 4176215"/>
              <a:gd name="connsiteX48" fmla="*/ 1678675 w 2047164"/>
              <a:gd name="connsiteY48" fmla="*/ 81887 h 4176215"/>
              <a:gd name="connsiteX49" fmla="*/ 1433015 w 2047164"/>
              <a:gd name="connsiteY49" fmla="*/ 0 h 4176215"/>
              <a:gd name="connsiteX50" fmla="*/ 1023582 w 2047164"/>
              <a:gd name="connsiteY50" fmla="*/ 13648 h 4176215"/>
              <a:gd name="connsiteX51" fmla="*/ 968991 w 2047164"/>
              <a:gd name="connsiteY51" fmla="*/ 27296 h 4176215"/>
              <a:gd name="connsiteX52" fmla="*/ 750627 w 2047164"/>
              <a:gd name="connsiteY52" fmla="*/ 68239 h 4176215"/>
              <a:gd name="connsiteX53" fmla="*/ 655093 w 2047164"/>
              <a:gd name="connsiteY53" fmla="*/ 109182 h 4176215"/>
              <a:gd name="connsiteX54" fmla="*/ 341194 w 2047164"/>
              <a:gd name="connsiteY54" fmla="*/ 122830 h 4176215"/>
              <a:gd name="connsiteX55" fmla="*/ 232012 w 2047164"/>
              <a:gd name="connsiteY55" fmla="*/ 163774 h 4176215"/>
              <a:gd name="connsiteX56" fmla="*/ 191069 w 2047164"/>
              <a:gd name="connsiteY56" fmla="*/ 204717 h 4176215"/>
              <a:gd name="connsiteX57" fmla="*/ 163773 w 2047164"/>
              <a:gd name="connsiteY57" fmla="*/ 245660 h 417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47164" h="4176215">
                <a:moveTo>
                  <a:pt x="163773" y="245660"/>
                </a:moveTo>
                <a:cubicBezTo>
                  <a:pt x="145576" y="279779"/>
                  <a:pt x="96690" y="350221"/>
                  <a:pt x="81887" y="409433"/>
                </a:cubicBezTo>
                <a:cubicBezTo>
                  <a:pt x="72788" y="445827"/>
                  <a:pt x="60758" y="481611"/>
                  <a:pt x="54591" y="518615"/>
                </a:cubicBezTo>
                <a:cubicBezTo>
                  <a:pt x="37859" y="619004"/>
                  <a:pt x="47654" y="573656"/>
                  <a:pt x="27296" y="655093"/>
                </a:cubicBezTo>
                <a:cubicBezTo>
                  <a:pt x="31845" y="837063"/>
                  <a:pt x="32678" y="1019164"/>
                  <a:pt x="40943" y="1201003"/>
                </a:cubicBezTo>
                <a:cubicBezTo>
                  <a:pt x="41795" y="1219741"/>
                  <a:pt x="54591" y="1236837"/>
                  <a:pt x="54591" y="1255594"/>
                </a:cubicBezTo>
                <a:cubicBezTo>
                  <a:pt x="54591" y="1328524"/>
                  <a:pt x="49989" y="1401592"/>
                  <a:pt x="40943" y="1473959"/>
                </a:cubicBezTo>
                <a:cubicBezTo>
                  <a:pt x="36290" y="1511183"/>
                  <a:pt x="22746" y="1546747"/>
                  <a:pt x="13648" y="1583141"/>
                </a:cubicBezTo>
                <a:lnTo>
                  <a:pt x="0" y="1637732"/>
                </a:lnTo>
                <a:cubicBezTo>
                  <a:pt x="4549" y="1774210"/>
                  <a:pt x="1646" y="1911140"/>
                  <a:pt x="13648" y="2047165"/>
                </a:cubicBezTo>
                <a:cubicBezTo>
                  <a:pt x="15436" y="2067431"/>
                  <a:pt x="33800" y="2082707"/>
                  <a:pt x="40943" y="2101756"/>
                </a:cubicBezTo>
                <a:cubicBezTo>
                  <a:pt x="54529" y="2137986"/>
                  <a:pt x="61500" y="2204537"/>
                  <a:pt x="68239" y="2238233"/>
                </a:cubicBezTo>
                <a:cubicBezTo>
                  <a:pt x="71918" y="2256626"/>
                  <a:pt x="77338" y="2274627"/>
                  <a:pt x="81887" y="2292824"/>
                </a:cubicBezTo>
                <a:cubicBezTo>
                  <a:pt x="77338" y="2520287"/>
                  <a:pt x="76660" y="2747860"/>
                  <a:pt x="68239" y="2975212"/>
                </a:cubicBezTo>
                <a:cubicBezTo>
                  <a:pt x="67545" y="2993956"/>
                  <a:pt x="54591" y="3011046"/>
                  <a:pt x="54591" y="3029803"/>
                </a:cubicBezTo>
                <a:cubicBezTo>
                  <a:pt x="54591" y="3120902"/>
                  <a:pt x="56940" y="3212363"/>
                  <a:pt x="68239" y="3302759"/>
                </a:cubicBezTo>
                <a:cubicBezTo>
                  <a:pt x="70762" y="3322947"/>
                  <a:pt x="88391" y="3338301"/>
                  <a:pt x="95534" y="3357350"/>
                </a:cubicBezTo>
                <a:cubicBezTo>
                  <a:pt x="166079" y="3545471"/>
                  <a:pt x="-1224" y="3191130"/>
                  <a:pt x="163773" y="3521123"/>
                </a:cubicBezTo>
                <a:lnTo>
                  <a:pt x="191069" y="3575714"/>
                </a:lnTo>
                <a:cubicBezTo>
                  <a:pt x="200167" y="3593911"/>
                  <a:pt x="206157" y="3614029"/>
                  <a:pt x="218364" y="3630305"/>
                </a:cubicBezTo>
                <a:cubicBezTo>
                  <a:pt x="290189" y="3726072"/>
                  <a:pt x="243222" y="3668811"/>
                  <a:pt x="368490" y="3794078"/>
                </a:cubicBezTo>
                <a:cubicBezTo>
                  <a:pt x="386687" y="3812275"/>
                  <a:pt x="402493" y="3833228"/>
                  <a:pt x="423081" y="3848669"/>
                </a:cubicBezTo>
                <a:lnTo>
                  <a:pt x="532263" y="3930556"/>
                </a:lnTo>
                <a:cubicBezTo>
                  <a:pt x="550460" y="3944204"/>
                  <a:pt x="565947" y="3962539"/>
                  <a:pt x="586854" y="3971499"/>
                </a:cubicBezTo>
                <a:cubicBezTo>
                  <a:pt x="729142" y="4032479"/>
                  <a:pt x="651394" y="3996945"/>
                  <a:pt x="818866" y="4080681"/>
                </a:cubicBezTo>
                <a:cubicBezTo>
                  <a:pt x="837063" y="4089779"/>
                  <a:pt x="854156" y="4101542"/>
                  <a:pt x="873457" y="4107976"/>
                </a:cubicBezTo>
                <a:cubicBezTo>
                  <a:pt x="900752" y="4117075"/>
                  <a:pt x="928629" y="4124586"/>
                  <a:pt x="955343" y="4135272"/>
                </a:cubicBezTo>
                <a:cubicBezTo>
                  <a:pt x="1123939" y="4202712"/>
                  <a:pt x="919117" y="4132298"/>
                  <a:pt x="1050878" y="4176215"/>
                </a:cubicBezTo>
                <a:cubicBezTo>
                  <a:pt x="1219200" y="4171666"/>
                  <a:pt x="1388491" y="4181163"/>
                  <a:pt x="1555845" y="4162568"/>
                </a:cubicBezTo>
                <a:cubicBezTo>
                  <a:pt x="1596286" y="4158075"/>
                  <a:pt x="1626425" y="4120843"/>
                  <a:pt x="1665027" y="4107976"/>
                </a:cubicBezTo>
                <a:lnTo>
                  <a:pt x="1705970" y="4094329"/>
                </a:lnTo>
                <a:cubicBezTo>
                  <a:pt x="1810311" y="3989985"/>
                  <a:pt x="1671395" y="4146189"/>
                  <a:pt x="1760561" y="3916908"/>
                </a:cubicBezTo>
                <a:cubicBezTo>
                  <a:pt x="1777050" y="3874509"/>
                  <a:pt x="1822103" y="3848416"/>
                  <a:pt x="1842448" y="3807726"/>
                </a:cubicBezTo>
                <a:cubicBezTo>
                  <a:pt x="1905427" y="3681767"/>
                  <a:pt x="1887170" y="3738019"/>
                  <a:pt x="1910687" y="3643953"/>
                </a:cubicBezTo>
                <a:cubicBezTo>
                  <a:pt x="1915236" y="3416490"/>
                  <a:pt x="1915914" y="3188917"/>
                  <a:pt x="1924334" y="2961565"/>
                </a:cubicBezTo>
                <a:cubicBezTo>
                  <a:pt x="1925028" y="2942821"/>
                  <a:pt x="1937664" y="2925728"/>
                  <a:pt x="1937982" y="2906974"/>
                </a:cubicBezTo>
                <a:cubicBezTo>
                  <a:pt x="1946771" y="2388414"/>
                  <a:pt x="1942841" y="1869689"/>
                  <a:pt x="1951630" y="1351129"/>
                </a:cubicBezTo>
                <a:cubicBezTo>
                  <a:pt x="1952282" y="1312662"/>
                  <a:pt x="1976338" y="1274418"/>
                  <a:pt x="1992573" y="1241947"/>
                </a:cubicBezTo>
                <a:cubicBezTo>
                  <a:pt x="1997122" y="1187356"/>
                  <a:pt x="1999426" y="1132531"/>
                  <a:pt x="2006221" y="1078174"/>
                </a:cubicBezTo>
                <a:cubicBezTo>
                  <a:pt x="2008548" y="1059561"/>
                  <a:pt x="2016785" y="1042084"/>
                  <a:pt x="2019869" y="1023582"/>
                </a:cubicBezTo>
                <a:cubicBezTo>
                  <a:pt x="2051816" y="831893"/>
                  <a:pt x="2016451" y="982658"/>
                  <a:pt x="2047164" y="859809"/>
                </a:cubicBezTo>
                <a:cubicBezTo>
                  <a:pt x="2042615" y="741529"/>
                  <a:pt x="2050738" y="622076"/>
                  <a:pt x="2033516" y="504968"/>
                </a:cubicBezTo>
                <a:cubicBezTo>
                  <a:pt x="2027596" y="464711"/>
                  <a:pt x="1997122" y="432179"/>
                  <a:pt x="1978925" y="395785"/>
                </a:cubicBezTo>
                <a:cubicBezTo>
                  <a:pt x="1969827" y="377588"/>
                  <a:pt x="1958064" y="360495"/>
                  <a:pt x="1951630" y="341194"/>
                </a:cubicBezTo>
                <a:cubicBezTo>
                  <a:pt x="1947081" y="327546"/>
                  <a:pt x="1944416" y="313118"/>
                  <a:pt x="1937982" y="300251"/>
                </a:cubicBezTo>
                <a:cubicBezTo>
                  <a:pt x="1929488" y="283263"/>
                  <a:pt x="1876958" y="212963"/>
                  <a:pt x="1869743" y="204717"/>
                </a:cubicBezTo>
                <a:cubicBezTo>
                  <a:pt x="1805740" y="131571"/>
                  <a:pt x="1834237" y="164931"/>
                  <a:pt x="1760561" y="122830"/>
                </a:cubicBezTo>
                <a:cubicBezTo>
                  <a:pt x="1746320" y="114692"/>
                  <a:pt x="1734289" y="102870"/>
                  <a:pt x="1719618" y="95535"/>
                </a:cubicBezTo>
                <a:cubicBezTo>
                  <a:pt x="1706751" y="89101"/>
                  <a:pt x="1691737" y="87916"/>
                  <a:pt x="1678675" y="81887"/>
                </a:cubicBezTo>
                <a:cubicBezTo>
                  <a:pt x="1490046" y="-5173"/>
                  <a:pt x="1606617" y="21701"/>
                  <a:pt x="1433015" y="0"/>
                </a:cubicBezTo>
                <a:cubicBezTo>
                  <a:pt x="1296537" y="4549"/>
                  <a:pt x="1159900" y="5629"/>
                  <a:pt x="1023582" y="13648"/>
                </a:cubicBezTo>
                <a:cubicBezTo>
                  <a:pt x="1004857" y="14749"/>
                  <a:pt x="987493" y="24212"/>
                  <a:pt x="968991" y="27296"/>
                </a:cubicBezTo>
                <a:cubicBezTo>
                  <a:pt x="910439" y="37055"/>
                  <a:pt x="805532" y="40786"/>
                  <a:pt x="750627" y="68239"/>
                </a:cubicBezTo>
                <a:cubicBezTo>
                  <a:pt x="734801" y="76152"/>
                  <a:pt x="678829" y="107356"/>
                  <a:pt x="655093" y="109182"/>
                </a:cubicBezTo>
                <a:cubicBezTo>
                  <a:pt x="550670" y="117214"/>
                  <a:pt x="445827" y="118281"/>
                  <a:pt x="341194" y="122830"/>
                </a:cubicBezTo>
                <a:cubicBezTo>
                  <a:pt x="297233" y="133820"/>
                  <a:pt x="270442" y="136324"/>
                  <a:pt x="232012" y="163774"/>
                </a:cubicBezTo>
                <a:cubicBezTo>
                  <a:pt x="216306" y="174992"/>
                  <a:pt x="203630" y="190063"/>
                  <a:pt x="191069" y="204717"/>
                </a:cubicBezTo>
                <a:cubicBezTo>
                  <a:pt x="144666" y="258853"/>
                  <a:pt x="181970" y="211541"/>
                  <a:pt x="163773" y="24566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3419872" y="2780928"/>
            <a:ext cx="2229255" cy="3789040"/>
          </a:xfrm>
          <a:custGeom>
            <a:avLst/>
            <a:gdLst>
              <a:gd name="connsiteX0" fmla="*/ 163773 w 2047164"/>
              <a:gd name="connsiteY0" fmla="*/ 245660 h 4176215"/>
              <a:gd name="connsiteX1" fmla="*/ 81887 w 2047164"/>
              <a:gd name="connsiteY1" fmla="*/ 409433 h 4176215"/>
              <a:gd name="connsiteX2" fmla="*/ 54591 w 2047164"/>
              <a:gd name="connsiteY2" fmla="*/ 518615 h 4176215"/>
              <a:gd name="connsiteX3" fmla="*/ 27296 w 2047164"/>
              <a:gd name="connsiteY3" fmla="*/ 655093 h 4176215"/>
              <a:gd name="connsiteX4" fmla="*/ 40943 w 2047164"/>
              <a:gd name="connsiteY4" fmla="*/ 1201003 h 4176215"/>
              <a:gd name="connsiteX5" fmla="*/ 54591 w 2047164"/>
              <a:gd name="connsiteY5" fmla="*/ 1255594 h 4176215"/>
              <a:gd name="connsiteX6" fmla="*/ 40943 w 2047164"/>
              <a:gd name="connsiteY6" fmla="*/ 1473959 h 4176215"/>
              <a:gd name="connsiteX7" fmla="*/ 13648 w 2047164"/>
              <a:gd name="connsiteY7" fmla="*/ 1583141 h 4176215"/>
              <a:gd name="connsiteX8" fmla="*/ 0 w 2047164"/>
              <a:gd name="connsiteY8" fmla="*/ 1637732 h 4176215"/>
              <a:gd name="connsiteX9" fmla="*/ 13648 w 2047164"/>
              <a:gd name="connsiteY9" fmla="*/ 2047165 h 4176215"/>
              <a:gd name="connsiteX10" fmla="*/ 40943 w 2047164"/>
              <a:gd name="connsiteY10" fmla="*/ 2101756 h 4176215"/>
              <a:gd name="connsiteX11" fmla="*/ 68239 w 2047164"/>
              <a:gd name="connsiteY11" fmla="*/ 2238233 h 4176215"/>
              <a:gd name="connsiteX12" fmla="*/ 81887 w 2047164"/>
              <a:gd name="connsiteY12" fmla="*/ 2292824 h 4176215"/>
              <a:gd name="connsiteX13" fmla="*/ 68239 w 2047164"/>
              <a:gd name="connsiteY13" fmla="*/ 2975212 h 4176215"/>
              <a:gd name="connsiteX14" fmla="*/ 54591 w 2047164"/>
              <a:gd name="connsiteY14" fmla="*/ 3029803 h 4176215"/>
              <a:gd name="connsiteX15" fmla="*/ 68239 w 2047164"/>
              <a:gd name="connsiteY15" fmla="*/ 3302759 h 4176215"/>
              <a:gd name="connsiteX16" fmla="*/ 95534 w 2047164"/>
              <a:gd name="connsiteY16" fmla="*/ 3357350 h 4176215"/>
              <a:gd name="connsiteX17" fmla="*/ 163773 w 2047164"/>
              <a:gd name="connsiteY17" fmla="*/ 3521123 h 4176215"/>
              <a:gd name="connsiteX18" fmla="*/ 191069 w 2047164"/>
              <a:gd name="connsiteY18" fmla="*/ 3575714 h 4176215"/>
              <a:gd name="connsiteX19" fmla="*/ 218364 w 2047164"/>
              <a:gd name="connsiteY19" fmla="*/ 3630305 h 4176215"/>
              <a:gd name="connsiteX20" fmla="*/ 368490 w 2047164"/>
              <a:gd name="connsiteY20" fmla="*/ 3794078 h 4176215"/>
              <a:gd name="connsiteX21" fmla="*/ 423081 w 2047164"/>
              <a:gd name="connsiteY21" fmla="*/ 3848669 h 4176215"/>
              <a:gd name="connsiteX22" fmla="*/ 532263 w 2047164"/>
              <a:gd name="connsiteY22" fmla="*/ 3930556 h 4176215"/>
              <a:gd name="connsiteX23" fmla="*/ 586854 w 2047164"/>
              <a:gd name="connsiteY23" fmla="*/ 3971499 h 4176215"/>
              <a:gd name="connsiteX24" fmla="*/ 818866 w 2047164"/>
              <a:gd name="connsiteY24" fmla="*/ 4080681 h 4176215"/>
              <a:gd name="connsiteX25" fmla="*/ 873457 w 2047164"/>
              <a:gd name="connsiteY25" fmla="*/ 4107976 h 4176215"/>
              <a:gd name="connsiteX26" fmla="*/ 955343 w 2047164"/>
              <a:gd name="connsiteY26" fmla="*/ 4135272 h 4176215"/>
              <a:gd name="connsiteX27" fmla="*/ 1050878 w 2047164"/>
              <a:gd name="connsiteY27" fmla="*/ 4176215 h 4176215"/>
              <a:gd name="connsiteX28" fmla="*/ 1555845 w 2047164"/>
              <a:gd name="connsiteY28" fmla="*/ 4162568 h 4176215"/>
              <a:gd name="connsiteX29" fmla="*/ 1665027 w 2047164"/>
              <a:gd name="connsiteY29" fmla="*/ 4107976 h 4176215"/>
              <a:gd name="connsiteX30" fmla="*/ 1705970 w 2047164"/>
              <a:gd name="connsiteY30" fmla="*/ 4094329 h 4176215"/>
              <a:gd name="connsiteX31" fmla="*/ 1760561 w 2047164"/>
              <a:gd name="connsiteY31" fmla="*/ 3916908 h 4176215"/>
              <a:gd name="connsiteX32" fmla="*/ 1842448 w 2047164"/>
              <a:gd name="connsiteY32" fmla="*/ 3807726 h 4176215"/>
              <a:gd name="connsiteX33" fmla="*/ 1910687 w 2047164"/>
              <a:gd name="connsiteY33" fmla="*/ 3643953 h 4176215"/>
              <a:gd name="connsiteX34" fmla="*/ 1924334 w 2047164"/>
              <a:gd name="connsiteY34" fmla="*/ 2961565 h 4176215"/>
              <a:gd name="connsiteX35" fmla="*/ 1937982 w 2047164"/>
              <a:gd name="connsiteY35" fmla="*/ 2906974 h 4176215"/>
              <a:gd name="connsiteX36" fmla="*/ 1951630 w 2047164"/>
              <a:gd name="connsiteY36" fmla="*/ 1351129 h 4176215"/>
              <a:gd name="connsiteX37" fmla="*/ 1992573 w 2047164"/>
              <a:gd name="connsiteY37" fmla="*/ 1241947 h 4176215"/>
              <a:gd name="connsiteX38" fmla="*/ 2006221 w 2047164"/>
              <a:gd name="connsiteY38" fmla="*/ 1078174 h 4176215"/>
              <a:gd name="connsiteX39" fmla="*/ 2019869 w 2047164"/>
              <a:gd name="connsiteY39" fmla="*/ 1023582 h 4176215"/>
              <a:gd name="connsiteX40" fmla="*/ 2047164 w 2047164"/>
              <a:gd name="connsiteY40" fmla="*/ 859809 h 4176215"/>
              <a:gd name="connsiteX41" fmla="*/ 2033516 w 2047164"/>
              <a:gd name="connsiteY41" fmla="*/ 504968 h 4176215"/>
              <a:gd name="connsiteX42" fmla="*/ 1978925 w 2047164"/>
              <a:gd name="connsiteY42" fmla="*/ 395785 h 4176215"/>
              <a:gd name="connsiteX43" fmla="*/ 1951630 w 2047164"/>
              <a:gd name="connsiteY43" fmla="*/ 341194 h 4176215"/>
              <a:gd name="connsiteX44" fmla="*/ 1937982 w 2047164"/>
              <a:gd name="connsiteY44" fmla="*/ 300251 h 4176215"/>
              <a:gd name="connsiteX45" fmla="*/ 1869743 w 2047164"/>
              <a:gd name="connsiteY45" fmla="*/ 204717 h 4176215"/>
              <a:gd name="connsiteX46" fmla="*/ 1760561 w 2047164"/>
              <a:gd name="connsiteY46" fmla="*/ 122830 h 4176215"/>
              <a:gd name="connsiteX47" fmla="*/ 1719618 w 2047164"/>
              <a:gd name="connsiteY47" fmla="*/ 95535 h 4176215"/>
              <a:gd name="connsiteX48" fmla="*/ 1678675 w 2047164"/>
              <a:gd name="connsiteY48" fmla="*/ 81887 h 4176215"/>
              <a:gd name="connsiteX49" fmla="*/ 1433015 w 2047164"/>
              <a:gd name="connsiteY49" fmla="*/ 0 h 4176215"/>
              <a:gd name="connsiteX50" fmla="*/ 1023582 w 2047164"/>
              <a:gd name="connsiteY50" fmla="*/ 13648 h 4176215"/>
              <a:gd name="connsiteX51" fmla="*/ 968991 w 2047164"/>
              <a:gd name="connsiteY51" fmla="*/ 27296 h 4176215"/>
              <a:gd name="connsiteX52" fmla="*/ 750627 w 2047164"/>
              <a:gd name="connsiteY52" fmla="*/ 68239 h 4176215"/>
              <a:gd name="connsiteX53" fmla="*/ 655093 w 2047164"/>
              <a:gd name="connsiteY53" fmla="*/ 109182 h 4176215"/>
              <a:gd name="connsiteX54" fmla="*/ 341194 w 2047164"/>
              <a:gd name="connsiteY54" fmla="*/ 122830 h 4176215"/>
              <a:gd name="connsiteX55" fmla="*/ 232012 w 2047164"/>
              <a:gd name="connsiteY55" fmla="*/ 163774 h 4176215"/>
              <a:gd name="connsiteX56" fmla="*/ 191069 w 2047164"/>
              <a:gd name="connsiteY56" fmla="*/ 204717 h 4176215"/>
              <a:gd name="connsiteX57" fmla="*/ 163773 w 2047164"/>
              <a:gd name="connsiteY57" fmla="*/ 245660 h 417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47164" h="4176215">
                <a:moveTo>
                  <a:pt x="163773" y="245660"/>
                </a:moveTo>
                <a:cubicBezTo>
                  <a:pt x="145576" y="279779"/>
                  <a:pt x="96690" y="350221"/>
                  <a:pt x="81887" y="409433"/>
                </a:cubicBezTo>
                <a:cubicBezTo>
                  <a:pt x="72788" y="445827"/>
                  <a:pt x="60758" y="481611"/>
                  <a:pt x="54591" y="518615"/>
                </a:cubicBezTo>
                <a:cubicBezTo>
                  <a:pt x="37859" y="619004"/>
                  <a:pt x="47654" y="573656"/>
                  <a:pt x="27296" y="655093"/>
                </a:cubicBezTo>
                <a:cubicBezTo>
                  <a:pt x="31845" y="837063"/>
                  <a:pt x="32678" y="1019164"/>
                  <a:pt x="40943" y="1201003"/>
                </a:cubicBezTo>
                <a:cubicBezTo>
                  <a:pt x="41795" y="1219741"/>
                  <a:pt x="54591" y="1236837"/>
                  <a:pt x="54591" y="1255594"/>
                </a:cubicBezTo>
                <a:cubicBezTo>
                  <a:pt x="54591" y="1328524"/>
                  <a:pt x="49989" y="1401592"/>
                  <a:pt x="40943" y="1473959"/>
                </a:cubicBezTo>
                <a:cubicBezTo>
                  <a:pt x="36290" y="1511183"/>
                  <a:pt x="22746" y="1546747"/>
                  <a:pt x="13648" y="1583141"/>
                </a:cubicBezTo>
                <a:lnTo>
                  <a:pt x="0" y="1637732"/>
                </a:lnTo>
                <a:cubicBezTo>
                  <a:pt x="4549" y="1774210"/>
                  <a:pt x="1646" y="1911140"/>
                  <a:pt x="13648" y="2047165"/>
                </a:cubicBezTo>
                <a:cubicBezTo>
                  <a:pt x="15436" y="2067431"/>
                  <a:pt x="33800" y="2082707"/>
                  <a:pt x="40943" y="2101756"/>
                </a:cubicBezTo>
                <a:cubicBezTo>
                  <a:pt x="54529" y="2137986"/>
                  <a:pt x="61500" y="2204537"/>
                  <a:pt x="68239" y="2238233"/>
                </a:cubicBezTo>
                <a:cubicBezTo>
                  <a:pt x="71918" y="2256626"/>
                  <a:pt x="77338" y="2274627"/>
                  <a:pt x="81887" y="2292824"/>
                </a:cubicBezTo>
                <a:cubicBezTo>
                  <a:pt x="77338" y="2520287"/>
                  <a:pt x="76660" y="2747860"/>
                  <a:pt x="68239" y="2975212"/>
                </a:cubicBezTo>
                <a:cubicBezTo>
                  <a:pt x="67545" y="2993956"/>
                  <a:pt x="54591" y="3011046"/>
                  <a:pt x="54591" y="3029803"/>
                </a:cubicBezTo>
                <a:cubicBezTo>
                  <a:pt x="54591" y="3120902"/>
                  <a:pt x="56940" y="3212363"/>
                  <a:pt x="68239" y="3302759"/>
                </a:cubicBezTo>
                <a:cubicBezTo>
                  <a:pt x="70762" y="3322947"/>
                  <a:pt x="88391" y="3338301"/>
                  <a:pt x="95534" y="3357350"/>
                </a:cubicBezTo>
                <a:cubicBezTo>
                  <a:pt x="166079" y="3545471"/>
                  <a:pt x="-1224" y="3191130"/>
                  <a:pt x="163773" y="3521123"/>
                </a:cubicBezTo>
                <a:lnTo>
                  <a:pt x="191069" y="3575714"/>
                </a:lnTo>
                <a:cubicBezTo>
                  <a:pt x="200167" y="3593911"/>
                  <a:pt x="206157" y="3614029"/>
                  <a:pt x="218364" y="3630305"/>
                </a:cubicBezTo>
                <a:cubicBezTo>
                  <a:pt x="290189" y="3726072"/>
                  <a:pt x="243222" y="3668811"/>
                  <a:pt x="368490" y="3794078"/>
                </a:cubicBezTo>
                <a:cubicBezTo>
                  <a:pt x="386687" y="3812275"/>
                  <a:pt x="402493" y="3833228"/>
                  <a:pt x="423081" y="3848669"/>
                </a:cubicBezTo>
                <a:lnTo>
                  <a:pt x="532263" y="3930556"/>
                </a:lnTo>
                <a:cubicBezTo>
                  <a:pt x="550460" y="3944204"/>
                  <a:pt x="565947" y="3962539"/>
                  <a:pt x="586854" y="3971499"/>
                </a:cubicBezTo>
                <a:cubicBezTo>
                  <a:pt x="729142" y="4032479"/>
                  <a:pt x="651394" y="3996945"/>
                  <a:pt x="818866" y="4080681"/>
                </a:cubicBezTo>
                <a:cubicBezTo>
                  <a:pt x="837063" y="4089779"/>
                  <a:pt x="854156" y="4101542"/>
                  <a:pt x="873457" y="4107976"/>
                </a:cubicBezTo>
                <a:cubicBezTo>
                  <a:pt x="900752" y="4117075"/>
                  <a:pt x="928629" y="4124586"/>
                  <a:pt x="955343" y="4135272"/>
                </a:cubicBezTo>
                <a:cubicBezTo>
                  <a:pt x="1123939" y="4202712"/>
                  <a:pt x="919117" y="4132298"/>
                  <a:pt x="1050878" y="4176215"/>
                </a:cubicBezTo>
                <a:cubicBezTo>
                  <a:pt x="1219200" y="4171666"/>
                  <a:pt x="1388491" y="4181163"/>
                  <a:pt x="1555845" y="4162568"/>
                </a:cubicBezTo>
                <a:cubicBezTo>
                  <a:pt x="1596286" y="4158075"/>
                  <a:pt x="1626425" y="4120843"/>
                  <a:pt x="1665027" y="4107976"/>
                </a:cubicBezTo>
                <a:lnTo>
                  <a:pt x="1705970" y="4094329"/>
                </a:lnTo>
                <a:cubicBezTo>
                  <a:pt x="1810311" y="3989985"/>
                  <a:pt x="1671395" y="4146189"/>
                  <a:pt x="1760561" y="3916908"/>
                </a:cubicBezTo>
                <a:cubicBezTo>
                  <a:pt x="1777050" y="3874509"/>
                  <a:pt x="1822103" y="3848416"/>
                  <a:pt x="1842448" y="3807726"/>
                </a:cubicBezTo>
                <a:cubicBezTo>
                  <a:pt x="1905427" y="3681767"/>
                  <a:pt x="1887170" y="3738019"/>
                  <a:pt x="1910687" y="3643953"/>
                </a:cubicBezTo>
                <a:cubicBezTo>
                  <a:pt x="1915236" y="3416490"/>
                  <a:pt x="1915914" y="3188917"/>
                  <a:pt x="1924334" y="2961565"/>
                </a:cubicBezTo>
                <a:cubicBezTo>
                  <a:pt x="1925028" y="2942821"/>
                  <a:pt x="1937664" y="2925728"/>
                  <a:pt x="1937982" y="2906974"/>
                </a:cubicBezTo>
                <a:cubicBezTo>
                  <a:pt x="1946771" y="2388414"/>
                  <a:pt x="1942841" y="1869689"/>
                  <a:pt x="1951630" y="1351129"/>
                </a:cubicBezTo>
                <a:cubicBezTo>
                  <a:pt x="1952282" y="1312662"/>
                  <a:pt x="1976338" y="1274418"/>
                  <a:pt x="1992573" y="1241947"/>
                </a:cubicBezTo>
                <a:cubicBezTo>
                  <a:pt x="1997122" y="1187356"/>
                  <a:pt x="1999426" y="1132531"/>
                  <a:pt x="2006221" y="1078174"/>
                </a:cubicBezTo>
                <a:cubicBezTo>
                  <a:pt x="2008548" y="1059561"/>
                  <a:pt x="2016785" y="1042084"/>
                  <a:pt x="2019869" y="1023582"/>
                </a:cubicBezTo>
                <a:cubicBezTo>
                  <a:pt x="2051816" y="831893"/>
                  <a:pt x="2016451" y="982658"/>
                  <a:pt x="2047164" y="859809"/>
                </a:cubicBezTo>
                <a:cubicBezTo>
                  <a:pt x="2042615" y="741529"/>
                  <a:pt x="2050738" y="622076"/>
                  <a:pt x="2033516" y="504968"/>
                </a:cubicBezTo>
                <a:cubicBezTo>
                  <a:pt x="2027596" y="464711"/>
                  <a:pt x="1997122" y="432179"/>
                  <a:pt x="1978925" y="395785"/>
                </a:cubicBezTo>
                <a:cubicBezTo>
                  <a:pt x="1969827" y="377588"/>
                  <a:pt x="1958064" y="360495"/>
                  <a:pt x="1951630" y="341194"/>
                </a:cubicBezTo>
                <a:cubicBezTo>
                  <a:pt x="1947081" y="327546"/>
                  <a:pt x="1944416" y="313118"/>
                  <a:pt x="1937982" y="300251"/>
                </a:cubicBezTo>
                <a:cubicBezTo>
                  <a:pt x="1929488" y="283263"/>
                  <a:pt x="1876958" y="212963"/>
                  <a:pt x="1869743" y="204717"/>
                </a:cubicBezTo>
                <a:cubicBezTo>
                  <a:pt x="1805740" y="131571"/>
                  <a:pt x="1834237" y="164931"/>
                  <a:pt x="1760561" y="122830"/>
                </a:cubicBezTo>
                <a:cubicBezTo>
                  <a:pt x="1746320" y="114692"/>
                  <a:pt x="1734289" y="102870"/>
                  <a:pt x="1719618" y="95535"/>
                </a:cubicBezTo>
                <a:cubicBezTo>
                  <a:pt x="1706751" y="89101"/>
                  <a:pt x="1691737" y="87916"/>
                  <a:pt x="1678675" y="81887"/>
                </a:cubicBezTo>
                <a:cubicBezTo>
                  <a:pt x="1490046" y="-5173"/>
                  <a:pt x="1606617" y="21701"/>
                  <a:pt x="1433015" y="0"/>
                </a:cubicBezTo>
                <a:cubicBezTo>
                  <a:pt x="1296537" y="4549"/>
                  <a:pt x="1159900" y="5629"/>
                  <a:pt x="1023582" y="13648"/>
                </a:cubicBezTo>
                <a:cubicBezTo>
                  <a:pt x="1004857" y="14749"/>
                  <a:pt x="987493" y="24212"/>
                  <a:pt x="968991" y="27296"/>
                </a:cubicBezTo>
                <a:cubicBezTo>
                  <a:pt x="910439" y="37055"/>
                  <a:pt x="805532" y="40786"/>
                  <a:pt x="750627" y="68239"/>
                </a:cubicBezTo>
                <a:cubicBezTo>
                  <a:pt x="734801" y="76152"/>
                  <a:pt x="678829" y="107356"/>
                  <a:pt x="655093" y="109182"/>
                </a:cubicBezTo>
                <a:cubicBezTo>
                  <a:pt x="550670" y="117214"/>
                  <a:pt x="445827" y="118281"/>
                  <a:pt x="341194" y="122830"/>
                </a:cubicBezTo>
                <a:cubicBezTo>
                  <a:pt x="297233" y="133820"/>
                  <a:pt x="270442" y="136324"/>
                  <a:pt x="232012" y="163774"/>
                </a:cubicBezTo>
                <a:cubicBezTo>
                  <a:pt x="216306" y="174992"/>
                  <a:pt x="203630" y="190063"/>
                  <a:pt x="191069" y="204717"/>
                </a:cubicBezTo>
                <a:cubicBezTo>
                  <a:pt x="144666" y="258853"/>
                  <a:pt x="181970" y="211541"/>
                  <a:pt x="163773" y="24566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6544164" y="2958598"/>
            <a:ext cx="2420323" cy="3899402"/>
          </a:xfrm>
          <a:custGeom>
            <a:avLst/>
            <a:gdLst>
              <a:gd name="connsiteX0" fmla="*/ 163773 w 2047164"/>
              <a:gd name="connsiteY0" fmla="*/ 245660 h 4176215"/>
              <a:gd name="connsiteX1" fmla="*/ 81887 w 2047164"/>
              <a:gd name="connsiteY1" fmla="*/ 409433 h 4176215"/>
              <a:gd name="connsiteX2" fmla="*/ 54591 w 2047164"/>
              <a:gd name="connsiteY2" fmla="*/ 518615 h 4176215"/>
              <a:gd name="connsiteX3" fmla="*/ 27296 w 2047164"/>
              <a:gd name="connsiteY3" fmla="*/ 655093 h 4176215"/>
              <a:gd name="connsiteX4" fmla="*/ 40943 w 2047164"/>
              <a:gd name="connsiteY4" fmla="*/ 1201003 h 4176215"/>
              <a:gd name="connsiteX5" fmla="*/ 54591 w 2047164"/>
              <a:gd name="connsiteY5" fmla="*/ 1255594 h 4176215"/>
              <a:gd name="connsiteX6" fmla="*/ 40943 w 2047164"/>
              <a:gd name="connsiteY6" fmla="*/ 1473959 h 4176215"/>
              <a:gd name="connsiteX7" fmla="*/ 13648 w 2047164"/>
              <a:gd name="connsiteY7" fmla="*/ 1583141 h 4176215"/>
              <a:gd name="connsiteX8" fmla="*/ 0 w 2047164"/>
              <a:gd name="connsiteY8" fmla="*/ 1637732 h 4176215"/>
              <a:gd name="connsiteX9" fmla="*/ 13648 w 2047164"/>
              <a:gd name="connsiteY9" fmla="*/ 2047165 h 4176215"/>
              <a:gd name="connsiteX10" fmla="*/ 40943 w 2047164"/>
              <a:gd name="connsiteY10" fmla="*/ 2101756 h 4176215"/>
              <a:gd name="connsiteX11" fmla="*/ 68239 w 2047164"/>
              <a:gd name="connsiteY11" fmla="*/ 2238233 h 4176215"/>
              <a:gd name="connsiteX12" fmla="*/ 81887 w 2047164"/>
              <a:gd name="connsiteY12" fmla="*/ 2292824 h 4176215"/>
              <a:gd name="connsiteX13" fmla="*/ 68239 w 2047164"/>
              <a:gd name="connsiteY13" fmla="*/ 2975212 h 4176215"/>
              <a:gd name="connsiteX14" fmla="*/ 54591 w 2047164"/>
              <a:gd name="connsiteY14" fmla="*/ 3029803 h 4176215"/>
              <a:gd name="connsiteX15" fmla="*/ 68239 w 2047164"/>
              <a:gd name="connsiteY15" fmla="*/ 3302759 h 4176215"/>
              <a:gd name="connsiteX16" fmla="*/ 95534 w 2047164"/>
              <a:gd name="connsiteY16" fmla="*/ 3357350 h 4176215"/>
              <a:gd name="connsiteX17" fmla="*/ 163773 w 2047164"/>
              <a:gd name="connsiteY17" fmla="*/ 3521123 h 4176215"/>
              <a:gd name="connsiteX18" fmla="*/ 191069 w 2047164"/>
              <a:gd name="connsiteY18" fmla="*/ 3575714 h 4176215"/>
              <a:gd name="connsiteX19" fmla="*/ 218364 w 2047164"/>
              <a:gd name="connsiteY19" fmla="*/ 3630305 h 4176215"/>
              <a:gd name="connsiteX20" fmla="*/ 368490 w 2047164"/>
              <a:gd name="connsiteY20" fmla="*/ 3794078 h 4176215"/>
              <a:gd name="connsiteX21" fmla="*/ 423081 w 2047164"/>
              <a:gd name="connsiteY21" fmla="*/ 3848669 h 4176215"/>
              <a:gd name="connsiteX22" fmla="*/ 532263 w 2047164"/>
              <a:gd name="connsiteY22" fmla="*/ 3930556 h 4176215"/>
              <a:gd name="connsiteX23" fmla="*/ 586854 w 2047164"/>
              <a:gd name="connsiteY23" fmla="*/ 3971499 h 4176215"/>
              <a:gd name="connsiteX24" fmla="*/ 818866 w 2047164"/>
              <a:gd name="connsiteY24" fmla="*/ 4080681 h 4176215"/>
              <a:gd name="connsiteX25" fmla="*/ 873457 w 2047164"/>
              <a:gd name="connsiteY25" fmla="*/ 4107976 h 4176215"/>
              <a:gd name="connsiteX26" fmla="*/ 955343 w 2047164"/>
              <a:gd name="connsiteY26" fmla="*/ 4135272 h 4176215"/>
              <a:gd name="connsiteX27" fmla="*/ 1050878 w 2047164"/>
              <a:gd name="connsiteY27" fmla="*/ 4176215 h 4176215"/>
              <a:gd name="connsiteX28" fmla="*/ 1555845 w 2047164"/>
              <a:gd name="connsiteY28" fmla="*/ 4162568 h 4176215"/>
              <a:gd name="connsiteX29" fmla="*/ 1665027 w 2047164"/>
              <a:gd name="connsiteY29" fmla="*/ 4107976 h 4176215"/>
              <a:gd name="connsiteX30" fmla="*/ 1705970 w 2047164"/>
              <a:gd name="connsiteY30" fmla="*/ 4094329 h 4176215"/>
              <a:gd name="connsiteX31" fmla="*/ 1760561 w 2047164"/>
              <a:gd name="connsiteY31" fmla="*/ 3916908 h 4176215"/>
              <a:gd name="connsiteX32" fmla="*/ 1842448 w 2047164"/>
              <a:gd name="connsiteY32" fmla="*/ 3807726 h 4176215"/>
              <a:gd name="connsiteX33" fmla="*/ 1910687 w 2047164"/>
              <a:gd name="connsiteY33" fmla="*/ 3643953 h 4176215"/>
              <a:gd name="connsiteX34" fmla="*/ 1924334 w 2047164"/>
              <a:gd name="connsiteY34" fmla="*/ 2961565 h 4176215"/>
              <a:gd name="connsiteX35" fmla="*/ 1937982 w 2047164"/>
              <a:gd name="connsiteY35" fmla="*/ 2906974 h 4176215"/>
              <a:gd name="connsiteX36" fmla="*/ 1951630 w 2047164"/>
              <a:gd name="connsiteY36" fmla="*/ 1351129 h 4176215"/>
              <a:gd name="connsiteX37" fmla="*/ 1992573 w 2047164"/>
              <a:gd name="connsiteY37" fmla="*/ 1241947 h 4176215"/>
              <a:gd name="connsiteX38" fmla="*/ 2006221 w 2047164"/>
              <a:gd name="connsiteY38" fmla="*/ 1078174 h 4176215"/>
              <a:gd name="connsiteX39" fmla="*/ 2019869 w 2047164"/>
              <a:gd name="connsiteY39" fmla="*/ 1023582 h 4176215"/>
              <a:gd name="connsiteX40" fmla="*/ 2047164 w 2047164"/>
              <a:gd name="connsiteY40" fmla="*/ 859809 h 4176215"/>
              <a:gd name="connsiteX41" fmla="*/ 2033516 w 2047164"/>
              <a:gd name="connsiteY41" fmla="*/ 504968 h 4176215"/>
              <a:gd name="connsiteX42" fmla="*/ 1978925 w 2047164"/>
              <a:gd name="connsiteY42" fmla="*/ 395785 h 4176215"/>
              <a:gd name="connsiteX43" fmla="*/ 1951630 w 2047164"/>
              <a:gd name="connsiteY43" fmla="*/ 341194 h 4176215"/>
              <a:gd name="connsiteX44" fmla="*/ 1937982 w 2047164"/>
              <a:gd name="connsiteY44" fmla="*/ 300251 h 4176215"/>
              <a:gd name="connsiteX45" fmla="*/ 1869743 w 2047164"/>
              <a:gd name="connsiteY45" fmla="*/ 204717 h 4176215"/>
              <a:gd name="connsiteX46" fmla="*/ 1760561 w 2047164"/>
              <a:gd name="connsiteY46" fmla="*/ 122830 h 4176215"/>
              <a:gd name="connsiteX47" fmla="*/ 1719618 w 2047164"/>
              <a:gd name="connsiteY47" fmla="*/ 95535 h 4176215"/>
              <a:gd name="connsiteX48" fmla="*/ 1678675 w 2047164"/>
              <a:gd name="connsiteY48" fmla="*/ 81887 h 4176215"/>
              <a:gd name="connsiteX49" fmla="*/ 1433015 w 2047164"/>
              <a:gd name="connsiteY49" fmla="*/ 0 h 4176215"/>
              <a:gd name="connsiteX50" fmla="*/ 1023582 w 2047164"/>
              <a:gd name="connsiteY50" fmla="*/ 13648 h 4176215"/>
              <a:gd name="connsiteX51" fmla="*/ 968991 w 2047164"/>
              <a:gd name="connsiteY51" fmla="*/ 27296 h 4176215"/>
              <a:gd name="connsiteX52" fmla="*/ 750627 w 2047164"/>
              <a:gd name="connsiteY52" fmla="*/ 68239 h 4176215"/>
              <a:gd name="connsiteX53" fmla="*/ 655093 w 2047164"/>
              <a:gd name="connsiteY53" fmla="*/ 109182 h 4176215"/>
              <a:gd name="connsiteX54" fmla="*/ 341194 w 2047164"/>
              <a:gd name="connsiteY54" fmla="*/ 122830 h 4176215"/>
              <a:gd name="connsiteX55" fmla="*/ 232012 w 2047164"/>
              <a:gd name="connsiteY55" fmla="*/ 163774 h 4176215"/>
              <a:gd name="connsiteX56" fmla="*/ 191069 w 2047164"/>
              <a:gd name="connsiteY56" fmla="*/ 204717 h 4176215"/>
              <a:gd name="connsiteX57" fmla="*/ 163773 w 2047164"/>
              <a:gd name="connsiteY57" fmla="*/ 245660 h 417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47164" h="4176215">
                <a:moveTo>
                  <a:pt x="163773" y="245660"/>
                </a:moveTo>
                <a:cubicBezTo>
                  <a:pt x="145576" y="279779"/>
                  <a:pt x="96690" y="350221"/>
                  <a:pt x="81887" y="409433"/>
                </a:cubicBezTo>
                <a:cubicBezTo>
                  <a:pt x="72788" y="445827"/>
                  <a:pt x="60758" y="481611"/>
                  <a:pt x="54591" y="518615"/>
                </a:cubicBezTo>
                <a:cubicBezTo>
                  <a:pt x="37859" y="619004"/>
                  <a:pt x="47654" y="573656"/>
                  <a:pt x="27296" y="655093"/>
                </a:cubicBezTo>
                <a:cubicBezTo>
                  <a:pt x="31845" y="837063"/>
                  <a:pt x="32678" y="1019164"/>
                  <a:pt x="40943" y="1201003"/>
                </a:cubicBezTo>
                <a:cubicBezTo>
                  <a:pt x="41795" y="1219741"/>
                  <a:pt x="54591" y="1236837"/>
                  <a:pt x="54591" y="1255594"/>
                </a:cubicBezTo>
                <a:cubicBezTo>
                  <a:pt x="54591" y="1328524"/>
                  <a:pt x="49989" y="1401592"/>
                  <a:pt x="40943" y="1473959"/>
                </a:cubicBezTo>
                <a:cubicBezTo>
                  <a:pt x="36290" y="1511183"/>
                  <a:pt x="22746" y="1546747"/>
                  <a:pt x="13648" y="1583141"/>
                </a:cubicBezTo>
                <a:lnTo>
                  <a:pt x="0" y="1637732"/>
                </a:lnTo>
                <a:cubicBezTo>
                  <a:pt x="4549" y="1774210"/>
                  <a:pt x="1646" y="1911140"/>
                  <a:pt x="13648" y="2047165"/>
                </a:cubicBezTo>
                <a:cubicBezTo>
                  <a:pt x="15436" y="2067431"/>
                  <a:pt x="33800" y="2082707"/>
                  <a:pt x="40943" y="2101756"/>
                </a:cubicBezTo>
                <a:cubicBezTo>
                  <a:pt x="54529" y="2137986"/>
                  <a:pt x="61500" y="2204537"/>
                  <a:pt x="68239" y="2238233"/>
                </a:cubicBezTo>
                <a:cubicBezTo>
                  <a:pt x="71918" y="2256626"/>
                  <a:pt x="77338" y="2274627"/>
                  <a:pt x="81887" y="2292824"/>
                </a:cubicBezTo>
                <a:cubicBezTo>
                  <a:pt x="77338" y="2520287"/>
                  <a:pt x="76660" y="2747860"/>
                  <a:pt x="68239" y="2975212"/>
                </a:cubicBezTo>
                <a:cubicBezTo>
                  <a:pt x="67545" y="2993956"/>
                  <a:pt x="54591" y="3011046"/>
                  <a:pt x="54591" y="3029803"/>
                </a:cubicBezTo>
                <a:cubicBezTo>
                  <a:pt x="54591" y="3120902"/>
                  <a:pt x="56940" y="3212363"/>
                  <a:pt x="68239" y="3302759"/>
                </a:cubicBezTo>
                <a:cubicBezTo>
                  <a:pt x="70762" y="3322947"/>
                  <a:pt x="88391" y="3338301"/>
                  <a:pt x="95534" y="3357350"/>
                </a:cubicBezTo>
                <a:cubicBezTo>
                  <a:pt x="166079" y="3545471"/>
                  <a:pt x="-1224" y="3191130"/>
                  <a:pt x="163773" y="3521123"/>
                </a:cubicBezTo>
                <a:lnTo>
                  <a:pt x="191069" y="3575714"/>
                </a:lnTo>
                <a:cubicBezTo>
                  <a:pt x="200167" y="3593911"/>
                  <a:pt x="206157" y="3614029"/>
                  <a:pt x="218364" y="3630305"/>
                </a:cubicBezTo>
                <a:cubicBezTo>
                  <a:pt x="290189" y="3726072"/>
                  <a:pt x="243222" y="3668811"/>
                  <a:pt x="368490" y="3794078"/>
                </a:cubicBezTo>
                <a:cubicBezTo>
                  <a:pt x="386687" y="3812275"/>
                  <a:pt x="402493" y="3833228"/>
                  <a:pt x="423081" y="3848669"/>
                </a:cubicBezTo>
                <a:lnTo>
                  <a:pt x="532263" y="3930556"/>
                </a:lnTo>
                <a:cubicBezTo>
                  <a:pt x="550460" y="3944204"/>
                  <a:pt x="565947" y="3962539"/>
                  <a:pt x="586854" y="3971499"/>
                </a:cubicBezTo>
                <a:cubicBezTo>
                  <a:pt x="729142" y="4032479"/>
                  <a:pt x="651394" y="3996945"/>
                  <a:pt x="818866" y="4080681"/>
                </a:cubicBezTo>
                <a:cubicBezTo>
                  <a:pt x="837063" y="4089779"/>
                  <a:pt x="854156" y="4101542"/>
                  <a:pt x="873457" y="4107976"/>
                </a:cubicBezTo>
                <a:cubicBezTo>
                  <a:pt x="900752" y="4117075"/>
                  <a:pt x="928629" y="4124586"/>
                  <a:pt x="955343" y="4135272"/>
                </a:cubicBezTo>
                <a:cubicBezTo>
                  <a:pt x="1123939" y="4202712"/>
                  <a:pt x="919117" y="4132298"/>
                  <a:pt x="1050878" y="4176215"/>
                </a:cubicBezTo>
                <a:cubicBezTo>
                  <a:pt x="1219200" y="4171666"/>
                  <a:pt x="1388491" y="4181163"/>
                  <a:pt x="1555845" y="4162568"/>
                </a:cubicBezTo>
                <a:cubicBezTo>
                  <a:pt x="1596286" y="4158075"/>
                  <a:pt x="1626425" y="4120843"/>
                  <a:pt x="1665027" y="4107976"/>
                </a:cubicBezTo>
                <a:lnTo>
                  <a:pt x="1705970" y="4094329"/>
                </a:lnTo>
                <a:cubicBezTo>
                  <a:pt x="1810311" y="3989985"/>
                  <a:pt x="1671395" y="4146189"/>
                  <a:pt x="1760561" y="3916908"/>
                </a:cubicBezTo>
                <a:cubicBezTo>
                  <a:pt x="1777050" y="3874509"/>
                  <a:pt x="1822103" y="3848416"/>
                  <a:pt x="1842448" y="3807726"/>
                </a:cubicBezTo>
                <a:cubicBezTo>
                  <a:pt x="1905427" y="3681767"/>
                  <a:pt x="1887170" y="3738019"/>
                  <a:pt x="1910687" y="3643953"/>
                </a:cubicBezTo>
                <a:cubicBezTo>
                  <a:pt x="1915236" y="3416490"/>
                  <a:pt x="1915914" y="3188917"/>
                  <a:pt x="1924334" y="2961565"/>
                </a:cubicBezTo>
                <a:cubicBezTo>
                  <a:pt x="1925028" y="2942821"/>
                  <a:pt x="1937664" y="2925728"/>
                  <a:pt x="1937982" y="2906974"/>
                </a:cubicBezTo>
                <a:cubicBezTo>
                  <a:pt x="1946771" y="2388414"/>
                  <a:pt x="1942841" y="1869689"/>
                  <a:pt x="1951630" y="1351129"/>
                </a:cubicBezTo>
                <a:cubicBezTo>
                  <a:pt x="1952282" y="1312662"/>
                  <a:pt x="1976338" y="1274418"/>
                  <a:pt x="1992573" y="1241947"/>
                </a:cubicBezTo>
                <a:cubicBezTo>
                  <a:pt x="1997122" y="1187356"/>
                  <a:pt x="1999426" y="1132531"/>
                  <a:pt x="2006221" y="1078174"/>
                </a:cubicBezTo>
                <a:cubicBezTo>
                  <a:pt x="2008548" y="1059561"/>
                  <a:pt x="2016785" y="1042084"/>
                  <a:pt x="2019869" y="1023582"/>
                </a:cubicBezTo>
                <a:cubicBezTo>
                  <a:pt x="2051816" y="831893"/>
                  <a:pt x="2016451" y="982658"/>
                  <a:pt x="2047164" y="859809"/>
                </a:cubicBezTo>
                <a:cubicBezTo>
                  <a:pt x="2042615" y="741529"/>
                  <a:pt x="2050738" y="622076"/>
                  <a:pt x="2033516" y="504968"/>
                </a:cubicBezTo>
                <a:cubicBezTo>
                  <a:pt x="2027596" y="464711"/>
                  <a:pt x="1997122" y="432179"/>
                  <a:pt x="1978925" y="395785"/>
                </a:cubicBezTo>
                <a:cubicBezTo>
                  <a:pt x="1969827" y="377588"/>
                  <a:pt x="1958064" y="360495"/>
                  <a:pt x="1951630" y="341194"/>
                </a:cubicBezTo>
                <a:cubicBezTo>
                  <a:pt x="1947081" y="327546"/>
                  <a:pt x="1944416" y="313118"/>
                  <a:pt x="1937982" y="300251"/>
                </a:cubicBezTo>
                <a:cubicBezTo>
                  <a:pt x="1929488" y="283263"/>
                  <a:pt x="1876958" y="212963"/>
                  <a:pt x="1869743" y="204717"/>
                </a:cubicBezTo>
                <a:cubicBezTo>
                  <a:pt x="1805740" y="131571"/>
                  <a:pt x="1834237" y="164931"/>
                  <a:pt x="1760561" y="122830"/>
                </a:cubicBezTo>
                <a:cubicBezTo>
                  <a:pt x="1746320" y="114692"/>
                  <a:pt x="1734289" y="102870"/>
                  <a:pt x="1719618" y="95535"/>
                </a:cubicBezTo>
                <a:cubicBezTo>
                  <a:pt x="1706751" y="89101"/>
                  <a:pt x="1691737" y="87916"/>
                  <a:pt x="1678675" y="81887"/>
                </a:cubicBezTo>
                <a:cubicBezTo>
                  <a:pt x="1490046" y="-5173"/>
                  <a:pt x="1606617" y="21701"/>
                  <a:pt x="1433015" y="0"/>
                </a:cubicBezTo>
                <a:cubicBezTo>
                  <a:pt x="1296537" y="4549"/>
                  <a:pt x="1159900" y="5629"/>
                  <a:pt x="1023582" y="13648"/>
                </a:cubicBezTo>
                <a:cubicBezTo>
                  <a:pt x="1004857" y="14749"/>
                  <a:pt x="987493" y="24212"/>
                  <a:pt x="968991" y="27296"/>
                </a:cubicBezTo>
                <a:cubicBezTo>
                  <a:pt x="910439" y="37055"/>
                  <a:pt x="805532" y="40786"/>
                  <a:pt x="750627" y="68239"/>
                </a:cubicBezTo>
                <a:cubicBezTo>
                  <a:pt x="734801" y="76152"/>
                  <a:pt x="678829" y="107356"/>
                  <a:pt x="655093" y="109182"/>
                </a:cubicBezTo>
                <a:cubicBezTo>
                  <a:pt x="550670" y="117214"/>
                  <a:pt x="445827" y="118281"/>
                  <a:pt x="341194" y="122830"/>
                </a:cubicBezTo>
                <a:cubicBezTo>
                  <a:pt x="297233" y="133820"/>
                  <a:pt x="270442" y="136324"/>
                  <a:pt x="232012" y="163774"/>
                </a:cubicBezTo>
                <a:cubicBezTo>
                  <a:pt x="216306" y="174992"/>
                  <a:pt x="203630" y="190063"/>
                  <a:pt x="191069" y="204717"/>
                </a:cubicBezTo>
                <a:cubicBezTo>
                  <a:pt x="144666" y="258853"/>
                  <a:pt x="181970" y="211541"/>
                  <a:pt x="163773" y="24566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 animBg="1"/>
      <p:bldP spid="6" grpId="0" animBg="1"/>
      <p:bldP spid="4" grpId="0"/>
      <p:bldP spid="18" grpId="0" animBg="1"/>
      <p:bldP spid="22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13869"/>
              </p:ext>
            </p:extLst>
          </p:nvPr>
        </p:nvGraphicFramePr>
        <p:xfrm>
          <a:off x="35496" y="116631"/>
          <a:ext cx="9000999" cy="6502734"/>
        </p:xfrm>
        <a:graphic>
          <a:graphicData uri="http://schemas.openxmlformats.org/drawingml/2006/table">
            <a:tbl>
              <a:tblPr/>
              <a:tblGrid>
                <a:gridCol w="2016224"/>
                <a:gridCol w="4032448"/>
                <a:gridCol w="2952327"/>
              </a:tblGrid>
              <a:tr h="864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инфекционных заболеваний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Краткая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Инфекции, входящие в группу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9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Кишечные инфекции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Возбудитель  выделяется с фекалиями или мочой. Факторами передачи служат пища, вода, почва, мухи, грязные руки, предметы бытовой обстановки. Заражение происходит через рот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Брюшной тиф, паратиф А и Б, дизентерия, холера, пищевые 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токсикоинфекции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 др.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6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Инфекции дыхательных путей, или воздушно-капельные инфекции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осуществляется воздушно-капельным или воздушно-пылевым путем.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Грипп, корь, дифтерия, скарлатина, натуральная оспа и др.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6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Кровяные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Возбудитель передается через укусы кровососущих насекомых (комары, клещи, вши, москиты и др.)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Сыпной и возвратный тиф, малярия, чума,  туляремия, клещевой энцефалит и др.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Зоонозные инфекции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Болезни, передающиеся через укусы животных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Бешенство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2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Контактно-бытовые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передаются при непосредственном контакте здорового человека с больным, при котором возбудитель инфекции переходит на здоровый орган. Фактор передачи отсутствует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Инфекционные кожно-венерологические заболевания, передающиеся половым путем (сифилис, гонорея, хламидиоз и др.)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5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42287" y="116632"/>
            <a:ext cx="4847814" cy="57606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Источник возбудителя инфекции </a:t>
            </a:r>
          </a:p>
        </p:txBody>
      </p:sp>
      <p:cxnSp>
        <p:nvCxnSpPr>
          <p:cNvPr id="7" name="Прямая со стрелкой 6"/>
          <p:cNvCxnSpPr>
            <a:endCxn id="11" idx="0"/>
          </p:cNvCxnSpPr>
          <p:nvPr/>
        </p:nvCxnSpPr>
        <p:spPr>
          <a:xfrm>
            <a:off x="2310054" y="692696"/>
            <a:ext cx="0" cy="196903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53914" y="889599"/>
            <a:ext cx="3512280" cy="4737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больной организм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724128" y="692696"/>
            <a:ext cx="0" cy="196903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4355976" y="889599"/>
            <a:ext cx="3512280" cy="4737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бактерионосители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3914" y="1484784"/>
            <a:ext cx="3512280" cy="23981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/>
              </a:rPr>
              <a:t>в котором возбудитель не только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сохраняется, раз­множается, но и выделяется во внешнюю среду или непосредственно передается другому восприимчивому организму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55976" y="1484784"/>
            <a:ext cx="3512280" cy="23981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Организм, не проявляющий признаков болезни.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Arial"/>
              </a:rPr>
              <a:t>Представляют большую опасность для окружающих, так как выявить их значительно труднее, чем больных.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4338393"/>
            <a:ext cx="3512280" cy="473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Восприимчивость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87766" y="4107240"/>
            <a:ext cx="351228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способность организма человека, животного, растения отвечать на </a:t>
            </a:r>
          </a:p>
        </p:txBody>
      </p:sp>
      <p:cxnSp>
        <p:nvCxnSpPr>
          <p:cNvPr id="21" name="Прямая со стрелкой 20"/>
          <p:cNvCxnSpPr>
            <a:stCxn id="19" idx="3"/>
            <a:endCxn id="20" idx="1"/>
          </p:cNvCxnSpPr>
          <p:nvPr/>
        </p:nvCxnSpPr>
        <p:spPr>
          <a:xfrm>
            <a:off x="3763800" y="4575292"/>
            <a:ext cx="1023966" cy="0"/>
          </a:xfrm>
          <a:prstGeom prst="straightConnector1">
            <a:avLst/>
          </a:pr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53914" y="5470464"/>
            <a:ext cx="2598916" cy="473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внедрение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406618" y="5475482"/>
            <a:ext cx="2598916" cy="473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размножение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372200" y="5475482"/>
            <a:ext cx="2598916" cy="473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жизнедеятельность</a:t>
            </a:r>
          </a:p>
        </p:txBody>
      </p:sp>
      <p:cxnSp>
        <p:nvCxnSpPr>
          <p:cNvPr id="34" name="Прямая со стрелкой 33"/>
          <p:cNvCxnSpPr>
            <a:stCxn id="20" idx="2"/>
            <a:endCxn id="24" idx="0"/>
          </p:cNvCxnSpPr>
          <p:nvPr/>
        </p:nvCxnSpPr>
        <p:spPr>
          <a:xfrm flipH="1">
            <a:off x="1853372" y="5043344"/>
            <a:ext cx="4690534" cy="427120"/>
          </a:xfrm>
          <a:prstGeom prst="straightConnector1">
            <a:avLst/>
          </a:pr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0" idx="2"/>
            <a:endCxn id="32" idx="0"/>
          </p:cNvCxnSpPr>
          <p:nvPr/>
        </p:nvCxnSpPr>
        <p:spPr>
          <a:xfrm flipH="1">
            <a:off x="4706076" y="5043344"/>
            <a:ext cx="1837830" cy="432138"/>
          </a:xfrm>
          <a:prstGeom prst="straightConnector1">
            <a:avLst/>
          </a:pr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0" idx="2"/>
            <a:endCxn id="33" idx="0"/>
          </p:cNvCxnSpPr>
          <p:nvPr/>
        </p:nvCxnSpPr>
        <p:spPr>
          <a:xfrm>
            <a:off x="6543906" y="5043344"/>
            <a:ext cx="1127752" cy="432138"/>
          </a:xfrm>
          <a:prstGeom prst="straightConnector1">
            <a:avLst/>
          </a:pr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553914" y="6093295"/>
            <a:ext cx="8417202" cy="64807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патогенных микроорганизмов комплексом защитно-приспособительных реакций, развитием инфекционного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24047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4" grpId="0" animBg="1"/>
      <p:bldP spid="32" grpId="0" animBg="1"/>
      <p:bldP spid="33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620688"/>
            <a:ext cx="864096" cy="54613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Пути  распространения  инфекций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91859" y="620688"/>
            <a:ext cx="7200800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Фекально-оральный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Этим путем передаются все кишечные инфекции. Микроб с калом, рвотными массами больного попадает на пищевые продукты, воду, посуду, а затем через рот в желудочно-кишечный тракт здорового человека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25781" y="3056646"/>
            <a:ext cx="7200800" cy="8044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Жидкостный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Характерен для кровяных инфекций. Переносчиками этой группы заболеваний служат кровососущие насекомые: блохи, вши, клещи, комары и т.п.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27604" y="4005064"/>
            <a:ext cx="7200800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Контактный или контактно-бытовой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Этим путем происходит заражение большинством венерических заболеваний при тесном общении здорового человека с больным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91859" y="5001895"/>
            <a:ext cx="7200800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Зоонозные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Переносчиками зоонозных инфекций служат дикие и домашние животные. Заражение происходит при укусах или при тесном контакте с больными животными.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25781" y="1849665"/>
            <a:ext cx="7200800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Воздушно-капельный 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Этим путем распространяются все вирусные заболевания верхних дыхательных путей. Вирус со слизью при чихании или разговоре попадает на слизистые верхних дыхательных путей здорового человека.</a:t>
            </a:r>
          </a:p>
        </p:txBody>
      </p:sp>
      <p:cxnSp>
        <p:nvCxnSpPr>
          <p:cNvPr id="7" name="Прямая со стрелкой 6"/>
          <p:cNvCxnSpPr>
            <a:endCxn id="4" idx="1"/>
          </p:cNvCxnSpPr>
          <p:nvPr/>
        </p:nvCxnSpPr>
        <p:spPr>
          <a:xfrm>
            <a:off x="1115616" y="1160748"/>
            <a:ext cx="476243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1" idx="1"/>
          </p:cNvCxnSpPr>
          <p:nvPr/>
        </p:nvCxnSpPr>
        <p:spPr>
          <a:xfrm>
            <a:off x="1115616" y="2389725"/>
            <a:ext cx="510165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8" idx="1"/>
          </p:cNvCxnSpPr>
          <p:nvPr/>
        </p:nvCxnSpPr>
        <p:spPr>
          <a:xfrm>
            <a:off x="1115616" y="3458847"/>
            <a:ext cx="510165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1"/>
          </p:cNvCxnSpPr>
          <p:nvPr/>
        </p:nvCxnSpPr>
        <p:spPr>
          <a:xfrm>
            <a:off x="1115616" y="4437112"/>
            <a:ext cx="511988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0" idx="1"/>
          </p:cNvCxnSpPr>
          <p:nvPr/>
        </p:nvCxnSpPr>
        <p:spPr>
          <a:xfrm>
            <a:off x="1115616" y="5541955"/>
            <a:ext cx="476243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пути передачи инфекции и их характеристика</a:t>
            </a:r>
          </a:p>
        </p:txBody>
      </p:sp>
    </p:spTree>
    <p:extLst>
      <p:ext uri="{BB962C8B-B14F-4D97-AF65-F5344CB8AC3E}">
        <p14:creationId xmlns:p14="http://schemas.microsoft.com/office/powerpoint/2010/main" val="40559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8" grpId="0" animBg="1"/>
      <p:bldP spid="9" grpId="0" animBg="1"/>
      <p:bldP spid="10" grpId="0" animBg="1"/>
      <p:bldP spid="1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83768" y="1772816"/>
            <a:ext cx="4464496" cy="3096344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Противоэпидемические (противоэпизоотические) и санитарно-гигиенические мероприятия 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72000" y="116632"/>
            <a:ext cx="3312368" cy="2304256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раннее выявление больных и подозрительных по заболеванию путем обходов дворов; 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116632"/>
            <a:ext cx="3276364" cy="1952600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усиленное медицинское и ветеринарное наблюдение за зараженны­ми, их изоляцию и лечение;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44208" y="1772816"/>
            <a:ext cx="2699792" cy="1548172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санитарную       обработку людей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7504" y="1700808"/>
            <a:ext cx="2952328" cy="1872208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дезинфекцию одежды, обуви, предметов ухода и т.д.;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28184" y="3140968"/>
            <a:ext cx="2699792" cy="1548172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дезинфекцию территории, сооружений, транспорта, жилых и общественных по­мещений 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95936" y="4249606"/>
            <a:ext cx="3424159" cy="2123040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установление противоэпидемического режима работы лечебно-профилактичес­ких и других медицинских учреждений;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65566" y="3320988"/>
            <a:ext cx="2664296" cy="2268252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обеззараживание пищевых отходов, сточных вод и продуктов жизнедеятельнос­ти больных и здоровых индивидуумов;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899648" y="4581128"/>
            <a:ext cx="2664296" cy="2070930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проведение санитарно-просветительной работы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70" y="5251844"/>
            <a:ext cx="91440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Срок карантина и обсервации зависит от длительности инкубационного периода заболевания и исчисляется с момента изоляции (госпитализации) последнего больною и завершения дезинфекционной обработки очага.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800" y="260648"/>
            <a:ext cx="3512280" cy="4737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Обсервация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484361" y="1214051"/>
            <a:ext cx="0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84361" y="1196752"/>
            <a:ext cx="6185619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96922" y="1930221"/>
            <a:ext cx="2574878" cy="123446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осуществление усиленного медицинского (ветеринарного) наблюдения</a:t>
            </a:r>
          </a:p>
        </p:txBody>
      </p:sp>
      <p:cxnSp>
        <p:nvCxnSpPr>
          <p:cNvPr id="13" name="Прямая со стрелкой 12"/>
          <p:cNvCxnSpPr>
            <a:endCxn id="14" idx="0"/>
          </p:cNvCxnSpPr>
          <p:nvPr/>
        </p:nvCxnSpPr>
        <p:spPr>
          <a:xfrm>
            <a:off x="4527940" y="1210141"/>
            <a:ext cx="0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142040" y="1930221"/>
            <a:ext cx="2771800" cy="123446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частичные изоляционно-ограничительные меры</a:t>
            </a:r>
            <a:endParaRPr lang="ru-RU" sz="1600" dirty="0">
              <a:solidFill>
                <a:prstClr val="black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7669980" y="1196752"/>
            <a:ext cx="0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284080" y="1930221"/>
            <a:ext cx="2771800" cy="123446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лечебно-профилактические и противоэпидемические мероприятия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6922" y="3573016"/>
            <a:ext cx="8641298" cy="61723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направленные на ликвидацию очага инфекции</a:t>
            </a:r>
          </a:p>
        </p:txBody>
      </p:sp>
      <p:cxnSp>
        <p:nvCxnSpPr>
          <p:cNvPr id="20" name="Прямая со стрелкой 19"/>
          <p:cNvCxnSpPr>
            <a:stCxn id="12" idx="2"/>
          </p:cNvCxnSpPr>
          <p:nvPr/>
        </p:nvCxnSpPr>
        <p:spPr>
          <a:xfrm>
            <a:off x="1484361" y="3164681"/>
            <a:ext cx="0" cy="40833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4" idx="2"/>
          </p:cNvCxnSpPr>
          <p:nvPr/>
        </p:nvCxnSpPr>
        <p:spPr>
          <a:xfrm>
            <a:off x="4527940" y="3164681"/>
            <a:ext cx="0" cy="40833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7" idx="2"/>
          </p:cNvCxnSpPr>
          <p:nvPr/>
        </p:nvCxnSpPr>
        <p:spPr>
          <a:xfrm>
            <a:off x="7669980" y="3164681"/>
            <a:ext cx="0" cy="40833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2"/>
          </p:cNvCxnSpPr>
          <p:nvPr/>
        </p:nvCxnSpPr>
        <p:spPr>
          <a:xfrm>
            <a:off x="4527940" y="734446"/>
            <a:ext cx="0" cy="46230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00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  <p:bldP spid="14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493</Words>
  <Application>Microsoft Office PowerPoint</Application>
  <PresentationFormat>Экран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Лепонид</dc:creator>
  <cp:lastModifiedBy>1</cp:lastModifiedBy>
  <cp:revision>3</cp:revision>
  <dcterms:created xsi:type="dcterms:W3CDTF">2011-12-12T11:29:27Z</dcterms:created>
  <dcterms:modified xsi:type="dcterms:W3CDTF">2014-12-18T04:55:32Z</dcterms:modified>
</cp:coreProperties>
</file>