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256" r:id="rId2"/>
    <p:sldId id="278" r:id="rId3"/>
    <p:sldId id="277" r:id="rId4"/>
    <p:sldId id="279" r:id="rId5"/>
    <p:sldId id="281" r:id="rId6"/>
    <p:sldId id="282" r:id="rId7"/>
    <p:sldId id="284" r:id="rId8"/>
    <p:sldId id="285" r:id="rId9"/>
    <p:sldId id="286" r:id="rId10"/>
    <p:sldId id="287" r:id="rId11"/>
    <p:sldId id="295" r:id="rId12"/>
    <p:sldId id="266" r:id="rId13"/>
    <p:sldId id="296" r:id="rId14"/>
    <p:sldId id="272" r:id="rId15"/>
    <p:sldId id="297" r:id="rId16"/>
    <p:sldId id="298" r:id="rId17"/>
    <p:sldId id="299" r:id="rId18"/>
    <p:sldId id="257" r:id="rId19"/>
    <p:sldId id="265" r:id="rId20"/>
    <p:sldId id="290" r:id="rId21"/>
    <p:sldId id="267" r:id="rId22"/>
    <p:sldId id="268" r:id="rId23"/>
    <p:sldId id="269" r:id="rId24"/>
    <p:sldId id="273" r:id="rId25"/>
    <p:sldId id="260" r:id="rId26"/>
    <p:sldId id="264" r:id="rId27"/>
    <p:sldId id="271" r:id="rId28"/>
    <p:sldId id="291" r:id="rId29"/>
    <p:sldId id="262" r:id="rId30"/>
    <p:sldId id="274" r:id="rId31"/>
    <p:sldId id="292" r:id="rId32"/>
    <p:sldId id="294" r:id="rId33"/>
    <p:sldId id="275" r:id="rId34"/>
    <p:sldId id="293" r:id="rId35"/>
    <p:sldId id="302" r:id="rId36"/>
    <p:sldId id="276" r:id="rId37"/>
    <p:sldId id="263" r:id="rId38"/>
    <p:sldId id="301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27BC-734C-48D8-8C65-893969F74D86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4560-502B-4CA5-B43F-EFD26F67B7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4560-502B-4CA5-B43F-EFD26F67B7DC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7749FC-AA61-444C-A668-E3101FC76E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E5BB-914C-497C-88B5-182CBF343FE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43C2-8C60-4048-A008-A3519DE2F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Гражданское общество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www.cnis.ru/articles/img/goverment/03137548a480a1714f12504c9034ed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53340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19749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mbria" pitchFamily="18" charset="0"/>
              </a:rPr>
              <a:t>Возможность воздействия гражданского общества на власть создаёт право на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свободу ассоциаций</a:t>
            </a:r>
            <a:r>
              <a:rPr lang="ru-RU" sz="2000" b="1" dirty="0">
                <a:latin typeface="Cambria" pitchFamily="18" charset="0"/>
              </a:rPr>
              <a:t>. Слово «ассоциация» происходит от латинского слова </a:t>
            </a:r>
            <a:r>
              <a:rPr lang="ru-RU" sz="2000" b="1" dirty="0" err="1">
                <a:latin typeface="Cambria" pitchFamily="18" charset="0"/>
              </a:rPr>
              <a:t>association</a:t>
            </a:r>
            <a:r>
              <a:rPr lang="ru-RU" sz="2000" b="1" dirty="0">
                <a:latin typeface="Cambria" pitchFamily="18" charset="0"/>
              </a:rPr>
              <a:t> – соединять. Оно означат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«объединение лиц или учреждений одного рода деятельности».</a:t>
            </a:r>
            <a:r>
              <a:rPr lang="ru-RU" sz="2000" b="1" dirty="0">
                <a:latin typeface="Cambria" pitchFamily="18" charset="0"/>
              </a:rPr>
              <a:t>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 smtClean="0">
                <a:latin typeface="Cambria" pitchFamily="18" charset="0"/>
              </a:rPr>
              <a:t>Любой </a:t>
            </a:r>
            <a:r>
              <a:rPr lang="ru-RU" sz="2000" b="1" dirty="0">
                <a:latin typeface="Cambria" pitchFamily="18" charset="0"/>
              </a:rPr>
              <a:t>человек может свободно объединяться с другими людьми на основе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общности политических, экономических, культурных или национальных интересов </a:t>
            </a:r>
            <a:r>
              <a:rPr lang="ru-RU" sz="2000" b="1" dirty="0">
                <a:latin typeface="Cambria" pitchFamily="18" charset="0"/>
              </a:rPr>
              <a:t>в кружки, группы, союзы, общества, комитеты, движения, политические партии. Все такие объединения являются добровольными, никто не может быть принужден вступать в какую-либо ассоциацию.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>
                <a:latin typeface="Cambria" pitchFamily="18" charset="0"/>
              </a:rPr>
              <a:t>Конституция нашей страны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запрещает </a:t>
            </a:r>
            <a:r>
              <a:rPr lang="ru-RU" sz="2000" b="1" dirty="0">
                <a:latin typeface="Cambria" pitchFamily="18" charset="0"/>
              </a:rPr>
              <a:t>создание и деятельность объединений, имеющих целью насильственное изменение конституционного строя, нарушение целостности Российской Федерации, подрыв безопасности государства, разжигание социальной, а также расовой, национальной, религиозной розни. Такие ограничения являются нормальными для демократического общества. </a:t>
            </a:r>
          </a:p>
          <a:p>
            <a:endParaRPr lang="ru-RU" sz="2000" b="1" dirty="0">
              <a:latin typeface="Cambria" pitchFamily="18" charset="0"/>
            </a:endParaRPr>
          </a:p>
          <a:p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ссоциации (объединения)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9" y="1285860"/>
            <a:ext cx="4071966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Формальные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имеют свой устав, программу или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другие </a:t>
            </a:r>
            <a:r>
              <a:rPr lang="ru-RU" sz="2000" b="1" dirty="0" smtClean="0">
                <a:latin typeface="Cambria" pitchFamily="18" charset="0"/>
              </a:rPr>
              <a:t>документы,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излагающие </a:t>
            </a:r>
            <a:r>
              <a:rPr lang="ru-RU" sz="2000" b="1" dirty="0" smtClean="0">
                <a:latin typeface="Cambria" pitchFamily="18" charset="0"/>
              </a:rPr>
              <a:t>цели объединения,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порядок </a:t>
            </a:r>
            <a:r>
              <a:rPr lang="ru-RU" sz="2000" b="1" dirty="0" smtClean="0">
                <a:latin typeface="Cambria" pitchFamily="18" charset="0"/>
              </a:rPr>
              <a:t>их организации и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деятельности</a:t>
            </a:r>
            <a:r>
              <a:rPr lang="ru-RU" sz="2000" b="1" dirty="0" smtClean="0">
                <a:latin typeface="Cambria" pitchFamily="18" charset="0"/>
              </a:rPr>
              <a:t>.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Они регистрируются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</a:rPr>
              <a:t>органами власти.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571612"/>
            <a:ext cx="400135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Неформальные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У них нет официальной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регистрации </a:t>
            </a:r>
            <a:r>
              <a:rPr lang="ru-RU" sz="2000" b="1" dirty="0" smtClean="0">
                <a:latin typeface="Cambria" pitchFamily="18" charset="0"/>
              </a:rPr>
              <a:t>органами власти.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611231"/>
            <a:ext cx="87404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Гражданин оказывается не в одиночестве перед лицом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государственной </a:t>
            </a:r>
            <a:r>
              <a:rPr lang="ru-RU" sz="2000" b="1" dirty="0" smtClean="0">
                <a:latin typeface="Cambria" pitchFamily="18" charset="0"/>
              </a:rPr>
              <a:t>власти, </a:t>
            </a:r>
            <a:r>
              <a:rPr lang="ru-RU" sz="2000" b="1" dirty="0" smtClean="0">
                <a:latin typeface="Cambria" pitchFamily="18" charset="0"/>
              </a:rPr>
              <a:t>а </a:t>
            </a:r>
            <a:r>
              <a:rPr lang="ru-RU" sz="2000" b="1" dirty="0" smtClean="0">
                <a:latin typeface="Cambria" pitchFamily="18" charset="0"/>
              </a:rPr>
              <a:t>под защитой объединения,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которое занимает </a:t>
            </a:r>
            <a:r>
              <a:rPr lang="ru-RU" sz="2000" b="1" dirty="0" smtClean="0">
                <a:latin typeface="Cambria" pitchFamily="18" charset="0"/>
              </a:rPr>
              <a:t>промежуточное положение между ним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и </a:t>
            </a:r>
            <a:r>
              <a:rPr lang="ru-RU" sz="2000" b="1" dirty="0" smtClean="0">
                <a:latin typeface="Cambria" pitchFamily="18" charset="0"/>
              </a:rPr>
              <a:t>государством. Таким образом</a:t>
            </a:r>
            <a:r>
              <a:rPr lang="ru-RU" sz="2000" b="1" dirty="0" smtClean="0">
                <a:latin typeface="Cambria" pitchFamily="18" charset="0"/>
              </a:rPr>
              <a:t>, </a:t>
            </a:r>
            <a:r>
              <a:rPr lang="ru-RU" sz="2000" b="1" dirty="0" smtClean="0">
                <a:latin typeface="Cambria" pitchFamily="18" charset="0"/>
              </a:rPr>
              <a:t>в гражданском обществе возникают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многочисленные и разнообразные </a:t>
            </a:r>
            <a:r>
              <a:rPr lang="ru-RU" sz="2000" b="1" dirty="0" smtClean="0">
                <a:latin typeface="Cambria" pitchFamily="18" charset="0"/>
              </a:rPr>
              <a:t>объединения,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общественные организации.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sz="2000" b="1" dirty="0">
              <a:latin typeface="Cambria" pitchFamily="18" charset="0"/>
            </a:endParaRPr>
          </a:p>
        </p:txBody>
      </p:sp>
      <p:pic>
        <p:nvPicPr>
          <p:cNvPr id="7" name="Рисунок 6" descr="640x__img_uniblog_62a3e6c8bfa5094f7531abf54fdd80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714620"/>
            <a:ext cx="235186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9-031-Grazhdanskoe-obschestvo-sovokupnost-negosudarstvennykh-obschestvennyk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072704" cy="3891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экономической сфере</a:t>
            </a:r>
            <a:r>
              <a:rPr lang="ru-RU" sz="2000" b="1" i="1" dirty="0" smtClean="0">
                <a:latin typeface="Cambria" pitchFamily="18" charset="0"/>
              </a:rPr>
              <a:t>: –</a:t>
            </a:r>
            <a:r>
              <a:rPr lang="ru-RU" sz="2000" b="1" dirty="0" smtClean="0">
                <a:latin typeface="Cambria" pitchFamily="18" charset="0"/>
              </a:rPr>
              <a:t> союзы предпринимателей, фермеров, крестьянские союзы и кооперативы, рабочие профсоюзы, ассоциации банкиров и т. д.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Объединения , общественные организации в гражданском обществе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714620"/>
            <a:ext cx="2303462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554" y="3500438"/>
            <a:ext cx="2703674" cy="194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regionsamara.ru/screenshots/pic_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714620"/>
            <a:ext cx="27146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www.springhillks.org/images/site/408/images/farmers%20union%20co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929198"/>
            <a:ext cx="2571768" cy="147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blogs-images.forbes.com/halahtouryalai/files/2011/06/American_Bankers_Association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429132"/>
            <a:ext cx="238125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32511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b="1" dirty="0" smtClean="0">
                <a:latin typeface="Cambria" pitchFamily="18" charset="0"/>
              </a:rPr>
              <a:t>Оценивая те или иные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экономические мероприятия</a:t>
            </a:r>
            <a:r>
              <a:rPr lang="ru-RU" sz="2200" b="1" dirty="0" smtClean="0">
                <a:latin typeface="Cambria" pitchFamily="18" charset="0"/>
              </a:rPr>
              <a:t>, проводимые правительством, партии или союзы предпринимателей или общества потребителей способны донести до сведения правительства интересы той или иной части населения и заставить правительство действовать в интересах граждан.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4" name="Рисунок 3" descr="potrebso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57166"/>
            <a:ext cx="2629947" cy="158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nimation-ach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2357450" cy="23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н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35729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</a:rPr>
              <a:t>В</a:t>
            </a:r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социальной сфере </a:t>
            </a:r>
            <a:r>
              <a:rPr lang="ru-RU" sz="2000" b="1" i="1" dirty="0" smtClean="0">
                <a:latin typeface="Cambria" pitchFamily="18" charset="0"/>
              </a:rPr>
              <a:t>–</a:t>
            </a:r>
            <a:r>
              <a:rPr lang="ru-RU" sz="2000" b="1" dirty="0" smtClean="0">
                <a:latin typeface="Cambria" pitchFamily="18" charset="0"/>
              </a:rPr>
              <a:t> семья, общества защиты прав потребителей, объединения защиты окружающей среды, страховые фонды, молодёжные, женские, детские организации, общества ветеранов труда и войны, спортивные общества, благотворительные фонды и т. п.;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Объединения , общественные организации в гражданском обществе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643314"/>
            <a:ext cx="2447925" cy="160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087563" cy="155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86322"/>
            <a:ext cx="2376487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atsg24.ru/sites/default/files/tsg2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240030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сфере духовной культуры </a:t>
            </a:r>
            <a:r>
              <a:rPr lang="ru-RU" sz="2000" b="1" i="1" dirty="0" smtClean="0">
                <a:latin typeface="Cambria" pitchFamily="18" charset="0"/>
              </a:rPr>
              <a:t>– </a:t>
            </a:r>
            <a:r>
              <a:rPr lang="ru-RU" sz="2000" b="1" dirty="0" smtClean="0">
                <a:latin typeface="Cambria" pitchFamily="18" charset="0"/>
              </a:rPr>
              <a:t>союзы деятелей культуры (писателей, композиторов, кинематографистов, художников), педагогические общества, общества культурных связей с зарубежными странами, академические общества учёных, религиозные объединения и т. п.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Объединения , общественные организации в гражданском обществе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3643314"/>
            <a:ext cx="1584325" cy="118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554" y="3786190"/>
            <a:ext cx="1800225" cy="119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572140"/>
            <a:ext cx="2195512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86124"/>
            <a:ext cx="1611313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z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000636"/>
            <a:ext cx="248443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Защиту прав и интересов граждан перед лицом государства берут на себя также различные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правозащитные организации</a:t>
            </a:r>
            <a:r>
              <a:rPr lang="ru-RU" sz="2000" b="1" dirty="0" smtClean="0">
                <a:latin typeface="Cambria" pitchFamily="18" charset="0"/>
              </a:rPr>
              <a:t>, союз солдатских матерей, негосударственные средства массовой информации, политические движения и негосударственные политические организации, возникающие по почину граждан на добровольной основе. </a:t>
            </a:r>
          </a:p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sz="2000" b="1" dirty="0">
              <a:latin typeface="Cambr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Объединения , общественные организации в гражданском обществе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447925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926" y="4643446"/>
            <a:ext cx="256307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image.newsru.com/pict/id/large/1429152_201112011305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643314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alternativa-ags.narod.ru/index/b0020r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929198"/>
            <a:ext cx="2214578" cy="163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Объединения , общественные организации в гражданском обществе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Cambria" pitchFamily="18" charset="0"/>
              </a:rPr>
              <a:t>В политической сфере: политические партии, движения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sz="2000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ru-RU" sz="2000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ru-RU" sz="2000" b="1" dirty="0" smtClean="0">
              <a:latin typeface="Cambria" pitchFamily="18" charset="0"/>
            </a:endParaRPr>
          </a:p>
        </p:txBody>
      </p:sp>
      <p:pic>
        <p:nvPicPr>
          <p:cNvPr id="1894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74" y="1785926"/>
            <a:ext cx="2016125" cy="152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944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36" y="3857628"/>
            <a:ext cx="2017713" cy="145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 descr="http://www.yabloko.ru/Gallery/Events/2004/0501miti/040501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5104808" cy="250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142984"/>
            <a:ext cx="7715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ln w="11430"/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Гражданское общество </a:t>
            </a:r>
            <a:r>
              <a:rPr lang="ru-RU" sz="2400" dirty="0" smtClean="0">
                <a:latin typeface="Cambria" pitchFamily="18" charset="0"/>
              </a:rPr>
              <a:t>– </a:t>
            </a:r>
            <a:r>
              <a:rPr lang="ru-RU" sz="2000" b="1" dirty="0" smtClean="0">
                <a:latin typeface="Cambria" pitchFamily="18" charset="0"/>
              </a:rPr>
              <a:t>совокупность негосударственных общественных отношений и институтов, выражающих разнообразные частные (индивидуальные и коллективные) интересы и потребности свободных граждан в различных сферах жизни.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572008"/>
            <a:ext cx="1676400" cy="1457325"/>
          </a:xfrm>
          <a:prstGeom prst="rect">
            <a:avLst/>
          </a:prstGeom>
        </p:spPr>
      </p:pic>
      <p:pic>
        <p:nvPicPr>
          <p:cNvPr id="56322" name="Picture 2" descr="http://www.cnis.ru/articles/img/goverment/03137548a480a1714f12504c9034ed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876"/>
            <a:ext cx="5334000" cy="291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Может ли существовать общество без государства?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 smtClean="0">
                <a:latin typeface="Cambria" pitchFamily="18" charset="0"/>
              </a:rPr>
              <a:t>Должно </a:t>
            </a:r>
            <a:r>
              <a:rPr lang="ru-RU" sz="2000" b="1" dirty="0" smtClean="0">
                <a:latin typeface="Cambria" pitchFamily="18" charset="0"/>
              </a:rPr>
              <a:t>ли государство отвечать за всё, что делается в обществе? </a:t>
            </a:r>
          </a:p>
          <a:p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 </a:t>
            </a:r>
            <a:r>
              <a:rPr lang="ru-RU" b="1" i="1" dirty="0">
                <a:latin typeface="Cambria" pitchFamily="18" charset="0"/>
              </a:rPr>
              <a:t>Современные учёные изучали мнения граждан по вопросу: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«Что, на ваш взгляд, нужно, чтобы в России утверждалась демократия и формировалось гражданское общество?» </a:t>
            </a:r>
            <a:r>
              <a:rPr lang="ru-RU" b="1" i="1" dirty="0">
                <a:latin typeface="Cambria" pitchFamily="18" charset="0"/>
              </a:rPr>
              <a:t>Наиболее распространёнными были такие мнения: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«</a:t>
            </a:r>
            <a:r>
              <a:rPr lang="ru-RU" b="1" i="1" dirty="0">
                <a:latin typeface="Cambria" pitchFamily="18" charset="0"/>
              </a:rPr>
              <a:t>Нужно, чтобы сами граждане активнее принимали участие в общественной и политической жизни, боролись за свои права» (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19%</a:t>
            </a:r>
            <a:r>
              <a:rPr lang="ru-RU" b="1" i="1" dirty="0">
                <a:latin typeface="Cambria" pitchFamily="18" charset="0"/>
              </a:rPr>
              <a:t>);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«</a:t>
            </a:r>
            <a:r>
              <a:rPr lang="ru-RU" b="1" i="1" dirty="0">
                <a:latin typeface="Cambria" pitchFamily="18" charset="0"/>
              </a:rPr>
              <a:t>Нужно, чтобы власть считалась с интересами граждан, шире привлекала их к решению важных общественных проблем» (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30%</a:t>
            </a:r>
            <a:r>
              <a:rPr lang="ru-RU" b="1" i="1" dirty="0">
                <a:latin typeface="Cambria" pitchFamily="18" charset="0"/>
              </a:rPr>
              <a:t>);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«</a:t>
            </a:r>
            <a:r>
              <a:rPr lang="ru-RU" b="1" i="1" dirty="0">
                <a:latin typeface="Cambria" pitchFamily="18" charset="0"/>
              </a:rPr>
              <a:t>Нужно, чтобы люди были избавлены от материальной нужды» (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44%</a:t>
            </a:r>
            <a:r>
              <a:rPr lang="ru-RU" b="1" i="1" dirty="0">
                <a:latin typeface="Cambria" pitchFamily="18" charset="0"/>
              </a:rPr>
              <a:t>);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«</a:t>
            </a:r>
            <a:r>
              <a:rPr lang="ru-RU" b="1" i="1" dirty="0">
                <a:latin typeface="Cambria" pitchFamily="18" charset="0"/>
              </a:rPr>
              <a:t>Нужно, чтобы люди чувствовали свою причастность к тому, что происходит в стране, и ответственность за это» (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17%</a:t>
            </a:r>
            <a:r>
              <a:rPr lang="ru-RU" b="1" i="1" dirty="0">
                <a:latin typeface="Cambria" pitchFamily="18" charset="0"/>
              </a:rPr>
              <a:t>). </a:t>
            </a:r>
            <a:endParaRPr lang="ru-RU" b="1" dirty="0">
              <a:latin typeface="Cambria" pitchFamily="18" charset="0"/>
            </a:endParaRPr>
          </a:p>
          <a:p>
            <a:r>
              <a:rPr lang="ru-RU" b="1" i="1" dirty="0">
                <a:latin typeface="Cambria" pitchFamily="18" charset="0"/>
              </a:rPr>
              <a:t> </a:t>
            </a:r>
            <a:endParaRPr lang="ru-RU" b="1" dirty="0">
              <a:latin typeface="Cambria" pitchFamily="18" charset="0"/>
            </a:endParaRPr>
          </a:p>
          <a:p>
            <a:pPr lvl="1"/>
            <a:r>
              <a:rPr lang="ru-RU" sz="3200" b="1" i="1" dirty="0">
                <a:latin typeface="Cambria" pitchFamily="18" charset="0"/>
              </a:rPr>
              <a:t>А как бы ответили на затронутый социологический вопрос? </a:t>
            </a:r>
            <a:endParaRPr lang="ru-RU" sz="3200" b="1" dirty="0">
              <a:latin typeface="Cambria" pitchFamily="18" charset="0"/>
            </a:endParaRPr>
          </a:p>
          <a:p>
            <a:r>
              <a:rPr lang="ru-RU" b="1" dirty="0">
                <a:latin typeface="Cambria" pitchFamily="18" charset="0"/>
              </a:rPr>
              <a:t> </a:t>
            </a:r>
          </a:p>
          <a:p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49424"/>
            <a:ext cx="8472518" cy="4325112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2000" b="1" dirty="0" smtClean="0">
                <a:latin typeface="Cambria" pitchFamily="18" charset="0"/>
              </a:rPr>
              <a:t>Гражданское общество и государство «обречены» на постоянное взаимодействие, они неотделимы друг от друга. Роль гражданского общества в том и состоит, что оно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разрушает монополию на власть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государственных деятелей</a:t>
            </a:r>
            <a:r>
              <a:rPr lang="ru-RU" sz="2000" b="1" dirty="0" smtClean="0">
                <a:latin typeface="Cambria" pitchFamily="18" charset="0"/>
              </a:rPr>
              <a:t>, уравновешивает государственную власть с властью частных лиц и независимых организаций. 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4" name="Рисунок 3" descr="o_475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4286280" cy="3214710"/>
          </a:xfrm>
          <a:prstGeom prst="rect">
            <a:avLst/>
          </a:prstGeom>
        </p:spPr>
      </p:pic>
      <p:pic>
        <p:nvPicPr>
          <p:cNvPr id="5" name="Рисунок 4" descr="original_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643050"/>
            <a:ext cx="3156083" cy="2363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49424"/>
            <a:ext cx="8401080" cy="4325112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2000" b="1" dirty="0" smtClean="0">
                <a:latin typeface="Cambria" pitchFamily="18" charset="0"/>
              </a:rPr>
              <a:t>Гражданское общество никто специально не создает, оно развивается самостоятельно, но при активном участии граждан. Государство может отрицать и уничтожать (так и происходит при тоталитаризме) гражданское общество, ограничивать его жизнедеятельность (при авторитаризме) или создавать благоприятную политическую среду (при демократии).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4" name="Рисунок 3" descr="alter.net0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642918"/>
            <a:ext cx="4572007" cy="3432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49424"/>
            <a:ext cx="8472518" cy="4325112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2000" b="1" dirty="0" smtClean="0">
                <a:latin typeface="Cambria" pitchFamily="18" charset="0"/>
                <a:ea typeface="Cambria Math" pitchFamily="18" charset="0"/>
              </a:rPr>
              <a:t>Гражданское общество, с одной стороны, может и должно сужать сферу деятельности государственных органов, а с другой — брать на себя часть социальных проблем, тем самым помогая государству снимать или хотя бы ослаблять социальную, финансовую, экономическую напряженность в стране.</a:t>
            </a:r>
            <a:endParaRPr lang="ru-RU" sz="2000" b="1" dirty="0"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5" name="Рисунок 4" descr="IMG_31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142984"/>
            <a:ext cx="429577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2786082" cy="22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2000" b="1" dirty="0" smtClean="0">
                <a:latin typeface="Cambria" pitchFamily="18" charset="0"/>
              </a:rPr>
              <a:t>Судебные дела, например, получившие огласку с помощью средств массовой информации, рассматриваются судебными органами более пристально и взвешенно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2381250" cy="1714500"/>
          </a:xfrm>
          <a:prstGeom prst="rect">
            <a:avLst/>
          </a:prstGeom>
        </p:spPr>
      </p:pic>
      <p:pic>
        <p:nvPicPr>
          <p:cNvPr id="6" name="Рисунок 5" descr="3602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000108"/>
            <a:ext cx="5250575" cy="32480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Cambria" pitchFamily="18" charset="0"/>
              </a:rPr>
              <a:t>Признаки гражданского общества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Полное обеспечение прав и свобод человека и гражданина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Свободно формирующееся общественное мнение и </a:t>
            </a:r>
            <a:r>
              <a:rPr lang="ru-RU" sz="2000" b="1" dirty="0" smtClean="0">
                <a:latin typeface="Cambria" pitchFamily="18" charset="0"/>
              </a:rPr>
              <a:t>плюрализм (свободное существование различных взглядов, мнений, идей).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Осуществление права человека на </a:t>
            </a:r>
            <a:r>
              <a:rPr lang="ru-RU" sz="2000" b="1" dirty="0" smtClean="0">
                <a:latin typeface="Cambria" pitchFamily="18" charset="0"/>
              </a:rPr>
              <a:t>информацию.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err="1">
                <a:latin typeface="Cambria" pitchFamily="18" charset="0"/>
              </a:rPr>
              <a:t>Многоукладность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</a:rPr>
              <a:t>экономики.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Легитимность </a:t>
            </a:r>
            <a:r>
              <a:rPr lang="ru-RU" sz="2000" b="1" dirty="0" smtClean="0">
                <a:latin typeface="Cambria" pitchFamily="18" charset="0"/>
              </a:rPr>
              <a:t> (законность) власти.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Правовое </a:t>
            </a:r>
            <a:r>
              <a:rPr lang="ru-RU" sz="2000" b="1" dirty="0" smtClean="0">
                <a:latin typeface="Cambria" pitchFamily="18" charset="0"/>
              </a:rPr>
              <a:t>государство.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Сильная социальная политика </a:t>
            </a:r>
            <a:r>
              <a:rPr lang="ru-RU" sz="2000" b="1" dirty="0" smtClean="0">
                <a:latin typeface="Cambria" pitchFamily="18" charset="0"/>
              </a:rPr>
              <a:t>государства.</a:t>
            </a:r>
            <a:endParaRPr lang="ru-RU" sz="2000" b="1" dirty="0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ru-RU" sz="2000" b="1" dirty="0" smtClean="0">
              <a:latin typeface="Georgia" pitchFamily="18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Georgia" pitchFamily="18" charset="0"/>
              </a:rPr>
              <a:t>Государственная власть располагает возможностью осуществлять принуждение в отношении отдельных граждан и социальных групп.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Georgia" pitchFamily="18" charset="0"/>
              </a:rPr>
              <a:t>             Человечество прошло долгий путь развития, прежде чем поставить государство на службу общества.</a:t>
            </a:r>
          </a:p>
          <a:p>
            <a:pPr algn="ctr"/>
            <a:endParaRPr lang="ru-RU" sz="2000" b="1" dirty="0"/>
          </a:p>
        </p:txBody>
      </p:sp>
      <p:pic>
        <p:nvPicPr>
          <p:cNvPr id="4" name="Рисунок 3" descr="e8aac3adc702e54dc41130529beb424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4286264" cy="321469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000108"/>
            <a:ext cx="3238503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350000" cy="33401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Становление </a:t>
            </a: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гражданского общества </a:t>
            </a:r>
            <a:r>
              <a:rPr lang="ru-RU" sz="2000" b="1" dirty="0">
                <a:latin typeface="Cambria" pitchFamily="18" charset="0"/>
              </a:rPr>
              <a:t>неразрывно связано с утверждением </a:t>
            </a: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правового государства</a:t>
            </a:r>
            <a:r>
              <a:rPr lang="ru-RU" sz="2000" b="1" i="1" dirty="0">
                <a:latin typeface="Cambria" pitchFamily="18" charset="0"/>
              </a:rPr>
              <a:t>. </a:t>
            </a:r>
            <a:r>
              <a:rPr lang="ru-RU" sz="2000" b="1" dirty="0">
                <a:latin typeface="Cambria" pitchFamily="18" charset="0"/>
              </a:rPr>
              <a:t>Правовое государство немыслимо без развитого гражданского общества. Гражданское общество возможно лишь в условиях демократического режима, правового государства. В условиях авторитарных и тоталитарных режимов гражданское общество нормально функционировать не может. </a:t>
            </a:r>
          </a:p>
          <a:p>
            <a:pPr algn="ctr"/>
            <a:endParaRPr lang="ru-RU" sz="2000" b="1" dirty="0">
              <a:latin typeface="Cambria" pitchFamily="18" charset="0"/>
            </a:endParaRPr>
          </a:p>
        </p:txBody>
      </p:sp>
      <p:pic>
        <p:nvPicPr>
          <p:cNvPr id="4" name="Рисунок 3" descr="ci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000372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Cambria" pitchFamily="18" charset="0"/>
              </a:rPr>
              <a:t>Условия формирования гражданского общества в России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</a:rPr>
              <a:t>Развитие всех форм собственности, развитие экономической конкуренции</a:t>
            </a:r>
          </a:p>
          <a:p>
            <a:r>
              <a:rPr lang="ru-RU" sz="2000" b="1" dirty="0">
                <a:latin typeface="Cambria" pitchFamily="18" charset="0"/>
              </a:rPr>
              <a:t>Ликвидация основ любой безраздельной политической </a:t>
            </a:r>
            <a:r>
              <a:rPr lang="ru-RU" sz="2000" b="1" dirty="0" smtClean="0">
                <a:latin typeface="Cambria" pitchFamily="18" charset="0"/>
              </a:rPr>
              <a:t>власти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Cambria" pitchFamily="18" charset="0"/>
              </a:rPr>
              <a:t>Гласность и высокая информированность граждан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Cambria" pitchFamily="18" charset="0"/>
              </a:rPr>
              <a:t>Укрепления </a:t>
            </a:r>
            <a:r>
              <a:rPr lang="ru-RU" sz="2000" b="1" dirty="0">
                <a:latin typeface="Cambria" pitchFamily="18" charset="0"/>
              </a:rPr>
              <a:t>чувства личного достоинства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84" y="3786190"/>
            <a:ext cx="3779838" cy="28352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Что необходимо обычному </a:t>
            </a:r>
            <a:r>
              <a:rPr lang="ru-RU" sz="2000" b="1" dirty="0" smtClean="0">
                <a:latin typeface="Cambria" pitchFamily="18" charset="0"/>
              </a:rPr>
              <a:t>человеку от </a:t>
            </a:r>
            <a:r>
              <a:rPr lang="ru-RU" sz="2000" b="1" dirty="0" smtClean="0">
                <a:latin typeface="Cambria" pitchFamily="18" charset="0"/>
              </a:rPr>
              <a:t>общества</a:t>
            </a:r>
            <a:r>
              <a:rPr lang="ru-RU" sz="2000" b="1" dirty="0" smtClean="0">
                <a:latin typeface="Cambria" pitchFamily="18" charset="0"/>
              </a:rPr>
              <a:t>?</a:t>
            </a:r>
          </a:p>
          <a:p>
            <a:r>
              <a:rPr lang="ru-RU" sz="2000" b="1" dirty="0">
                <a:latin typeface="Cambria" pitchFamily="18" charset="0"/>
              </a:rPr>
              <a:t>Ч</a:t>
            </a:r>
            <a:r>
              <a:rPr lang="ru-RU" sz="2000" b="1" dirty="0" smtClean="0">
                <a:latin typeface="Cambria" pitchFamily="18" charset="0"/>
              </a:rPr>
              <a:t>еловеку </a:t>
            </a:r>
            <a:r>
              <a:rPr lang="ru-RU" sz="2000" b="1" dirty="0" smtClean="0">
                <a:latin typeface="Cambria" pitchFamily="18" charset="0"/>
              </a:rPr>
              <a:t>необходимо следующее: порядок, безопасность, материальное благополучие, реальная свобода, определенный уровень культуры, уважение к себе, работа. Все это,  в общем- то, и призвано обеспечить гражданское общество.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Местное самоуправление</a:t>
            </a:r>
          </a:p>
        </p:txBody>
      </p:sp>
      <p:sp>
        <p:nvSpPr>
          <p:cNvPr id="61447" name="Rectang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Georgia" pitchFamily="18" charset="0"/>
              <a:buNone/>
            </a:pPr>
            <a:r>
              <a:rPr lang="ru-RU" dirty="0" smtClean="0">
                <a:latin typeface="Georgia" pitchFamily="18" charset="0"/>
              </a:rPr>
              <a:t>            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В гражданском обществе осуществляется публичная власть на местах – местное самоуправление в городских и сельских поселениях.</a:t>
            </a:r>
          </a:p>
          <a:p>
            <a:pPr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             Самоуправляющиеся территориальные единицы называются муниципальными образованиями.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В жизни гражданского общества большую роль играет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местное самоуправление</a:t>
            </a:r>
            <a:r>
              <a:rPr lang="ru-RU" sz="2000" b="1" dirty="0">
                <a:latin typeface="Cambria" pitchFamily="18" charset="0"/>
              </a:rPr>
              <a:t>.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Вы </a:t>
            </a:r>
            <a:r>
              <a:rPr lang="ru-RU" sz="2000" b="1" dirty="0">
                <a:latin typeface="Cambria" pitchFamily="18" charset="0"/>
              </a:rPr>
              <a:t>знаете, что управление обществом – важная функция государственной власти. Управление предполагает наличие управляющих (государственных органов, должностных лиц, государственных служащих) и управляемых.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А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при осуществлении самоуправления разделение на управляющих и управляемых исчезает, т. е. люди управляют общественными делами собственными силами</a:t>
            </a:r>
            <a:r>
              <a:rPr lang="ru-RU" sz="2000" b="1" dirty="0">
                <a:latin typeface="Cambria" pitchFamily="18" charset="0"/>
              </a:rPr>
              <a:t>. В масштабах страны это невозможно, а в местах компактного проживания людей, в масштабе отдельного населённого пункта вполне осуществимо.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Люди, живущие в селе, посёлке, городе, нуждаются в том, чтобы надёжно работал транспорт, связывающий между собой населённые пункты или районы города; чтобы поддерживали в хорошем состоянии дороги; чтобы в жилые дома и производственные здания бесперебойно поступали газ, вода и электричество; чтобы своевременно осуществлялся ремонт домов, находящихся в </a:t>
            </a:r>
            <a:r>
              <a:rPr lang="ru-RU" sz="2000" b="1" i="1" dirty="0">
                <a:latin typeface="Cambria" pitchFamily="18" charset="0"/>
              </a:rPr>
              <a:t>муниципальной собственности,</a:t>
            </a:r>
            <a:r>
              <a:rPr lang="ru-RU" sz="2000" b="1" dirty="0">
                <a:latin typeface="Cambria" pitchFamily="18" charset="0"/>
              </a:rPr>
              <a:t> т. е. в собственности местного самоуправления; чтобы были удобно расположены и хорошо работали детские сады, школы, аптеки, поликлиники, магазины, прачечные, ремонтные мастерские; чтобы территория населённого пункта была благоустроена, а мусор своевременно убирался.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</a:rPr>
              <a:t>Местное самоуправление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8001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  </a:t>
            </a:r>
            <a:r>
              <a:rPr lang="ru-RU" sz="2000" b="1" dirty="0" smtClean="0">
                <a:ln w="11430"/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Местное самоуправление </a:t>
            </a:r>
            <a:r>
              <a:rPr lang="ru-RU" sz="2000" b="1" dirty="0" smtClean="0">
                <a:latin typeface="Cambria" pitchFamily="18" charset="0"/>
              </a:rPr>
              <a:t>– публичная власть на местах, учитывающая местную специфику и своеобразие жизненного уклада территориальных сообществ людей.</a:t>
            </a:r>
          </a:p>
          <a:p>
            <a:endParaRPr lang="ru-RU" sz="2000" b="1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atin typeface="Cambria" pitchFamily="18" charset="0"/>
              </a:rPr>
              <a:t>   </a:t>
            </a:r>
            <a:r>
              <a:rPr lang="ru-RU" sz="2000" b="1" dirty="0" smtClean="0">
                <a:ln w="11430"/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Муниципальные образования </a:t>
            </a:r>
            <a:r>
              <a:rPr lang="ru-RU" sz="2000" b="1" dirty="0" smtClean="0">
                <a:latin typeface="Cambria" pitchFamily="18" charset="0"/>
              </a:rPr>
              <a:t>– самоуправляющиеся территориальные единицы. Могут объединять несколько поселений, часть поселения, составлять иные населенные территории.</a:t>
            </a:r>
          </a:p>
          <a:p>
            <a:endParaRPr lang="ru-RU" sz="2000" b="1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atin typeface="Cambria" pitchFamily="18" charset="0"/>
              </a:rPr>
              <a:t>   Местное самоуправление реализуется гражданами непосредственно (на выборах, референдумах, сводках), а также через создаваемые местные органы: представительные органы (совет, земство, дума) и органы администрации во главе с мэром, старостой и пр.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Каковы же формы его осуществления?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Это </a:t>
            </a:r>
            <a:r>
              <a:rPr lang="ru-RU" sz="2000" b="1" dirty="0">
                <a:latin typeface="Cambria" pitchFamily="18" charset="0"/>
              </a:rPr>
              <a:t>могут быть формы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прямого волеизъявления</a:t>
            </a:r>
            <a:r>
              <a:rPr lang="ru-RU" sz="2000" b="1" dirty="0">
                <a:latin typeface="Cambria" pitchFamily="18" charset="0"/>
              </a:rPr>
              <a:t>: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- местный </a:t>
            </a:r>
            <a:r>
              <a:rPr lang="ru-RU" sz="2000" b="1" dirty="0">
                <a:latin typeface="Cambria" pitchFamily="18" charset="0"/>
              </a:rPr>
              <a:t>референдум,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- выборы </a:t>
            </a:r>
            <a:r>
              <a:rPr lang="ru-RU" sz="2000" b="1" dirty="0">
                <a:latin typeface="Cambria" pitchFamily="18" charset="0"/>
              </a:rPr>
              <a:t>органов местного самоуправления,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- общие </a:t>
            </a:r>
            <a:r>
              <a:rPr lang="ru-RU" sz="2000" b="1" dirty="0">
                <a:latin typeface="Cambria" pitchFamily="18" charset="0"/>
              </a:rPr>
              <a:t>собрания (сходы) граждан. </a:t>
            </a:r>
            <a:endParaRPr lang="ru-RU" sz="2000" b="1" dirty="0" smtClean="0">
              <a:latin typeface="Cambria" pitchFamily="18" charset="0"/>
            </a:endParaRPr>
          </a:p>
        </p:txBody>
      </p:sp>
      <p:pic>
        <p:nvPicPr>
          <p:cNvPr id="4" name="Picture 2" descr="http://semenkinoadm.ru/pls/img/get?n=144072&amp;cun=383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524273" cy="2643206"/>
          </a:xfrm>
          <a:prstGeom prst="rect">
            <a:avLst/>
          </a:prstGeom>
          <a:noFill/>
        </p:spPr>
      </p:pic>
      <p:pic>
        <p:nvPicPr>
          <p:cNvPr id="14338" name="Picture 2" descr="http://rnever.pnzreg.ru/files/neverkino_pnzreg_ru/meeting/shod_karnovar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17956"/>
            <a:ext cx="3643338" cy="244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Создаются также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представительные органы местного самоуправления </a:t>
            </a:r>
            <a:r>
              <a:rPr lang="ru-RU" sz="2000" b="1" dirty="0" smtClean="0">
                <a:latin typeface="Cambria" pitchFamily="18" charset="0"/>
              </a:rPr>
              <a:t>– думы, муниципальные комитеты, советы. Могут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избираться</a:t>
            </a:r>
            <a:r>
              <a:rPr lang="ru-RU" sz="2000" b="1" dirty="0" smtClean="0">
                <a:latin typeface="Cambria" pitchFamily="18" charset="0"/>
              </a:rPr>
              <a:t> также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главы местной администрации, мэры городов, старосты </a:t>
            </a:r>
            <a:r>
              <a:rPr lang="ru-RU" sz="2000" b="1" dirty="0" smtClean="0">
                <a:latin typeface="Cambria" pitchFamily="18" charset="0"/>
              </a:rPr>
              <a:t>в сёлах и другие должностные лица. Органы местного самоуправления формируют, утверждают и исполняют местный бюджет. Для решения вопросов бытового и социально-культурного характера могут создаваться органы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территориального общественного самоуправления</a:t>
            </a:r>
            <a:r>
              <a:rPr lang="ru-RU" sz="2000" b="1" i="1" dirty="0" smtClean="0">
                <a:latin typeface="Cambria" pitchFamily="18" charset="0"/>
              </a:rPr>
              <a:t>:</a:t>
            </a:r>
            <a:r>
              <a:rPr lang="ru-RU" sz="2000" b="1" dirty="0" smtClean="0">
                <a:latin typeface="Cambria" pitchFamily="18" charset="0"/>
              </a:rPr>
              <a:t> избираемые на собраниях граждан квартальные, уличные и домовые комитеты. </a:t>
            </a:r>
          </a:p>
          <a:p>
            <a:pPr algn="ctr"/>
            <a:endParaRPr lang="ru-RU" sz="2000" b="1" dirty="0" smtClean="0">
              <a:latin typeface="Cambria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Определи основные различия между гражданским обществом и государством  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/>
              <a:t>1.ГРАЖДАНСКОЕ </a:t>
            </a:r>
            <a:r>
              <a:rPr lang="ru-RU" b="1" i="1" dirty="0" smtClean="0"/>
              <a:t>ОБЩЕСТВО </a:t>
            </a:r>
            <a:endParaRPr lang="ru-RU" b="1" i="1" dirty="0" smtClean="0"/>
          </a:p>
          <a:p>
            <a:r>
              <a:rPr lang="ru-RU" b="1" i="1" dirty="0" smtClean="0"/>
              <a:t>2.ГОСУДАРСТВО</a:t>
            </a:r>
            <a:endParaRPr lang="ru-RU" dirty="0" smtClean="0"/>
          </a:p>
          <a:p>
            <a:r>
              <a:rPr lang="ru-RU" b="1" dirty="0" smtClean="0"/>
              <a:t>А) граждане добровольно участвуют в деятельности различных негосударственных организаций;</a:t>
            </a:r>
          </a:p>
          <a:p>
            <a:r>
              <a:rPr lang="ru-RU" b="1" dirty="0" smtClean="0"/>
              <a:t>Б) организации функционируют на основе действующего законодательства</a:t>
            </a:r>
          </a:p>
          <a:p>
            <a:r>
              <a:rPr lang="ru-RU" b="1" dirty="0" smtClean="0"/>
              <a:t> В) осуществляет вмешательство в социальную и экономическую жизнь, программы поддержки неимущих слоев;</a:t>
            </a:r>
          </a:p>
          <a:p>
            <a:r>
              <a:rPr lang="ru-RU" b="1" dirty="0" smtClean="0"/>
              <a:t>Г) принцип свободной конкуренции.</a:t>
            </a:r>
          </a:p>
          <a:p>
            <a:r>
              <a:rPr lang="ru-RU" b="1" dirty="0" smtClean="0"/>
              <a:t>Д) отождествление личной свободы и частной собственности;</a:t>
            </a:r>
          </a:p>
          <a:p>
            <a:r>
              <a:rPr lang="ru-RU" b="1" dirty="0" smtClean="0"/>
              <a:t>И) </a:t>
            </a:r>
            <a:r>
              <a:rPr lang="ru-RU" b="1" dirty="0" smtClean="0"/>
              <a:t>проводит налоговую политику для справедливого перераспределения доходов;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Cambria" pitchFamily="18" charset="0"/>
              </a:rPr>
              <a:t>Вывод: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Гражданское общество — понятие, обозначающее совокупность неполитических отношений в обществе: экономических, социальных, нравственных, религиозных, национальных и других.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ambria" pitchFamily="18" charset="0"/>
              </a:rPr>
              <a:t> Гражданское общество — сфера </a:t>
            </a:r>
            <a:r>
              <a:rPr lang="ru-RU" sz="2000" b="1" dirty="0" err="1">
                <a:latin typeface="Cambria" pitchFamily="18" charset="0"/>
              </a:rPr>
              <a:t>самопроявления</a:t>
            </a:r>
            <a:r>
              <a:rPr lang="ru-RU" sz="2000" b="1" dirty="0">
                <a:latin typeface="Cambria" pitchFamily="18" charset="0"/>
              </a:rPr>
              <a:t> свободных граждан и добровольно сформировавшихся </a:t>
            </a:r>
            <a:r>
              <a:rPr lang="ru-RU" sz="2000" b="1" dirty="0" smtClean="0">
                <a:latin typeface="Cambria" pitchFamily="18" charset="0"/>
              </a:rPr>
              <a:t>ассоциаций </a:t>
            </a:r>
            <a:r>
              <a:rPr lang="ru-RU" sz="2000" b="1" smtClean="0">
                <a:latin typeface="Cambria" pitchFamily="18" charset="0"/>
              </a:rPr>
              <a:t>и организаций, </a:t>
            </a:r>
            <a:r>
              <a:rPr lang="ru-RU" sz="2000" b="1" dirty="0">
                <a:latin typeface="Cambria" pitchFamily="18" charset="0"/>
              </a:rPr>
              <a:t>огражденных соответствующими законами от прямого вмешательства и произвольной регламентации деятельности этих граждан и организаций со стороны государственной власти.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Найти территорию своего двора на карте портала «Наш город» и проанализируйте план и работы по благоустройству, размещённые на портале. Соответствуют ли они действительности?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Домашнее задание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Подготовить обращение (текст, фотоматериалы) на портал </a:t>
            </a:r>
            <a:r>
              <a:rPr lang="en-US" sz="2400" b="1" dirty="0" smtClean="0">
                <a:latin typeface="Cambria" pitchFamily="18" charset="0"/>
              </a:rPr>
              <a:t>doroga.mos.ru </a:t>
            </a:r>
            <a:r>
              <a:rPr lang="ru-RU" sz="2400" b="1" dirty="0" smtClean="0">
                <a:latin typeface="Cambria" pitchFamily="18" charset="0"/>
              </a:rPr>
              <a:t>или </a:t>
            </a:r>
            <a:r>
              <a:rPr lang="en-US" sz="2400" b="1" dirty="0" err="1" smtClean="0">
                <a:latin typeface="Cambria" pitchFamily="18" charset="0"/>
              </a:rPr>
              <a:t>gorod</a:t>
            </a:r>
            <a:r>
              <a:rPr lang="en-US" sz="2400" b="1" dirty="0" smtClean="0">
                <a:latin typeface="Cambria" pitchFamily="18" charset="0"/>
              </a:rPr>
              <a:t>.</a:t>
            </a:r>
            <a:r>
              <a:rPr lang="en-US" sz="2400" b="1" dirty="0" smtClean="0">
                <a:latin typeface="Cambria" pitchFamily="18" charset="0"/>
              </a:rPr>
              <a:t> mos.ru</a:t>
            </a:r>
            <a:r>
              <a:rPr lang="ru-RU" sz="2400" b="1" dirty="0" smtClean="0">
                <a:latin typeface="Cambria" pitchFamily="18" charset="0"/>
              </a:rPr>
              <a:t> по проблеме «потребность в дополнительных работах», либо по состоянию ближайшей дороги.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С </a:t>
            </a:r>
            <a:r>
              <a:rPr lang="ru-RU" sz="2000" b="1" dirty="0" smtClean="0">
                <a:latin typeface="Cambria" pitchFamily="18" charset="0"/>
              </a:rPr>
              <a:t>возникновением государства власть отделяется от народа, т. е. как бы существует отдельно от общества, возвышаясь над ним.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 smtClean="0">
                <a:latin typeface="Cambria" pitchFamily="18" charset="0"/>
              </a:rPr>
              <a:t>Может ли жизнь общества происходить без участия государства?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>
                <a:latin typeface="Cambria" pitchFamily="18" charset="0"/>
              </a:rPr>
              <a:t>Г</a:t>
            </a:r>
            <a:r>
              <a:rPr lang="ru-RU" sz="2000" b="1" dirty="0" smtClean="0">
                <a:latin typeface="Cambria" pitchFamily="18" charset="0"/>
              </a:rPr>
              <a:t>осударство </a:t>
            </a:r>
            <a:r>
              <a:rPr lang="ru-RU" sz="2000" b="1" dirty="0" smtClean="0">
                <a:latin typeface="Cambria" pitchFamily="18" charset="0"/>
              </a:rPr>
              <a:t>– важный </a:t>
            </a:r>
            <a:r>
              <a:rPr lang="ru-RU" sz="2000" b="1" dirty="0" smtClean="0">
                <a:latin typeface="Cambria" pitchFamily="18" charset="0"/>
              </a:rPr>
              <a:t>элемент </a:t>
            </a:r>
            <a:r>
              <a:rPr lang="ru-RU" sz="2000" b="1" dirty="0" smtClean="0">
                <a:latin typeface="Cambria" pitchFamily="18" charset="0"/>
              </a:rPr>
              <a:t>человеческого общества, </a:t>
            </a:r>
            <a:r>
              <a:rPr lang="ru-RU" sz="2000" b="1" dirty="0" smtClean="0">
                <a:latin typeface="Cambria" pitchFamily="18" charset="0"/>
              </a:rPr>
              <a:t>существенная </a:t>
            </a:r>
            <a:r>
              <a:rPr lang="ru-RU" sz="2000" b="1" dirty="0" smtClean="0">
                <a:latin typeface="Cambria" pitchFamily="18" charset="0"/>
              </a:rPr>
              <a:t>его часть. </a:t>
            </a:r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 smtClean="0">
                <a:latin typeface="Cambria" pitchFamily="18" charset="0"/>
              </a:rPr>
              <a:t>Но есть сферы, которые существуют относительно самостоятельно, в </a:t>
            </a:r>
            <a:r>
              <a:rPr lang="ru-RU" sz="2000" b="1" dirty="0" smtClean="0">
                <a:latin typeface="Cambria" pitchFamily="18" charset="0"/>
              </a:rPr>
              <a:t>которых складываются </a:t>
            </a:r>
            <a:r>
              <a:rPr lang="ru-RU" sz="2000" b="1" dirty="0" smtClean="0">
                <a:latin typeface="Cambria" pitchFamily="18" charset="0"/>
              </a:rPr>
              <a:t> негосударственные </a:t>
            </a:r>
            <a:r>
              <a:rPr lang="ru-RU" sz="2000" b="1" dirty="0" smtClean="0">
                <a:latin typeface="Cambria" pitchFamily="18" charset="0"/>
              </a:rPr>
              <a:t>отношения и действуют негосударственные организации, </a:t>
            </a:r>
            <a:r>
              <a:rPr lang="ru-RU" sz="2000" b="1" dirty="0" smtClean="0">
                <a:latin typeface="Cambria" pitchFamily="18" charset="0"/>
              </a:rPr>
              <a:t> для них используется </a:t>
            </a:r>
            <a:r>
              <a:rPr lang="ru-RU" sz="2000" b="1" dirty="0" smtClean="0">
                <a:latin typeface="Cambria" pitchFamily="18" charset="0"/>
              </a:rPr>
              <a:t>условное название «гражданское общество». </a:t>
            </a:r>
          </a:p>
          <a:p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071678"/>
            <a:ext cx="6615130" cy="4054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45720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Окончивший институт Николай М</a:t>
            </a:r>
            <a:r>
              <a:rPr lang="ru-RU" b="1" i="1" dirty="0" smtClean="0"/>
              <a:t>.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получил повестку из военного комиссариата, </a:t>
            </a:r>
            <a:r>
              <a:rPr lang="ru-RU" b="1" i="1" dirty="0" smtClean="0"/>
              <a:t>согласно которой он </a:t>
            </a:r>
            <a:r>
              <a:rPr lang="ru-RU" b="1" i="1" dirty="0" smtClean="0"/>
              <a:t>призывался на </a:t>
            </a:r>
            <a:r>
              <a:rPr lang="ru-RU" b="1" i="1" dirty="0" smtClean="0"/>
              <a:t>службу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в армию. </a:t>
            </a:r>
            <a:r>
              <a:rPr lang="ru-RU" b="1" i="1" dirty="0" smtClean="0"/>
              <a:t>Николай </a:t>
            </a:r>
            <a:r>
              <a:rPr lang="ru-RU" b="1" i="1" dirty="0" smtClean="0"/>
              <a:t>не явился на призывной </a:t>
            </a:r>
            <a:endParaRPr lang="ru-RU" b="1" i="1" dirty="0" smtClean="0"/>
          </a:p>
          <a:p>
            <a:pPr algn="ctr"/>
            <a:r>
              <a:rPr lang="ru-RU" b="1" i="1" dirty="0" smtClean="0"/>
              <a:t>пункт</a:t>
            </a:r>
            <a:r>
              <a:rPr lang="ru-RU" b="1" i="1" dirty="0" smtClean="0"/>
              <a:t>, </a:t>
            </a:r>
            <a:r>
              <a:rPr lang="ru-RU" b="1" i="1" dirty="0" smtClean="0"/>
              <a:t>уехал </a:t>
            </a:r>
            <a:r>
              <a:rPr lang="ru-RU" b="1" i="1" dirty="0" smtClean="0"/>
              <a:t>к родственникам. Но </a:t>
            </a:r>
            <a:endParaRPr lang="ru-RU" b="1" i="1" dirty="0" smtClean="0"/>
          </a:p>
          <a:p>
            <a:pPr algn="ctr"/>
            <a:r>
              <a:rPr lang="ru-RU" b="1" i="1" dirty="0" smtClean="0"/>
              <a:t>в </a:t>
            </a:r>
            <a:r>
              <a:rPr lang="ru-RU" b="1" i="1" dirty="0" smtClean="0"/>
              <a:t>дальнейшем</a:t>
            </a:r>
            <a:r>
              <a:rPr lang="ru-RU" b="1" i="1" dirty="0" smtClean="0"/>
              <a:t>, </a:t>
            </a:r>
            <a:r>
              <a:rPr lang="ru-RU" b="1" i="1" dirty="0" smtClean="0"/>
              <a:t>поскольку он не имел </a:t>
            </a:r>
            <a:r>
              <a:rPr lang="ru-RU" b="1" i="1" dirty="0" smtClean="0"/>
              <a:t>законных </a:t>
            </a:r>
            <a:r>
              <a:rPr lang="ru-RU" b="1" i="1" dirty="0" smtClean="0"/>
              <a:t>оснований </a:t>
            </a:r>
            <a:r>
              <a:rPr lang="ru-RU" b="1" i="1" dirty="0" smtClean="0"/>
              <a:t>для </a:t>
            </a:r>
            <a:r>
              <a:rPr lang="ru-RU" b="1" i="1" dirty="0" smtClean="0"/>
              <a:t>освобождения от </a:t>
            </a:r>
            <a:endParaRPr lang="ru-RU" b="1" i="1" dirty="0" smtClean="0"/>
          </a:p>
          <a:p>
            <a:pPr algn="ctr"/>
            <a:r>
              <a:rPr lang="ru-RU" b="1" i="1" dirty="0" smtClean="0"/>
              <a:t>военной </a:t>
            </a:r>
            <a:r>
              <a:rPr lang="ru-RU" b="1" i="1" dirty="0" smtClean="0"/>
              <a:t>службы, </a:t>
            </a:r>
            <a:r>
              <a:rPr lang="ru-RU" b="1" i="1" dirty="0" smtClean="0"/>
              <a:t>был привлечён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к ответственности</a:t>
            </a:r>
            <a:r>
              <a:rPr lang="ru-RU" b="1" i="1" dirty="0" smtClean="0"/>
              <a:t>, </a:t>
            </a:r>
            <a:r>
              <a:rPr lang="ru-RU" b="1" i="1" dirty="0" smtClean="0"/>
              <a:t>и </a:t>
            </a:r>
            <a:r>
              <a:rPr lang="ru-RU" b="1" i="1" dirty="0" smtClean="0"/>
              <a:t>постановлением суда </a:t>
            </a:r>
            <a:r>
              <a:rPr lang="ru-RU" b="1" i="1" dirty="0" smtClean="0"/>
              <a:t>ему было назначено наказание. 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642918"/>
            <a:ext cx="4183845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Студент </a:t>
            </a:r>
            <a:r>
              <a:rPr lang="ru-RU" b="1" i="1" dirty="0" smtClean="0"/>
              <a:t>Михаил К., </a:t>
            </a:r>
            <a:r>
              <a:rPr lang="ru-RU" b="1" i="1" dirty="0" smtClean="0"/>
              <a:t>зная, что загрязняется  озеро, недалеко </a:t>
            </a:r>
            <a:r>
              <a:rPr lang="ru-RU" b="1" i="1" dirty="0" smtClean="0"/>
              <a:t>от которого он жил</a:t>
            </a:r>
            <a:r>
              <a:rPr lang="ru-RU" b="1" i="1" dirty="0" smtClean="0"/>
              <a:t>, узнал, </a:t>
            </a:r>
            <a:r>
              <a:rPr lang="ru-RU" b="1" i="1" dirty="0" smtClean="0"/>
              <a:t>что студенты </a:t>
            </a:r>
            <a:r>
              <a:rPr lang="ru-RU" b="1" i="1" dirty="0" smtClean="0"/>
              <a:t>создали </a:t>
            </a:r>
            <a:r>
              <a:rPr lang="ru-RU" b="1" i="1" dirty="0" smtClean="0"/>
              <a:t>общественную организацию, </a:t>
            </a:r>
            <a:r>
              <a:rPr lang="ru-RU" b="1" i="1" dirty="0" smtClean="0"/>
              <a:t>которая </a:t>
            </a:r>
            <a:r>
              <a:rPr lang="ru-RU" b="1" i="1" dirty="0" smtClean="0"/>
              <a:t>активно </a:t>
            </a:r>
            <a:r>
              <a:rPr lang="ru-RU" b="1" i="1" dirty="0" smtClean="0"/>
              <a:t>занялась охраной природы.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Он вступил в эту организацию </a:t>
            </a:r>
            <a:r>
              <a:rPr lang="ru-RU" b="1" i="1" dirty="0" smtClean="0"/>
              <a:t>и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принял участие в пикетах. Пикетчики </a:t>
            </a:r>
            <a:r>
              <a:rPr lang="ru-RU" b="1" i="1" dirty="0" smtClean="0"/>
              <a:t>требовали </a:t>
            </a:r>
            <a:r>
              <a:rPr lang="ru-RU" b="1" i="1" dirty="0" smtClean="0"/>
              <a:t>от губернатора области </a:t>
            </a:r>
            <a:endParaRPr lang="ru-RU" b="1" i="1" dirty="0" smtClean="0"/>
          </a:p>
          <a:p>
            <a:pPr algn="ctr"/>
            <a:r>
              <a:rPr lang="ru-RU" b="1" i="1" dirty="0" smtClean="0"/>
              <a:t>принять меры </a:t>
            </a:r>
            <a:r>
              <a:rPr lang="ru-RU" b="1" i="1" dirty="0" smtClean="0"/>
              <a:t>против лиц </a:t>
            </a:r>
            <a:r>
              <a:rPr lang="ru-RU" b="1" i="1" dirty="0" smtClean="0"/>
              <a:t>и </a:t>
            </a:r>
            <a:r>
              <a:rPr lang="ru-RU" b="1" i="1" dirty="0" smtClean="0"/>
              <a:t>организаций, загрязняющих озеро. 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4643438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В </a:t>
            </a:r>
            <a:r>
              <a:rPr lang="ru-RU" b="1" dirty="0" smtClean="0">
                <a:latin typeface="Cambria" pitchFamily="18" charset="0"/>
              </a:rPr>
              <a:t> этом </a:t>
            </a:r>
            <a:r>
              <a:rPr lang="ru-RU" b="1" dirty="0" smtClean="0">
                <a:latin typeface="Cambria" pitchFamily="18" charset="0"/>
              </a:rPr>
              <a:t>случае речь шла о военной службе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smtClean="0">
                <a:latin typeface="Cambria" pitchFamily="18" charset="0"/>
              </a:rPr>
              <a:t>которая целиком находится в </a:t>
            </a:r>
            <a:r>
              <a:rPr lang="ru-RU" b="1" dirty="0" smtClean="0">
                <a:latin typeface="Cambria" pitchFamily="18" charset="0"/>
              </a:rPr>
              <a:t>сфере деятельности государства. </a:t>
            </a:r>
            <a:r>
              <a:rPr lang="ru-RU" b="1" dirty="0" smtClean="0">
                <a:latin typeface="Cambria" pitchFamily="18" charset="0"/>
              </a:rPr>
              <a:t>Николай М.  </a:t>
            </a:r>
            <a:r>
              <a:rPr lang="ru-RU" b="1" dirty="0" smtClean="0">
                <a:latin typeface="Cambria" pitchFamily="18" charset="0"/>
              </a:rPr>
              <a:t>был </a:t>
            </a:r>
            <a:r>
              <a:rPr lang="ru-RU" b="1" dirty="0" smtClean="0">
                <a:latin typeface="Cambria" pitchFamily="18" charset="0"/>
              </a:rPr>
              <a:t>обязан по </a:t>
            </a:r>
            <a:r>
              <a:rPr lang="ru-RU" b="1" dirty="0" smtClean="0">
                <a:latin typeface="Cambria" pitchFamily="18" charset="0"/>
              </a:rPr>
              <a:t> закону государства служить </a:t>
            </a:r>
            <a:r>
              <a:rPr lang="ru-RU" b="1" dirty="0" smtClean="0">
                <a:latin typeface="Cambria" pitchFamily="18" charset="0"/>
              </a:rPr>
              <a:t>в </a:t>
            </a:r>
            <a:r>
              <a:rPr lang="ru-RU" b="1" dirty="0" smtClean="0">
                <a:latin typeface="Cambria" pitchFamily="18" charset="0"/>
              </a:rPr>
              <a:t>армии. Требования </a:t>
            </a:r>
            <a:r>
              <a:rPr lang="ru-RU" b="1" dirty="0" smtClean="0">
                <a:latin typeface="Cambria" pitchFamily="18" charset="0"/>
              </a:rPr>
              <a:t>были </a:t>
            </a:r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направлены </a:t>
            </a:r>
            <a:r>
              <a:rPr lang="ru-RU" b="1" dirty="0" smtClean="0">
                <a:latin typeface="Cambria" pitchFamily="18" charset="0"/>
              </a:rPr>
              <a:t>от </a:t>
            </a:r>
            <a:r>
              <a:rPr lang="ru-RU" b="1" dirty="0" smtClean="0">
                <a:latin typeface="Cambria" pitchFamily="18" charset="0"/>
              </a:rPr>
              <a:t>государства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(от его органа – военкомата</a:t>
            </a:r>
            <a:r>
              <a:rPr lang="ru-RU" b="1" dirty="0" smtClean="0">
                <a:latin typeface="Cambria" pitchFamily="18" charset="0"/>
              </a:rPr>
              <a:t>)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к гражданину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071942"/>
            <a:ext cx="435768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Речь идет о </a:t>
            </a:r>
            <a:r>
              <a:rPr lang="ru-RU" b="1" dirty="0" smtClean="0">
                <a:latin typeface="Cambria" pitchFamily="18" charset="0"/>
              </a:rPr>
              <a:t>деятельности общественной </a:t>
            </a:r>
            <a:r>
              <a:rPr lang="ru-RU" b="1" dirty="0" smtClean="0">
                <a:latin typeface="Cambria" pitchFamily="18" charset="0"/>
              </a:rPr>
              <a:t>организации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smtClean="0">
                <a:latin typeface="Cambria" pitchFamily="18" charset="0"/>
              </a:rPr>
              <a:t>которая создана </a:t>
            </a:r>
            <a:r>
              <a:rPr lang="ru-RU" b="1" dirty="0" smtClean="0">
                <a:latin typeface="Cambria" pitchFamily="18" charset="0"/>
              </a:rPr>
              <a:t>гражданами </a:t>
            </a:r>
            <a:r>
              <a:rPr lang="ru-RU" b="1" dirty="0" smtClean="0">
                <a:latin typeface="Cambria" pitchFamily="18" charset="0"/>
              </a:rPr>
              <a:t>и </a:t>
            </a:r>
            <a:r>
              <a:rPr lang="ru-RU" b="1" dirty="0" smtClean="0">
                <a:latin typeface="Cambria" pitchFamily="18" charset="0"/>
              </a:rPr>
              <a:t>государственной </a:t>
            </a:r>
            <a:r>
              <a:rPr lang="ru-RU" b="1" dirty="0" smtClean="0">
                <a:latin typeface="Cambria" pitchFamily="18" charset="0"/>
              </a:rPr>
              <a:t>не </a:t>
            </a:r>
            <a:r>
              <a:rPr lang="ru-RU" b="1" dirty="0" smtClean="0">
                <a:latin typeface="Cambria" pitchFamily="18" charset="0"/>
              </a:rPr>
              <a:t>является</a:t>
            </a:r>
            <a:r>
              <a:rPr lang="ru-RU" b="1" dirty="0" smtClean="0">
                <a:latin typeface="Cambria" pitchFamily="18" charset="0"/>
              </a:rPr>
              <a:t>.</a:t>
            </a:r>
            <a:r>
              <a:rPr lang="ru-RU" b="1" dirty="0" smtClean="0">
                <a:latin typeface="Cambria" pitchFamily="18" charset="0"/>
              </a:rPr>
              <a:t> Михаил К. вступил </a:t>
            </a:r>
            <a:r>
              <a:rPr lang="ru-RU" b="1" dirty="0" smtClean="0">
                <a:latin typeface="Cambria" pitchFamily="18" charset="0"/>
              </a:rPr>
              <a:t>в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организацию </a:t>
            </a:r>
            <a:r>
              <a:rPr lang="ru-RU" b="1" dirty="0" smtClean="0">
                <a:latin typeface="Cambria" pitchFamily="18" charset="0"/>
              </a:rPr>
              <a:t>добровольно.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Требования </a:t>
            </a:r>
            <a:r>
              <a:rPr lang="ru-RU" b="1" dirty="0" smtClean="0">
                <a:latin typeface="Cambria" pitchFamily="18" charset="0"/>
              </a:rPr>
              <a:t>направлены от граждан </a:t>
            </a:r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к </a:t>
            </a:r>
            <a:r>
              <a:rPr lang="ru-RU" b="1" dirty="0" smtClean="0">
                <a:latin typeface="Cambria" pitchFamily="18" charset="0"/>
              </a:rPr>
              <a:t>государственному органу </a:t>
            </a:r>
            <a:r>
              <a:rPr lang="ru-RU" b="1" dirty="0" smtClean="0">
                <a:latin typeface="Cambria" pitchFamily="18" charset="0"/>
              </a:rPr>
              <a:t>–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администрации области, к губернатору. </a:t>
            </a:r>
          </a:p>
          <a:p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Что </a:t>
            </a:r>
            <a:r>
              <a:rPr lang="ru-RU" sz="2000" b="1" dirty="0" smtClean="0">
                <a:latin typeface="Cambria" pitchFamily="18" charset="0"/>
              </a:rPr>
              <a:t>приводит людей в </a:t>
            </a:r>
            <a:r>
              <a:rPr lang="ru-RU" sz="2000" b="1" dirty="0">
                <a:latin typeface="Cambria" pitchFamily="18" charset="0"/>
              </a:rPr>
              <a:t>общественную организацию?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Их объединяет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общий интерес</a:t>
            </a:r>
            <a:r>
              <a:rPr lang="ru-RU" sz="2000" b="1" dirty="0">
                <a:latin typeface="Cambria" pitchFamily="18" charset="0"/>
              </a:rPr>
              <a:t>.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Кроме того, членов </a:t>
            </a:r>
            <a:r>
              <a:rPr lang="ru-RU" sz="2000" b="1" dirty="0">
                <a:latin typeface="Cambria" pitchFamily="18" charset="0"/>
              </a:rPr>
              <a:t>этой организации объединило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убеждение, что защищать этот интерес, отстаивать свои требования перед государственными органами лучше совместно</a:t>
            </a:r>
            <a:r>
              <a:rPr lang="ru-RU" sz="2000" b="1" dirty="0">
                <a:latin typeface="Cambria" pitchFamily="18" charset="0"/>
              </a:rPr>
              <a:t>, чем поодиночке. 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2000" b="1" dirty="0" smtClean="0">
                <a:latin typeface="Cambria" pitchFamily="18" charset="0"/>
              </a:rPr>
              <a:t>Мы </a:t>
            </a:r>
            <a:r>
              <a:rPr lang="ru-RU" sz="2000" b="1" dirty="0">
                <a:latin typeface="Cambria" pitchFamily="18" charset="0"/>
              </a:rPr>
              <a:t>подошли, таким образом, к пониманию того, чем является гражданское общество. </a:t>
            </a:r>
          </a:p>
          <a:p>
            <a:pPr algn="ctr"/>
            <a:endParaRPr lang="ru-RU" sz="2000" b="1" dirty="0">
              <a:latin typeface="Cambria" pitchFamily="18" charset="0"/>
            </a:endParaRPr>
          </a:p>
        </p:txBody>
      </p:sp>
      <p:pic>
        <p:nvPicPr>
          <p:cNvPr id="24582" name="Picture 6" descr="http://cs9679.userapi.com/u24567010/-14/y_98a297db.jpg"/>
          <p:cNvPicPr>
            <a:picLocks noChangeAspect="1" noChangeArrowheads="1"/>
          </p:cNvPicPr>
          <p:nvPr/>
        </p:nvPicPr>
        <p:blipFill>
          <a:blip r:embed="rId2"/>
          <a:srcRect l="6283" t="7313" r="6307" b="24505"/>
          <a:stretch>
            <a:fillRect/>
          </a:stretch>
        </p:blipFill>
        <p:spPr bwMode="auto">
          <a:xfrm>
            <a:off x="2143107" y="3357562"/>
            <a:ext cx="4636601" cy="297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</a:rPr>
              <a:t>Граждане любого государства имеют ряд общих интересов. Например, все они заинтересованы в надёжной охране границ своей страны, в защите своих прав и свобод. Эти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общие интересы призвано защищать государство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r>
              <a:rPr lang="ru-RU" sz="2000" b="1" dirty="0" smtClean="0">
                <a:latin typeface="Cambria" pitchFamily="18" charset="0"/>
              </a:rPr>
              <a:t>У </a:t>
            </a:r>
            <a:r>
              <a:rPr lang="ru-RU" sz="2000" b="1" dirty="0">
                <a:latin typeface="Cambria" pitchFamily="18" charset="0"/>
              </a:rPr>
              <a:t>каждого свободного гражданина есть 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частные интересы</a:t>
            </a:r>
            <a:r>
              <a:rPr lang="ru-RU" sz="2000" b="1" dirty="0">
                <a:latin typeface="Cambria" pitchFamily="18" charset="0"/>
              </a:rPr>
              <a:t>. Поскольку свобода гражданина опирается на его собственность, то его частные интересы во многом связаны с его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частной собственностью</a:t>
            </a:r>
            <a:r>
              <a:rPr lang="ru-RU" sz="2000" b="1" dirty="0">
                <a:latin typeface="Cambria" pitchFamily="18" charset="0"/>
              </a:rPr>
              <a:t>. Они бесконечно многообразны. Один озабочен обустройством дачного участка, другой – судьбой своего денежного вклада в коммерческом банке, третий – возможностью пополнения своей коллекции марок, четвёртый – желанием открыть в своём микрорайоне летнее кафе и т. д. </a:t>
            </a:r>
          </a:p>
          <a:p>
            <a:endParaRPr lang="ru-RU" sz="2000" b="1" dirty="0">
              <a:latin typeface="Cambria" pitchFamily="18" charset="0"/>
            </a:endParaRPr>
          </a:p>
        </p:txBody>
      </p:sp>
      <p:pic>
        <p:nvPicPr>
          <p:cNvPr id="23554" name="Picture 2" descr="http://northstaronlinemarketing.com/wp-content/uploads/2010/05/crowdpleas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3500462" cy="227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07220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Факты.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b="1" i="1" dirty="0" smtClean="0">
                <a:latin typeface="Cambria" pitchFamily="18" charset="0"/>
              </a:rPr>
              <a:t>При </a:t>
            </a:r>
            <a:r>
              <a:rPr lang="ru-RU" b="1" i="1" dirty="0">
                <a:latin typeface="Cambria" pitchFamily="18" charset="0"/>
              </a:rPr>
              <a:t>проведении социологических исследований в 2005 г. на вопрос в анкете </a:t>
            </a:r>
            <a:r>
              <a:rPr lang="ru-RU" b="1" i="1" dirty="0" smtClean="0">
                <a:latin typeface="Cambria" pitchFamily="18" charset="0"/>
              </a:rPr>
              <a:t>: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Лично вам приходилось за последний год участвовать в общественной и политической жизни?» </a:t>
            </a:r>
            <a:endParaRPr lang="ru-RU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44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%</a:t>
            </a:r>
            <a:r>
              <a:rPr lang="ru-RU" b="1" i="1" dirty="0">
                <a:latin typeface="Cambria" pitchFamily="18" charset="0"/>
              </a:rPr>
              <a:t> отвечавших указали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«участие в выборах органов власти различного уровня»</a:t>
            </a:r>
            <a:r>
              <a:rPr lang="ru-RU" b="1" i="1" dirty="0">
                <a:latin typeface="Cambria" pitchFamily="18" charset="0"/>
              </a:rPr>
              <a:t>,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9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% </a:t>
            </a:r>
            <a:r>
              <a:rPr lang="ru-RU" b="1" i="1" dirty="0">
                <a:latin typeface="Cambria" pitchFamily="18" charset="0"/>
              </a:rPr>
              <a:t>опрошенных – «коллективное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благоустройство</a:t>
            </a:r>
            <a:r>
              <a:rPr lang="ru-RU" b="1" i="1" dirty="0">
                <a:latin typeface="Cambria" pitchFamily="18" charset="0"/>
              </a:rPr>
              <a:t> подъездов, детских площадок, окружающих территорий».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По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5%</a:t>
            </a:r>
            <a:r>
              <a:rPr lang="ru-RU" b="1" i="1" dirty="0">
                <a:latin typeface="Cambria" pitchFamily="18" charset="0"/>
              </a:rPr>
              <a:t> отвечавших указали «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сбор средств</a:t>
            </a:r>
            <a:r>
              <a:rPr lang="ru-RU" b="1" i="1" dirty="0">
                <a:latin typeface="Cambria" pitchFamily="18" charset="0"/>
              </a:rPr>
              <a:t>, вещей для людей, попавших в тяжёлое положение (теракт, стихийное бедствие, лечение», и «участие в проведении избирательной кампании (сбор подписей, работа на избирательном участке)»,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по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3%</a:t>
            </a:r>
            <a:r>
              <a:rPr lang="ru-RU" b="1" i="1" dirty="0">
                <a:latin typeface="Cambria" pitchFamily="18" charset="0"/>
              </a:rPr>
              <a:t> назвали «участие в митингах, демонстрациях, пикетах» и «участие в деятельности профсоюзных организаций». </a:t>
            </a:r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А </a:t>
            </a:r>
            <a:r>
              <a:rPr lang="ru-RU" b="1" i="1" dirty="0">
                <a:latin typeface="Cambria" pitchFamily="18" charset="0"/>
              </a:rPr>
              <a:t>«участие в забастовках», «участие в деятельности общественных организаций (правозащитных, благотворительных)» и других видах общественной и политической деятельности назвали по 1-2%. </a:t>
            </a:r>
            <a:endParaRPr lang="ru-RU" b="1" i="1" dirty="0" smtClean="0">
              <a:latin typeface="Cambr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b="1" i="1" dirty="0">
                <a:latin typeface="Cambria" pitchFamily="18" charset="0"/>
              </a:rPr>
              <a:t>О чём свидетельствуют приведённые данные? </a:t>
            </a:r>
            <a:endParaRPr lang="ru-RU" sz="3200" b="1" dirty="0">
              <a:latin typeface="Cambria" pitchFamily="18" charset="0"/>
            </a:endParaRPr>
          </a:p>
          <a:p>
            <a:endParaRPr lang="ru-RU" b="1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Каждый из частных интересов легче реализовать, объединившись с другими людьми, имеющими такой же интерес. Чтобы решить проблемы водоснабжения дачи, её охраны и т. п., человек вступает в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дачный кооператив</a:t>
            </a:r>
            <a:r>
              <a:rPr lang="ru-RU" sz="2000" b="1" dirty="0">
                <a:latin typeface="Cambria" pitchFamily="18" charset="0"/>
              </a:rPr>
              <a:t>. Обеспокоенный судьбой банковского вклада, он объединяется с другими вкладчиками в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общество защиты своих прав. </a:t>
            </a:r>
            <a:r>
              <a:rPr lang="ru-RU" sz="2000" b="1" dirty="0">
                <a:latin typeface="Cambria" pitchFamily="18" charset="0"/>
              </a:rPr>
              <a:t>Коллекционер нуждается в постоянных связях с другими коллекционерами, и они создают, например,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общество филателистов</a:t>
            </a:r>
            <a:r>
              <a:rPr lang="ru-RU" sz="2000" b="1" dirty="0">
                <a:latin typeface="Cambria" pitchFamily="18" charset="0"/>
              </a:rPr>
              <a:t>. Человек, желающий открыть кафе, но не располагающий достаточными средствами, ищет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партнёров</a:t>
            </a:r>
            <a:r>
              <a:rPr lang="ru-RU" sz="2000" b="1" dirty="0">
                <a:latin typeface="Cambria" pitchFamily="18" charset="0"/>
              </a:rPr>
              <a:t>, готовых учредить совместное предприятие, и т. д. </a:t>
            </a:r>
          </a:p>
          <a:p>
            <a:pPr algn="ctr"/>
            <a:endParaRPr lang="ru-RU" sz="2000" b="1" dirty="0">
              <a:latin typeface="Cambria" pitchFamily="18" charset="0"/>
            </a:endParaRPr>
          </a:p>
        </p:txBody>
      </p:sp>
      <p:pic>
        <p:nvPicPr>
          <p:cNvPr id="5" name="Picture 2" descr="http://pcf.evry.pagesperso-orange.fr/a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22860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2071</Words>
  <Application>Microsoft Office PowerPoint</Application>
  <PresentationFormat>Экран (4:3)</PresentationFormat>
  <Paragraphs>185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Гражданское общество</vt:lpstr>
      <vt:lpstr>Слайд 2</vt:lpstr>
      <vt:lpstr>Слайд 3</vt:lpstr>
      <vt:lpstr>Слайд 4</vt:lpstr>
      <vt:lpstr>Ситуации</vt:lpstr>
      <vt:lpstr>Слайд 6</vt:lpstr>
      <vt:lpstr>Слайд 7</vt:lpstr>
      <vt:lpstr>Слайд 8</vt:lpstr>
      <vt:lpstr>Слайд 9</vt:lpstr>
      <vt:lpstr>Слайд 10</vt:lpstr>
      <vt:lpstr>Ассоциации (объединения)</vt:lpstr>
      <vt:lpstr>Слайд 12</vt:lpstr>
      <vt:lpstr>Объединения , общественные организации в гражданском обществе</vt:lpstr>
      <vt:lpstr>Слайд 14</vt:lpstr>
      <vt:lpstr>Объединения , общественные организации в гражданском обществе</vt:lpstr>
      <vt:lpstr>Объединения , общественные организации в гражданском обществе</vt:lpstr>
      <vt:lpstr>Объединения , общественные организации в гражданском обществе</vt:lpstr>
      <vt:lpstr>Объединения , общественные организации в гражданском обществе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Признаки гражданского общества</vt:lpstr>
      <vt:lpstr>Слайд 26</vt:lpstr>
      <vt:lpstr>Слайд 27</vt:lpstr>
      <vt:lpstr>Слайд 28</vt:lpstr>
      <vt:lpstr>Условия формирования гражданского общества в России</vt:lpstr>
      <vt:lpstr>Слайд 30</vt:lpstr>
      <vt:lpstr>Слайд 31</vt:lpstr>
      <vt:lpstr>Слайд 32</vt:lpstr>
      <vt:lpstr>Местное самоуправление</vt:lpstr>
      <vt:lpstr>Слайд 34</vt:lpstr>
      <vt:lpstr>Слайд 35</vt:lpstr>
      <vt:lpstr>Слайд 36</vt:lpstr>
      <vt:lpstr>Вывод:</vt:lpstr>
      <vt:lpstr>Задание </vt:lpstr>
      <vt:lpstr>Домашнее задание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6</cp:revision>
  <dcterms:created xsi:type="dcterms:W3CDTF">2012-09-06T10:41:28Z</dcterms:created>
  <dcterms:modified xsi:type="dcterms:W3CDTF">2013-02-18T13:37:16Z</dcterms:modified>
</cp:coreProperties>
</file>