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82" r:id="rId23"/>
    <p:sldId id="283" r:id="rId24"/>
    <p:sldId id="276" r:id="rId25"/>
    <p:sldId id="277" r:id="rId26"/>
    <p:sldId id="278" r:id="rId27"/>
    <p:sldId id="284" r:id="rId28"/>
    <p:sldId id="285" r:id="rId29"/>
    <p:sldId id="279" r:id="rId30"/>
    <p:sldId id="280" r:id="rId31"/>
    <p:sldId id="286" r:id="rId32"/>
    <p:sldId id="288" r:id="rId33"/>
    <p:sldId id="287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939F9-6E8D-40BE-B3A7-8200F7D21199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289B-394B-45D2-9542-4524891E0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E289B-394B-45D2-9542-4524891E09A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DFACFD-E926-4DD4-BD9E-0F4AC2AA2F0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7AE21F-8131-4A21-9F90-385689295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Права </a:t>
            </a:r>
            <a:r>
              <a:rPr lang="ru-RU" dirty="0"/>
              <a:t>и </a:t>
            </a:r>
            <a:r>
              <a:rPr lang="ru-RU" dirty="0" smtClean="0"/>
              <a:t>свободы </a:t>
            </a:r>
            <a:r>
              <a:rPr lang="ru-RU" dirty="0"/>
              <a:t>человека и </a:t>
            </a:r>
            <a:r>
              <a:rPr lang="ru-RU" dirty="0" smtClean="0"/>
              <a:t>гражданина РФ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Cambria" pitchFamily="18" charset="0"/>
              </a:rPr>
              <a:t>Политические права и свободы</a:t>
            </a:r>
            <a:endParaRPr lang="ru-RU" sz="28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свобода мысли и слова </a:t>
            </a:r>
            <a:r>
              <a:rPr lang="ru-RU" sz="2000" b="1" dirty="0" smtClean="0"/>
              <a:t>(ст.29), которую можно отнести как личным, так и к политическим правам и свободам. </a:t>
            </a:r>
          </a:p>
          <a:p>
            <a:r>
              <a:rPr lang="ru-RU" sz="2000" b="1" dirty="0" smtClean="0"/>
              <a:t>- 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информацию </a:t>
            </a:r>
            <a:r>
              <a:rPr lang="ru-RU" sz="2000" b="1" dirty="0" smtClean="0"/>
              <a:t>(ч.2 ст.24, ч.4 ст.29). В России гарантируется свобода средств массовой информации, запрещена цензура. Свобода мысли и слова ограничивается запретом разжигать социальную, расовую, национальную или религиозную ненависть и вражду.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- право на </a:t>
            </a:r>
            <a:r>
              <a:rPr lang="ru-RU" sz="2000" b="1" dirty="0" smtClean="0">
                <a:solidFill>
                  <a:srgbClr val="C00000"/>
                </a:solidFill>
              </a:rPr>
              <a:t>объединение</a:t>
            </a:r>
            <a:r>
              <a:rPr lang="ru-RU" sz="2000" b="1" dirty="0" smtClean="0"/>
              <a:t> (ст.30). Гарантируется свобода деятельности общественных объединений (партий, союзов и др.), а также не допускается принуждение к вступлению в какое-либо объединение или к пребыванию в нем.</a:t>
            </a:r>
          </a:p>
          <a:p>
            <a:r>
              <a:rPr lang="ru-RU" sz="2000" b="1" dirty="0" smtClean="0"/>
              <a:t>- 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проведение публичных мероприятий </a:t>
            </a:r>
            <a:r>
              <a:rPr lang="ru-RU" sz="2000" b="1" dirty="0" smtClean="0"/>
              <a:t>(ст.31). Единственным условием на свободное проведение публичных мероприятий является мирный характер мероприятия и запрет на оружие.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Cambria" pitchFamily="18" charset="0"/>
              </a:rPr>
              <a:t>Политические права и свободы</a:t>
            </a:r>
          </a:p>
          <a:p>
            <a:r>
              <a:rPr lang="ru-RU" sz="2200" b="1" dirty="0" smtClean="0">
                <a:latin typeface="Cambria" pitchFamily="18" charset="0"/>
              </a:rPr>
              <a:t>- право на </a:t>
            </a:r>
            <a:r>
              <a:rPr lang="ru-RU" sz="2200" b="1" i="1" dirty="0" smtClean="0">
                <a:solidFill>
                  <a:srgbClr val="C00000"/>
                </a:solidFill>
                <a:latin typeface="Cambria" pitchFamily="18" charset="0"/>
              </a:rPr>
              <a:t>участие в управлении делами государства </a:t>
            </a:r>
            <a:r>
              <a:rPr lang="ru-RU" sz="2200" b="1" dirty="0" smtClean="0">
                <a:latin typeface="Cambria" pitchFamily="18" charset="0"/>
              </a:rPr>
              <a:t>(ст.32). </a:t>
            </a:r>
          </a:p>
          <a:p>
            <a:pPr>
              <a:buNone/>
            </a:pPr>
            <a:r>
              <a:rPr lang="ru-RU" sz="2200" b="1" dirty="0" smtClean="0">
                <a:latin typeface="Cambria" pitchFamily="18" charset="0"/>
              </a:rPr>
              <a:t>    Граждане Российской Федерации обладают активным (право избирать) и пассивным (право быть избранным) избирательным правом, имеют право участвовать в референдуме, имеют равный доступ к государственной службе, а также право на участие в правосудии (например, работа в качестве присяжных заседателей).</a:t>
            </a:r>
          </a:p>
          <a:p>
            <a:endParaRPr lang="ru-RU" sz="2200" b="1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09113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" pitchFamily="18" charset="0"/>
              </a:rPr>
              <a:t>- </a:t>
            </a:r>
            <a:r>
              <a:rPr lang="ru-RU" sz="2200" b="1" dirty="0" smtClean="0">
                <a:latin typeface="Cambria" pitchFamily="18" charset="0"/>
              </a:rPr>
              <a:t>право на </a:t>
            </a:r>
            <a:r>
              <a:rPr lang="ru-RU" sz="2200" b="1" i="1" dirty="0" smtClean="0">
                <a:solidFill>
                  <a:srgbClr val="C00000"/>
                </a:solidFill>
                <a:latin typeface="Cambria" pitchFamily="18" charset="0"/>
              </a:rPr>
              <a:t>обращения в государственные органы и органы местного самоуправления</a:t>
            </a:r>
            <a:r>
              <a:rPr lang="ru-RU" sz="2200" b="1" dirty="0" smtClean="0">
                <a:latin typeface="Cambria" pitchFamily="18" charset="0"/>
              </a:rPr>
              <a:t> (ст.33).</a:t>
            </a:r>
          </a:p>
          <a:p>
            <a:endParaRPr lang="ru-RU" sz="2200" b="1" dirty="0" smtClean="0">
              <a:latin typeface="Cambria" pitchFamily="18" charset="0"/>
            </a:endParaRPr>
          </a:p>
          <a:p>
            <a:r>
              <a:rPr lang="ru-RU" sz="2000" b="1" dirty="0" smtClean="0"/>
              <a:t>Право на обращение в органы власти имеют не только граждане, но и общественные организации, а также учреждения, организации, предприятия и их должностные лица в целях защиты своих прав и интересов, прав и интересов своих членов. Граждане имеют право направлять коллективные обращения. В действующем законодательстве закреплена обязанность должностных лиц принимать эти обращения и рассматривать в порядке и сроки, установленные законом.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Экономические права и свободы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- право на свободу </a:t>
            </a:r>
            <a:r>
              <a:rPr lang="ru-RU" sz="2000" b="1" i="1" dirty="0" smtClean="0">
                <a:solidFill>
                  <a:srgbClr val="C00000"/>
                </a:solidFill>
              </a:rPr>
              <a:t>предпринимательской</a:t>
            </a:r>
            <a:r>
              <a:rPr lang="ru-RU" sz="2000" b="1" dirty="0" smtClean="0"/>
              <a:t> и иной не запрещенной законом экономической деятельности (ст.34);</a:t>
            </a:r>
          </a:p>
          <a:p>
            <a:r>
              <a:rPr lang="ru-RU" sz="2000" b="1" dirty="0" smtClean="0"/>
              <a:t>- право </a:t>
            </a:r>
            <a:r>
              <a:rPr lang="ru-RU" sz="2000" b="1" i="1" dirty="0" smtClean="0">
                <a:solidFill>
                  <a:srgbClr val="C00000"/>
                </a:solidFill>
              </a:rPr>
              <a:t>частной собственности </a:t>
            </a:r>
            <a:r>
              <a:rPr lang="ru-RU" sz="2000" b="1" dirty="0" smtClean="0"/>
              <a:t>(ч.1 ст.35) и ее наследования (ч.4 ст.35);</a:t>
            </a:r>
          </a:p>
          <a:p>
            <a:r>
              <a:rPr lang="ru-RU" sz="2000" b="1" dirty="0" smtClean="0"/>
              <a:t>- право свободного </a:t>
            </a:r>
            <a:r>
              <a:rPr lang="ru-RU" sz="2000" b="1" dirty="0" smtClean="0">
                <a:solidFill>
                  <a:srgbClr val="C00000"/>
                </a:solidFill>
              </a:rPr>
              <a:t>владения, пользования и распоряжения землей </a:t>
            </a:r>
            <a:r>
              <a:rPr lang="ru-RU" sz="2000" b="1" dirty="0" smtClean="0"/>
              <a:t>и другими природными ресурсами (ст.36);</a:t>
            </a:r>
          </a:p>
          <a:p>
            <a:r>
              <a:rPr lang="ru-RU" sz="2000" b="1" dirty="0" smtClean="0"/>
              <a:t>- право свободно </a:t>
            </a:r>
            <a:r>
              <a:rPr lang="ru-RU" sz="2000" b="1" i="1" dirty="0" smtClean="0">
                <a:solidFill>
                  <a:srgbClr val="C00000"/>
                </a:solidFill>
              </a:rPr>
              <a:t>распоряжаться своими способностями к труду, </a:t>
            </a:r>
            <a:r>
              <a:rPr lang="ru-RU" sz="2000" b="1" dirty="0" smtClean="0"/>
              <a:t>выбирать род деятельности и профессию (ч.1 ст.37);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- 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труд и на вознаграждение за труд </a:t>
            </a:r>
            <a:r>
              <a:rPr lang="ru-RU" sz="2000" b="1" dirty="0" smtClean="0"/>
              <a:t>(ч.3 ст.37);</a:t>
            </a:r>
          </a:p>
          <a:p>
            <a:r>
              <a:rPr lang="ru-RU" sz="2000" b="1" dirty="0" smtClean="0"/>
              <a:t>- 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отдых </a:t>
            </a:r>
            <a:r>
              <a:rPr lang="ru-RU" sz="2000" b="1" dirty="0" smtClean="0"/>
              <a:t>(ч.5 ст.37);</a:t>
            </a:r>
          </a:p>
          <a:p>
            <a:r>
              <a:rPr lang="ru-RU" sz="2000" b="1" dirty="0" smtClean="0"/>
              <a:t>- право создавать </a:t>
            </a:r>
            <a:r>
              <a:rPr lang="ru-RU" sz="2000" b="1" i="1" dirty="0" smtClean="0">
                <a:solidFill>
                  <a:srgbClr val="C00000"/>
                </a:solidFill>
              </a:rPr>
              <a:t>профессиональные союзы</a:t>
            </a:r>
            <a:r>
              <a:rPr lang="ru-RU" sz="2000" b="1" dirty="0" smtClean="0"/>
              <a:t>, иные общественные объединения для защиты социальных и экономических интересов (ст.13,30).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Социальные права</a:t>
            </a:r>
            <a:r>
              <a:rPr lang="ru-RU" sz="3200" i="1" dirty="0" smtClean="0">
                <a:solidFill>
                  <a:srgbClr val="C00000"/>
                </a:solidFill>
              </a:rPr>
              <a:t> 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- право на </a:t>
            </a:r>
            <a:r>
              <a:rPr lang="ru-RU" sz="2400" b="1" dirty="0" smtClean="0">
                <a:solidFill>
                  <a:srgbClr val="C00000"/>
                </a:solidFill>
              </a:rPr>
              <a:t>государственную защиту материнства, детства и семьи</a:t>
            </a:r>
            <a:r>
              <a:rPr lang="ru-RU" sz="2400" b="1" dirty="0" smtClean="0"/>
              <a:t> (ч.1 ст.38);</a:t>
            </a:r>
          </a:p>
          <a:p>
            <a:r>
              <a:rPr lang="ru-RU" sz="2400" b="1" dirty="0" smtClean="0"/>
              <a:t>- право на </a:t>
            </a:r>
            <a:r>
              <a:rPr lang="ru-RU" sz="2400" b="1" dirty="0" smtClean="0">
                <a:solidFill>
                  <a:srgbClr val="C00000"/>
                </a:solidFill>
              </a:rPr>
              <a:t>государственную поддержку отцовства, инвалидов и пожилых граждан </a:t>
            </a:r>
            <a:r>
              <a:rPr lang="ru-RU" sz="2400" b="1" dirty="0" smtClean="0"/>
              <a:t>(ч.2 ст.7);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- право на </a:t>
            </a:r>
            <a:r>
              <a:rPr lang="ru-RU" sz="2400" b="1" i="1" dirty="0" smtClean="0">
                <a:solidFill>
                  <a:srgbClr val="C00000"/>
                </a:solidFill>
              </a:rPr>
              <a:t>социальное обеспечение по возрасту, в случае болезни, инвалидности, потери кормильца, для воспитания детей </a:t>
            </a:r>
            <a:r>
              <a:rPr lang="ru-RU" sz="2400" b="1" dirty="0" smtClean="0"/>
              <a:t>(ст.39);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+mn-lt"/>
              </a:rPr>
              <a:t>Права и свободы человека и гражданина РФ</a:t>
            </a:r>
            <a:endParaRPr lang="ru-RU" sz="3200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4643470" cy="6238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Личные права и свободы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3286124"/>
            <a:ext cx="528641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Экономические права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54" y="4357694"/>
            <a:ext cx="528641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Социальные права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5500702"/>
            <a:ext cx="528641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Культурные права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68" y="2214554"/>
            <a:ext cx="528641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14744" y="2428868"/>
            <a:ext cx="4868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Политические права и свободы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- 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жилище</a:t>
            </a:r>
            <a:r>
              <a:rPr lang="ru-RU" sz="2000" b="1" dirty="0" smtClean="0"/>
              <a:t> (ч.1 ст.40), на получение жилища малоимущими гражданами бесплатно или за доступную плату (ч.3 ст.40);</a:t>
            </a:r>
          </a:p>
          <a:p>
            <a:r>
              <a:rPr lang="ru-RU" sz="2000" b="1" dirty="0" smtClean="0"/>
              <a:t>- 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охрану здоровья и медицинскую помощь </a:t>
            </a:r>
            <a:r>
              <a:rPr lang="ru-RU" sz="2000" b="1" dirty="0" smtClean="0"/>
              <a:t>(ст.41), включая бесплатную медицинскую помощь в государственных учреждениях здравоохранения;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472518" cy="45720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 ч. 1 ст. 41 Конституции РФ признается право каждого человека на охрану здоровья и медицинскую помощь. Здоровье – это состояние полного физического, душевного и социального благополучия, а не только отсутствие болезней и физических дефектов. </a:t>
            </a:r>
            <a:br>
              <a:rPr lang="ru-RU" sz="2000" b="1" dirty="0" smtClean="0"/>
            </a:br>
            <a:r>
              <a:rPr lang="ru-RU" sz="2000" b="1" dirty="0" smtClean="0"/>
              <a:t>Медицинская помощь включает профилактическую, лечебно-диагностическую, реабилитационную, протезно-ортопедическую и зубопротезную помощь, а также меры социального характера по уходу за больными, нетрудоспособными и инвалидами, включая выплату пособий по временной нетрудоспособности. </a:t>
            </a:r>
            <a:endParaRPr lang="ru-RU" sz="2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58204" cy="55721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Часть 1 ст. 41 Конституции РФ устанавливает, что медицинская помощь в государственных и муниципальных учреждениях здравоохранения оказывается гражданам </a:t>
            </a:r>
            <a:r>
              <a:rPr lang="ru-RU" b="1" i="1" dirty="0" smtClean="0">
                <a:solidFill>
                  <a:srgbClr val="7030A0"/>
                </a:solidFill>
              </a:rPr>
              <a:t>бесплатно</a:t>
            </a:r>
            <a:r>
              <a:rPr lang="ru-RU" b="1" dirty="0" smtClean="0"/>
              <a:t> за счет средств соответствующего бюджета, страховых взносов, других поступлений. </a:t>
            </a:r>
          </a:p>
          <a:p>
            <a:r>
              <a:rPr lang="ru-RU" b="1" dirty="0" smtClean="0"/>
              <a:t>Гарантированный объем бесплатной медицинской помощи гражданам обеспечивается в соответствии с программами обязательного медицинского страхования. </a:t>
            </a:r>
            <a:br>
              <a:rPr lang="ru-RU" b="1" dirty="0" smtClean="0"/>
            </a:br>
            <a:r>
              <a:rPr lang="ru-RU" b="1" dirty="0" smtClean="0"/>
              <a:t>Законом о медицинском страховании граждан определено </a:t>
            </a:r>
            <a:r>
              <a:rPr lang="ru-RU" b="1" dirty="0" smtClean="0">
                <a:solidFill>
                  <a:srgbClr val="7030A0"/>
                </a:solidFill>
              </a:rPr>
              <a:t>два вида медицинского страхования: обязательное и добровольное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Страховые взносы на обязательное медицинское страхование неработающего населения (пенсионеров и др.) осуществляют органы власти субъектов Федерации за счет своих бюджетов; для работающего населения – предприятия, учреждения, организации, лица, занимающиеся предпринимательской деятельностью, и лица свободных профессий. </a:t>
            </a:r>
          </a:p>
          <a:p>
            <a:r>
              <a:rPr lang="ru-RU" b="1" dirty="0" smtClean="0"/>
              <a:t>Страхователями при добровольном медицинском страховании выступают граждане. Застрахованные граждане получают страховые </a:t>
            </a:r>
            <a:r>
              <a:rPr lang="ru-RU" b="1" dirty="0" smtClean="0">
                <a:solidFill>
                  <a:srgbClr val="7030A0"/>
                </a:solidFill>
              </a:rPr>
              <a:t>медицинские полисы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501122" cy="537688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Граждане имеют право на: обязательное и добровольное </a:t>
            </a:r>
            <a:r>
              <a:rPr lang="ru-RU" sz="2000" b="1" dirty="0" smtClean="0">
                <a:solidFill>
                  <a:srgbClr val="7030A0"/>
                </a:solidFill>
              </a:rPr>
              <a:t>страхование</a:t>
            </a:r>
            <a:r>
              <a:rPr lang="ru-RU" sz="2000" b="1" dirty="0" smtClean="0"/>
              <a:t>; </a:t>
            </a:r>
            <a:r>
              <a:rPr lang="ru-RU" sz="2000" b="1" dirty="0" smtClean="0">
                <a:solidFill>
                  <a:srgbClr val="7030A0"/>
                </a:solidFill>
              </a:rPr>
              <a:t>выбор </a:t>
            </a:r>
            <a:r>
              <a:rPr lang="ru-RU" sz="2000" b="1" dirty="0" smtClean="0"/>
              <a:t>медицинской страховой организации; </a:t>
            </a:r>
            <a:r>
              <a:rPr lang="ru-RU" sz="2000" b="1" dirty="0" smtClean="0">
                <a:solidFill>
                  <a:srgbClr val="7030A0"/>
                </a:solidFill>
              </a:rPr>
              <a:t>выбор лечебного учреждения и врача </a:t>
            </a:r>
            <a:r>
              <a:rPr lang="ru-RU" sz="2000" b="1" dirty="0" smtClean="0"/>
              <a:t>в соответствии с договором обязательного и добровольного страхования; </a:t>
            </a:r>
            <a:r>
              <a:rPr lang="ru-RU" sz="2000" b="1" dirty="0" smtClean="0">
                <a:solidFill>
                  <a:srgbClr val="7030A0"/>
                </a:solidFill>
              </a:rPr>
              <a:t>получение медицинской помощи на всей территории страны</a:t>
            </a:r>
            <a:r>
              <a:rPr lang="ru-RU" sz="2000" b="1" dirty="0" smtClean="0"/>
              <a:t>, в том числе за пределами постоянного места жительства; предъявление иска страхователю, страховой медицинской организации, лечебному учреждению, в том числе на материальное возмещение причиненного по их вине ущерба, и др.</a:t>
            </a:r>
          </a:p>
          <a:p>
            <a:r>
              <a:rPr lang="ru-RU" sz="2000" b="1" dirty="0" smtClean="0"/>
              <a:t> В случае причинения увечья или иного повреждения здоровья гражданин или юридическое лицо, ответственное за вред, обязаны </a:t>
            </a:r>
            <a:r>
              <a:rPr lang="ru-RU" sz="2000" b="1" dirty="0" smtClean="0">
                <a:solidFill>
                  <a:srgbClr val="7030A0"/>
                </a:solidFill>
              </a:rPr>
              <a:t>возместить потерпевшему заработок (доход), </a:t>
            </a:r>
            <a:r>
              <a:rPr lang="ru-RU" sz="2000" b="1" dirty="0" smtClean="0"/>
              <a:t>утраченный им вследствие потери трудоспособности или уменьшения ее, а также расходы, вызванные повреждением здоровья (расходы на лечение, усиленное питание, протезирование, посторонний уход и т.п.) (ст. 1084-1094 ГК РФ). </a:t>
            </a:r>
            <a:endParaRPr lang="ru-RU" sz="2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- право на </a:t>
            </a:r>
            <a:r>
              <a:rPr lang="ru-RU" sz="2000" b="1" dirty="0" smtClean="0">
                <a:solidFill>
                  <a:srgbClr val="C00000"/>
                </a:solidFill>
              </a:rPr>
              <a:t>благоприятную окружающую среду</a:t>
            </a:r>
            <a:r>
              <a:rPr lang="ru-RU" sz="2000" b="1" dirty="0" smtClean="0"/>
              <a:t>, достоверную информацию о ее состоянии (ст.42).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Культурные права</a:t>
            </a:r>
            <a:r>
              <a:rPr lang="ru-RU" sz="3600" i="1" dirty="0" smtClean="0">
                <a:solidFill>
                  <a:srgbClr val="C00000"/>
                </a:solidFill>
              </a:rPr>
              <a:t> 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54102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- право на </a:t>
            </a:r>
            <a:r>
              <a:rPr lang="ru-RU" b="1" i="1" dirty="0" smtClean="0">
                <a:solidFill>
                  <a:srgbClr val="C00000"/>
                </a:solidFill>
              </a:rPr>
              <a:t>образование</a:t>
            </a:r>
            <a:r>
              <a:rPr lang="ru-RU" b="1" dirty="0" smtClean="0"/>
              <a:t> (ч.1 ст.43), на общедоступность и бесплатность дошкольного, основного общего и среднего профессионального образования (ч.2 ст.43);</a:t>
            </a:r>
          </a:p>
          <a:p>
            <a:r>
              <a:rPr lang="ru-RU" b="1" dirty="0" smtClean="0"/>
              <a:t>Основное общее образование (9 классов общеобразовательной школы) является обязательным. </a:t>
            </a:r>
          </a:p>
          <a:p>
            <a:r>
              <a:rPr lang="ru-RU" b="1" dirty="0" smtClean="0"/>
              <a:t>В 10, 11 классы предполагается прием учащихся по их желанию. </a:t>
            </a:r>
          </a:p>
          <a:p>
            <a:r>
              <a:rPr lang="ru-RU" b="1" dirty="0" smtClean="0"/>
              <a:t>Граждане имеют право получить образование на родном языке. </a:t>
            </a:r>
          </a:p>
          <a:p>
            <a:r>
              <a:rPr lang="ru-RU" b="1" dirty="0" smtClean="0"/>
              <a:t>Наряду с государственными и муниципальными учреждениями образования допускается организация и деятельность негосударственных учреждений. </a:t>
            </a:r>
          </a:p>
          <a:p>
            <a:r>
              <a:rPr lang="ru-RU" b="1" dirty="0" smtClean="0"/>
              <a:t>Для обеспечения высокого уровня образования законодательно закреплено введение государственных образовательных стандартов, включающий федеральный и национально-региональный компоненты. 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Негосударственные образовательные </a:t>
            </a:r>
            <a:r>
              <a:rPr lang="ru-RU" sz="2000" b="1" dirty="0" smtClean="0"/>
              <a:t>учреждения вправе взимать </a:t>
            </a:r>
            <a:r>
              <a:rPr lang="ru-RU" sz="2000" b="1" dirty="0" smtClean="0">
                <a:solidFill>
                  <a:srgbClr val="0070C0"/>
                </a:solidFill>
              </a:rPr>
              <a:t>плату с обучающихся</a:t>
            </a:r>
            <a:r>
              <a:rPr lang="ru-RU" sz="2000" b="1" dirty="0" smtClean="0"/>
              <a:t>, воспитанников за образовательные услуги, в том числе за обучение в рамках государственных образовательных стандартов. Взаимоотношения негосударственного образовательного учреждения и обучающегося, воспитанника, его родителей (лиц, их заменяющих) регулируются договором, определяющим уровень образования, сроки обучения, размер платы за обучение, иные условия.</a:t>
            </a:r>
            <a:endParaRPr lang="ru-RU" sz="2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Согласно ч. 4 ст. 43 основное общее образование и, следовательно, </a:t>
            </a:r>
            <a:r>
              <a:rPr lang="ru-RU" sz="2000" b="1" dirty="0" smtClean="0">
                <a:solidFill>
                  <a:srgbClr val="0070C0"/>
                </a:solidFill>
              </a:rPr>
              <a:t>государственная аттестация по его завершении являются обязательными</a:t>
            </a:r>
            <a:r>
              <a:rPr lang="ru-RU" sz="2000" b="1" dirty="0" smtClean="0"/>
              <a:t>.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Основное общее образование </a:t>
            </a:r>
            <a:r>
              <a:rPr lang="ru-RU" sz="2000" b="1" dirty="0" smtClean="0"/>
              <a:t>– это образование в объеме 9 классов общеобразовательной школы. В 10, 11 классы прием учащихся осуществляется только по их желанию. Конституционная обязанность по обеспечению получения детьми основного общего образования возлагается на родителей или лиц, их заменяющих. Вместе с тем ст. 19 Закона «Об образовании» устанавливает обязательность основного общего образования лишь до достижения обучающимся </a:t>
            </a:r>
            <a:r>
              <a:rPr lang="ru-RU" sz="2000" b="1" dirty="0" smtClean="0">
                <a:solidFill>
                  <a:srgbClr val="0070C0"/>
                </a:solidFill>
              </a:rPr>
              <a:t>пятнадцатилетнего возраста</a:t>
            </a:r>
            <a:r>
              <a:rPr lang="ru-RU" sz="2000" b="1" dirty="0" smtClean="0"/>
              <a:t>, если соответствующее образование не было получено им ранее. </a:t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- право на бесплатное получение на конкурсной основе </a:t>
            </a:r>
            <a:r>
              <a:rPr lang="ru-RU" sz="2400" b="1" i="1" dirty="0" smtClean="0">
                <a:solidFill>
                  <a:srgbClr val="C00000"/>
                </a:solidFill>
              </a:rPr>
              <a:t>высшего образования</a:t>
            </a:r>
            <a:r>
              <a:rPr lang="ru-RU" sz="2400" b="1" dirty="0" smtClean="0"/>
              <a:t> (ч.3 ст.43);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50030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Личные права и свободы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571480"/>
            <a:ext cx="7772400" cy="133826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8186766" cy="516256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- </a:t>
            </a:r>
            <a:r>
              <a:rPr lang="ru-RU" sz="2000" b="1" i="1" dirty="0" smtClean="0">
                <a:solidFill>
                  <a:srgbClr val="C00000"/>
                </a:solidFill>
              </a:rPr>
              <a:t>свобода литературного, художественного, научного, технического и других видов творчества </a:t>
            </a:r>
            <a:r>
              <a:rPr lang="ru-RU" sz="2000" b="1" dirty="0" smtClean="0"/>
              <a:t>(ч.1 ст.44);</a:t>
            </a:r>
          </a:p>
          <a:p>
            <a:r>
              <a:rPr lang="ru-RU" sz="2000" b="1" dirty="0" smtClean="0"/>
              <a:t>Свобода творчества не означает свободу от соблюдения требований общежития. Не могут быть терпимы произведения, пропагандирующие войну, насилие, разжигающие расовую и национальную рознь.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- свобода </a:t>
            </a:r>
            <a:r>
              <a:rPr lang="ru-RU" sz="2000" b="1" i="1" dirty="0" smtClean="0">
                <a:solidFill>
                  <a:srgbClr val="C00000"/>
                </a:solidFill>
              </a:rPr>
              <a:t>преподавания</a:t>
            </a:r>
            <a:r>
              <a:rPr lang="ru-RU" sz="2000" b="1" dirty="0" smtClean="0"/>
              <a:t> (ч.1 ст.44);</a:t>
            </a:r>
          </a:p>
          <a:p>
            <a:r>
              <a:rPr lang="ru-RU" sz="2000" b="1" dirty="0" smtClean="0"/>
              <a:t>- право на </a:t>
            </a:r>
            <a:r>
              <a:rPr lang="ru-RU" sz="2000" b="1" dirty="0" smtClean="0">
                <a:solidFill>
                  <a:srgbClr val="C00000"/>
                </a:solidFill>
              </a:rPr>
              <a:t>доступ к культурным ценностям</a:t>
            </a:r>
            <a:r>
              <a:rPr lang="ru-RU" sz="2000" b="1" dirty="0" smtClean="0"/>
              <a:t>, на участие в культурной жизни и пользование учреждениями культуры (ч.2 ст.44);</a:t>
            </a:r>
          </a:p>
          <a:p>
            <a:r>
              <a:rPr lang="ru-RU" sz="2000" b="1" dirty="0" smtClean="0"/>
              <a:t>- право на охрану </a:t>
            </a:r>
            <a:r>
              <a:rPr lang="ru-RU" sz="2000" b="1" i="1" dirty="0" smtClean="0">
                <a:solidFill>
                  <a:srgbClr val="C00000"/>
                </a:solidFill>
              </a:rPr>
              <a:t>интеллектуальной собственности</a:t>
            </a:r>
            <a:r>
              <a:rPr lang="ru-RU" sz="2000" b="1" dirty="0" smtClean="0"/>
              <a:t> (ч.1 ст.44).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Возможность реализации прав граждан через пользование информационными сервисами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28926" y="1857364"/>
            <a:ext cx="2857520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Группа прав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2" y="2928934"/>
            <a:ext cx="328614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Информационный сервис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000372"/>
            <a:ext cx="3000396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Информационный сервис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5140" y="4643446"/>
            <a:ext cx="214314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Реализуемое право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562" y="4643446"/>
            <a:ext cx="207170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Реализуемое право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28794" y="4643446"/>
            <a:ext cx="1928826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Реализуемое право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643446"/>
            <a:ext cx="178591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Реализуемое право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>
            <a:stCxn id="4" idx="2"/>
          </p:cNvCxnSpPr>
          <p:nvPr/>
        </p:nvCxnSpPr>
        <p:spPr>
          <a:xfrm rot="5400000">
            <a:off x="4250529" y="260746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</p:cNvCxnSpPr>
          <p:nvPr/>
        </p:nvCxnSpPr>
        <p:spPr>
          <a:xfrm rot="5400000">
            <a:off x="1671614" y="4029076"/>
            <a:ext cx="22860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2"/>
          </p:cNvCxnSpPr>
          <p:nvPr/>
        </p:nvCxnSpPr>
        <p:spPr>
          <a:xfrm rot="5400000">
            <a:off x="6386522" y="3957638"/>
            <a:ext cx="22860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571604" y="2714620"/>
            <a:ext cx="442915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57224" y="4143380"/>
            <a:ext cx="200026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500694" y="4071942"/>
            <a:ext cx="228601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0" idx="0"/>
          </p:cNvCxnSpPr>
          <p:nvPr/>
        </p:nvCxnSpPr>
        <p:spPr>
          <a:xfrm rot="16200000" flipH="1">
            <a:off x="625059" y="4375546"/>
            <a:ext cx="500064" cy="35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643173" y="4357693"/>
            <a:ext cx="428628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464447" y="2821777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929322" y="2786058"/>
            <a:ext cx="1428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5250661" y="4321975"/>
            <a:ext cx="50006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7" idx="0"/>
          </p:cNvCxnSpPr>
          <p:nvPr/>
        </p:nvCxnSpPr>
        <p:spPr>
          <a:xfrm rot="5400000">
            <a:off x="7500958" y="4357694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329642" cy="4572000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FF0000"/>
                </a:solidFill>
              </a:rPr>
              <a:t>В</a:t>
            </a:r>
            <a:r>
              <a:rPr lang="ru-RU" sz="1800" b="1" i="1" dirty="0" smtClean="0">
                <a:solidFill>
                  <a:srgbClr val="FF0000"/>
                </a:solidFill>
              </a:rPr>
              <a:t>озможный </a:t>
            </a:r>
            <a:r>
              <a:rPr lang="ru-RU" sz="1800" b="1" i="1" dirty="0" smtClean="0">
                <a:solidFill>
                  <a:srgbClr val="FF0000"/>
                </a:solidFill>
              </a:rPr>
              <a:t>алгоритм написания эссе.</a:t>
            </a:r>
            <a:endParaRPr lang="ru-RU" sz="1800" i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Внимательно прочитайте все предлагаемые темы эссе.</a:t>
            </a:r>
          </a:p>
          <a:p>
            <a:r>
              <a:rPr lang="ru-RU" sz="1600" b="1" dirty="0" smtClean="0"/>
              <a:t>Выберите наиболее подходящую для вас тему</a:t>
            </a:r>
          </a:p>
          <a:p>
            <a:r>
              <a:rPr lang="ru-RU" sz="1600" b="1" dirty="0" smtClean="0"/>
              <a:t>           - она вам интересна</a:t>
            </a:r>
          </a:p>
          <a:p>
            <a:r>
              <a:rPr lang="ru-RU" sz="1600" b="1" dirty="0" smtClean="0"/>
              <a:t>           -вы понимаете смысл высказывания</a:t>
            </a:r>
          </a:p>
          <a:p>
            <a:r>
              <a:rPr lang="ru-RU" sz="1600" b="1" dirty="0" smtClean="0"/>
              <a:t>           -вы знаете теоретический материал по теме</a:t>
            </a:r>
          </a:p>
          <a:p>
            <a:r>
              <a:rPr lang="ru-RU" sz="1600" b="1" dirty="0" smtClean="0"/>
              <a:t>           -вы легко оперируете понятиями по этой теме, имеете личный опыт</a:t>
            </a:r>
          </a:p>
          <a:p>
            <a:r>
              <a:rPr lang="ru-RU" sz="1600" b="1" dirty="0" smtClean="0"/>
              <a:t>Определите главную мысль высказывания: используйте приём перифраза.</a:t>
            </a:r>
          </a:p>
          <a:p>
            <a:r>
              <a:rPr lang="ru-RU" sz="1600" b="1" dirty="0" smtClean="0"/>
              <a:t>Подберите теоретический материал по данной теме.  Определите какими понятиями вы будете пользоваться, цитаты каких философов вы можете использовать, какие теоретические положения вам нужно раскрыть.</a:t>
            </a:r>
          </a:p>
          <a:p>
            <a:r>
              <a:rPr lang="ru-RU" sz="1600" b="1" dirty="0" smtClean="0"/>
              <a:t>Определитесь, согласны вы или нет с высказыванием, набросайте аргументы « за» и « против».</a:t>
            </a:r>
          </a:p>
          <a:p>
            <a:r>
              <a:rPr lang="ru-RU" sz="1600" b="1" dirty="0" smtClean="0"/>
              <a:t>Для каждого аргумента подберите примеры, факты из общественной жизни и личного опыта.</a:t>
            </a:r>
          </a:p>
          <a:p>
            <a:r>
              <a:rPr lang="ru-RU" sz="1600" b="1" dirty="0" smtClean="0"/>
              <a:t>Распределите подобранные аргументы в последовательности.</a:t>
            </a:r>
          </a:p>
          <a:p>
            <a:r>
              <a:rPr lang="ru-RU" sz="1600" b="1" dirty="0" smtClean="0"/>
              <a:t>Проверьте  есть ли логическая связь между частями эссе.</a:t>
            </a:r>
          </a:p>
          <a:p>
            <a:r>
              <a:rPr lang="ru-RU" sz="1600" b="1" dirty="0" smtClean="0"/>
              <a:t>Сформулируйте обобщающий вывод.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Темы для эссе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«Дискриминация в образовании».</a:t>
            </a:r>
          </a:p>
          <a:p>
            <a:r>
              <a:rPr lang="ru-RU" sz="2400" b="1" dirty="0" smtClean="0"/>
              <a:t>«Право человека на образование».</a:t>
            </a:r>
          </a:p>
          <a:p>
            <a:r>
              <a:rPr lang="ru-RU" sz="2400" b="1" dirty="0" smtClean="0"/>
              <a:t>«Обязанности в образовании».</a:t>
            </a:r>
          </a:p>
          <a:p>
            <a:r>
              <a:rPr lang="ru-RU" sz="2400" b="1" dirty="0" smtClean="0"/>
              <a:t>«Посещение занятий, ликвидация задолженностей».</a:t>
            </a:r>
          </a:p>
          <a:p>
            <a:r>
              <a:rPr lang="ru-RU" sz="2400" b="1" dirty="0" smtClean="0"/>
              <a:t>«Роль образования в жизни человека»</a:t>
            </a:r>
          </a:p>
          <a:p>
            <a:r>
              <a:rPr lang="ru-RU" sz="2400" b="1" dirty="0" smtClean="0"/>
              <a:t>« Кто пользуется своим правом, тот не нарушает ничьего права»..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7772400" cy="457200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    «Страна, лишенная законов и свободы, не царство, но тюрьма; в ней </a:t>
            </a:r>
            <a:r>
              <a:rPr lang="ru-RU" sz="1600" b="1" dirty="0" smtClean="0"/>
              <a:t>пленники </a:t>
            </a:r>
            <a:r>
              <a:rPr lang="ru-RU" sz="1600" b="1" dirty="0" smtClean="0"/>
              <a:t>— народы».</a:t>
            </a:r>
          </a:p>
          <a:p>
            <a:r>
              <a:rPr lang="ru-RU" sz="1600" b="1" i="1" dirty="0" smtClean="0"/>
              <a:t>Ф. Глинка</a:t>
            </a:r>
            <a:endParaRPr lang="ru-RU" sz="1600" b="1" dirty="0" smtClean="0"/>
          </a:p>
          <a:p>
            <a:r>
              <a:rPr lang="ru-RU" sz="1600" b="1" dirty="0" smtClean="0"/>
              <a:t>       «Когда множатся законы и указы, растут разбои и грабежи».</a:t>
            </a:r>
          </a:p>
          <a:p>
            <a:r>
              <a:rPr lang="ru-RU" sz="1600" b="1" i="1" dirty="0" smtClean="0"/>
              <a:t>Лао-Цзы</a:t>
            </a:r>
            <a:endParaRPr lang="ru-RU" sz="1600" b="1" dirty="0" smtClean="0"/>
          </a:p>
          <a:p>
            <a:r>
              <a:rPr lang="ru-RU" sz="1600" b="1" dirty="0" smtClean="0"/>
              <a:t>   «Жесткость законов препятствует их соблюдению».</a:t>
            </a:r>
          </a:p>
          <a:p>
            <a:r>
              <a:rPr lang="ru-RU" sz="1600" b="1" i="1" dirty="0" smtClean="0"/>
              <a:t>О. Бисмарк</a:t>
            </a:r>
            <a:endParaRPr lang="ru-RU" sz="1600" b="1" dirty="0" smtClean="0"/>
          </a:p>
          <a:p>
            <a:r>
              <a:rPr lang="ru-RU" sz="1600" b="1" dirty="0" smtClean="0"/>
              <a:t>  «Истинное равенство граждан состоит в том, чтобы все они одинаково были подчинены законам».</a:t>
            </a:r>
          </a:p>
          <a:p>
            <a:r>
              <a:rPr lang="ru-RU" sz="1600" b="1" i="1" dirty="0" smtClean="0"/>
              <a:t>Ж. Даламбер</a:t>
            </a:r>
            <a:endParaRPr lang="ru-RU" sz="1600" b="1" dirty="0" smtClean="0"/>
          </a:p>
          <a:p>
            <a:r>
              <a:rPr lang="ru-RU" sz="1600" b="1" dirty="0" smtClean="0"/>
              <a:t>   «Там, где царит жестокий закон, люди мечтают о беззаконии».</a:t>
            </a:r>
          </a:p>
          <a:p>
            <a:r>
              <a:rPr lang="ru-RU" sz="1600" b="1" i="1" dirty="0" smtClean="0"/>
              <a:t>С. </a:t>
            </a:r>
            <a:r>
              <a:rPr lang="ru-RU" sz="1600" b="1" i="1" dirty="0" err="1" smtClean="0"/>
              <a:t>Лец</a:t>
            </a:r>
            <a:endParaRPr lang="ru-RU" sz="1600" b="1" dirty="0" smtClean="0"/>
          </a:p>
          <a:p>
            <a:r>
              <a:rPr lang="ru-RU" sz="1600" b="1" dirty="0" smtClean="0"/>
              <a:t>  «Кто пользуется своим правом, тот не нарушает ничьего права».</a:t>
            </a:r>
          </a:p>
          <a:p>
            <a:r>
              <a:rPr lang="ru-RU" sz="1600" b="1" i="1" dirty="0" smtClean="0"/>
              <a:t>Принцип римского права</a:t>
            </a:r>
            <a:endParaRPr lang="ru-RU" sz="1600" b="1" dirty="0" smtClean="0"/>
          </a:p>
          <a:p>
            <a:r>
              <a:rPr lang="ru-RU" sz="1600" b="1" dirty="0" smtClean="0"/>
              <a:t>«Законы </a:t>
            </a:r>
            <a:r>
              <a:rPr lang="ru-RU" sz="1600" b="1" dirty="0" smtClean="0"/>
              <a:t>для всех должны иметь одинаковый смысл».</a:t>
            </a:r>
          </a:p>
          <a:p>
            <a:r>
              <a:rPr lang="ru-RU" sz="1600" b="1" i="1" dirty="0" smtClean="0"/>
              <a:t>Ш. Монтескье</a:t>
            </a: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507288" cy="457200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 </a:t>
            </a:r>
            <a:r>
              <a:rPr lang="ru-RU" sz="1400" b="1" dirty="0" smtClean="0"/>
              <a:t>«Справедливость без силы бесполезна, сила без справедливости </a:t>
            </a:r>
            <a:r>
              <a:rPr lang="ru-RU" sz="1400" b="1" dirty="0" smtClean="0"/>
              <a:t>деспотична</a:t>
            </a:r>
            <a:r>
              <a:rPr lang="ru-RU" sz="1400" b="1" dirty="0" smtClean="0"/>
              <a:t>».</a:t>
            </a:r>
          </a:p>
          <a:p>
            <a:r>
              <a:rPr lang="ru-RU" sz="1400" b="1" i="1" dirty="0" smtClean="0"/>
              <a:t>Латинское изречение</a:t>
            </a:r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1400" b="1" dirty="0" smtClean="0"/>
              <a:t>«Свобода есть право делать все, что дозволено законом».</a:t>
            </a:r>
          </a:p>
          <a:p>
            <a:r>
              <a:rPr lang="ru-RU" sz="1400" b="1" i="1" dirty="0" smtClean="0"/>
              <a:t>Ш. Монтескье</a:t>
            </a:r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1400" b="1" dirty="0" smtClean="0"/>
              <a:t>«Свобода состоит в том, чтобы зависеть только от законов».</a:t>
            </a:r>
          </a:p>
          <a:p>
            <a:r>
              <a:rPr lang="ru-RU" sz="1400" b="1" i="1" dirty="0" smtClean="0"/>
              <a:t>Вольтер</a:t>
            </a:r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1400" b="1" dirty="0" smtClean="0"/>
              <a:t>«Государство находит в праве порядок, а право в государстве — власть, ко­торую оно утверждает».</a:t>
            </a:r>
          </a:p>
          <a:p>
            <a:r>
              <a:rPr lang="ru-RU" sz="1400" b="1" i="1" dirty="0" smtClean="0"/>
              <a:t>А. </a:t>
            </a:r>
            <a:r>
              <a:rPr lang="ru-RU" sz="1400" b="1" i="1" dirty="0" err="1" smtClean="0"/>
              <a:t>Кененов</a:t>
            </a:r>
            <a:endParaRPr lang="ru-RU" sz="1400" b="1" dirty="0" smtClean="0"/>
          </a:p>
          <a:p>
            <a:r>
              <a:rPr lang="ru-RU" sz="1400" b="1" dirty="0" smtClean="0"/>
              <a:t>  «Самый заклятый враг права — привилегия».</a:t>
            </a:r>
          </a:p>
          <a:p>
            <a:r>
              <a:rPr lang="ru-RU" sz="1400" b="1" i="1" dirty="0" smtClean="0"/>
              <a:t>М. </a:t>
            </a:r>
            <a:r>
              <a:rPr lang="ru-RU" sz="1400" b="1" i="1" dirty="0" err="1" smtClean="0"/>
              <a:t>Эбнер-Эшенбах</a:t>
            </a:r>
            <a:endParaRPr lang="ru-RU" sz="1400" b="1" dirty="0" smtClean="0"/>
          </a:p>
          <a:p>
            <a:r>
              <a:rPr lang="ru-RU" sz="1400" b="1" dirty="0" smtClean="0"/>
              <a:t>  «Судья — говорящий закон, а закон — это немой судья».</a:t>
            </a:r>
          </a:p>
          <a:p>
            <a:r>
              <a:rPr lang="ru-RU" sz="1400" b="1" i="1" dirty="0" smtClean="0"/>
              <a:t>Цицерон</a:t>
            </a:r>
            <a:endParaRPr lang="ru-RU" sz="1400" b="1" dirty="0" smtClean="0"/>
          </a:p>
          <a:p>
            <a:r>
              <a:rPr lang="ru-RU" sz="1400" b="1" dirty="0" smtClean="0"/>
              <a:t>  «Чтобы быть свободным, нужно подчиняться законам».</a:t>
            </a:r>
          </a:p>
          <a:p>
            <a:r>
              <a:rPr lang="ru-RU" sz="1400" b="1" i="1" dirty="0" smtClean="0"/>
              <a:t>Античный афоризм</a:t>
            </a:r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1400" b="1" dirty="0" smtClean="0"/>
              <a:t>«Самое большое преступление — безнаказанность».</a:t>
            </a:r>
          </a:p>
          <a:p>
            <a:r>
              <a:rPr lang="ru-RU" sz="1400" b="1" i="1" dirty="0" smtClean="0"/>
              <a:t>Б. Шоу</a:t>
            </a:r>
            <a:endParaRPr lang="ru-RU" sz="1400" b="1" dirty="0" smtClean="0"/>
          </a:p>
          <a:p>
            <a:r>
              <a:rPr lang="ru-RU" sz="1400" b="1" dirty="0" smtClean="0"/>
              <a:t>  «Ваш долг есть сохранять законы, на лица сильных не взирать».</a:t>
            </a:r>
          </a:p>
          <a:p>
            <a:r>
              <a:rPr lang="ru-RU" sz="1400" b="1" i="1" dirty="0" smtClean="0"/>
              <a:t>Г. Державин</a:t>
            </a:r>
            <a:endParaRPr lang="ru-RU" sz="1400" b="1" dirty="0" smtClean="0"/>
          </a:p>
          <a:p>
            <a:r>
              <a:rPr lang="ru-RU" sz="1400" b="1" dirty="0" smtClean="0"/>
              <a:t> </a:t>
            </a:r>
            <a:r>
              <a:rPr lang="ru-RU" sz="1400" b="1" dirty="0" smtClean="0"/>
              <a:t>«Обязанность без права есть рабство, право без обязанности — анархия».</a:t>
            </a:r>
          </a:p>
          <a:p>
            <a:r>
              <a:rPr lang="ru-RU" sz="1400" b="1" dirty="0" smtClean="0"/>
              <a:t> </a:t>
            </a:r>
          </a:p>
          <a:p>
            <a:endParaRPr lang="ru-RU" sz="1400" b="1" dirty="0" smtClean="0"/>
          </a:p>
          <a:p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7772400" cy="6072206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Личные права и свободы:</a:t>
            </a:r>
          </a:p>
          <a:p>
            <a:r>
              <a:rPr lang="ru-RU" sz="2400" b="1" dirty="0" smtClean="0"/>
              <a:t>право </a:t>
            </a:r>
            <a:r>
              <a:rPr lang="ru-RU" sz="2400" b="1" i="1" dirty="0" smtClean="0">
                <a:solidFill>
                  <a:srgbClr val="C00000"/>
                </a:solidFill>
              </a:rPr>
              <a:t>на жизнь </a:t>
            </a:r>
            <a:r>
              <a:rPr lang="ru-RU" sz="2400" b="1" dirty="0" smtClean="0"/>
              <a:t>(ст.20) - первое фундаментальное право человека, без которого все остальные права теряют ценность;</a:t>
            </a:r>
          </a:p>
          <a:p>
            <a:r>
              <a:rPr lang="ru-RU" sz="2400" b="1" dirty="0" smtClean="0"/>
              <a:t>- право </a:t>
            </a:r>
            <a:r>
              <a:rPr lang="ru-RU" sz="2400" b="1" i="1" dirty="0" smtClean="0">
                <a:solidFill>
                  <a:srgbClr val="C00000"/>
                </a:solidFill>
              </a:rPr>
              <a:t>на достоинство личности </a:t>
            </a:r>
            <a:r>
              <a:rPr lang="ru-RU" sz="2400" b="1" dirty="0" smtClean="0"/>
              <a:t>(ст.21) - предполагает, что государство создает для человека такие условия жизни, которые бы не умаляли его достоинство. Запрещены пытки, насилие или другие унижающие человеческое достоинство обращения и наказания. Никто не может быть подвергнут без добровольного согласия медицинским, научным или иным опытам.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право на </a:t>
            </a:r>
            <a:r>
              <a:rPr lang="ru-RU" sz="2400" b="1" i="1" dirty="0" smtClean="0">
                <a:solidFill>
                  <a:srgbClr val="C00000"/>
                </a:solidFill>
              </a:rPr>
              <a:t>свободу и личную неприкосновенность </a:t>
            </a:r>
            <a:r>
              <a:rPr lang="ru-RU" sz="2400" b="1" dirty="0" smtClean="0"/>
              <a:t>(ст.22). Человек может быть арестован только по решению суда. До судебного решения лицо не может быть задержано на срок более 48 часов.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  <a:p>
            <a:r>
              <a:rPr lang="ru-RU" sz="2400" b="1" dirty="0" smtClean="0"/>
              <a:t> </a:t>
            </a:r>
            <a:endParaRPr lang="ru-RU" sz="2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Личные права и свободы:</a:t>
            </a:r>
          </a:p>
          <a:p>
            <a:r>
              <a:rPr lang="ru-RU" sz="2000" b="1" dirty="0" smtClean="0"/>
              <a:t>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неприкосновенность частной жизни, личную и семейную тайну, защиту своей чести и доброго имени </a:t>
            </a:r>
            <a:r>
              <a:rPr lang="ru-RU" sz="2000" b="1" dirty="0" smtClean="0"/>
              <a:t>(ст.23), под которыми закон понимает переписку, телефонные переговоры, телеграфные и иные сообщения, сведения медицинского, интимного характера и другую информацию, касающуюся исключительно данного человека и которая может в случае разглашения нанести ему моральный ущерб. </a:t>
            </a:r>
          </a:p>
          <a:p>
            <a:r>
              <a:rPr lang="ru-RU" sz="2000" b="1" dirty="0" smtClean="0"/>
              <a:t>Сбор, хранение, использование и распространение информации о частной жизни лица без его согласия не допускаются (ст.24);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Личные права и свободы:</a:t>
            </a:r>
          </a:p>
          <a:p>
            <a:r>
              <a:rPr lang="ru-RU" sz="2000" b="1" dirty="0" smtClean="0"/>
              <a:t>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неприкосновенность жилища </a:t>
            </a:r>
            <a:r>
              <a:rPr lang="ru-RU" sz="2000" b="1" dirty="0" smtClean="0"/>
              <a:t>(ст.25);</a:t>
            </a:r>
            <a:r>
              <a:rPr lang="ru-RU" sz="2000" dirty="0" smtClean="0"/>
              <a:t> </a:t>
            </a:r>
            <a:r>
              <a:rPr lang="ru-RU" sz="2000" b="1" dirty="0" smtClean="0"/>
              <a:t>Неприкосновенность жилища может быть нарушена только в случаях, установленных федеральным законом или на основании судебного решения. </a:t>
            </a:r>
          </a:p>
          <a:p>
            <a:r>
              <a:rPr lang="ru-RU" sz="2000" b="1" dirty="0" smtClean="0"/>
              <a:t>- право </a:t>
            </a:r>
            <a:r>
              <a:rPr lang="ru-RU" sz="2000" b="1" i="1" dirty="0" smtClean="0">
                <a:solidFill>
                  <a:srgbClr val="C00000"/>
                </a:solidFill>
              </a:rPr>
              <a:t>свободно определять и указывать свою национальную при­надлежность и пользоваться родным языком </a:t>
            </a:r>
            <a:r>
              <a:rPr lang="ru-RU" sz="2000" b="1" dirty="0" smtClean="0"/>
              <a:t>(ст.26);</a:t>
            </a:r>
          </a:p>
          <a:p>
            <a:r>
              <a:rPr lang="ru-RU" sz="2000" b="1" dirty="0" smtClean="0"/>
              <a:t>- право на </a:t>
            </a:r>
            <a:r>
              <a:rPr lang="ru-RU" sz="2000" b="1" i="1" dirty="0" smtClean="0">
                <a:solidFill>
                  <a:srgbClr val="C00000"/>
                </a:solidFill>
              </a:rPr>
              <a:t>свободу передвижения, выбора места пребывания и жительства </a:t>
            </a:r>
            <a:r>
              <a:rPr lang="ru-RU" sz="2000" b="1" dirty="0" smtClean="0"/>
              <a:t>(ст.27);</a:t>
            </a:r>
            <a:r>
              <a:rPr lang="ru-RU" sz="2000" dirty="0" smtClean="0"/>
              <a:t> </a:t>
            </a:r>
            <a:r>
              <a:rPr lang="ru-RU" sz="2000" b="1" dirty="0" smtClean="0"/>
              <a:t>Конституция гарантирует право свободного передвижения внутри и за пределами государства, свободно выезжать из России и беспрепятственно возвращаться в Российскую Федерацию.</a:t>
            </a:r>
          </a:p>
          <a:p>
            <a:endParaRPr lang="ru-RU" sz="2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- право на </a:t>
            </a:r>
            <a:r>
              <a:rPr lang="ru-RU" sz="2800" b="1" i="1" dirty="0" smtClean="0">
                <a:solidFill>
                  <a:srgbClr val="C00000"/>
                </a:solidFill>
              </a:rPr>
              <a:t>свободу совести  (выбор религии или быть атеистом)</a:t>
            </a:r>
            <a:r>
              <a:rPr lang="ru-RU" sz="2800" b="1" dirty="0" smtClean="0"/>
              <a:t>(ст.28);</a:t>
            </a:r>
          </a:p>
          <a:p>
            <a:r>
              <a:rPr lang="ru-RU" sz="2800" b="1" dirty="0" smtClean="0"/>
              <a:t>- право на </a:t>
            </a:r>
            <a:r>
              <a:rPr lang="ru-RU" sz="2800" b="1" i="1" dirty="0" smtClean="0">
                <a:solidFill>
                  <a:srgbClr val="C00000"/>
                </a:solidFill>
              </a:rPr>
              <a:t>свободу мысли и слова </a:t>
            </a:r>
            <a:r>
              <a:rPr lang="ru-RU" sz="2800" b="1" dirty="0" smtClean="0"/>
              <a:t>(ст.29). Никто в России не может быть принужден к выражению своих убеждений или отказу от них. Каждый имеет право свободно искать, получать, передавать, производить и распространять информацию законным путем.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Политические права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786842" cy="551975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Особенности политических прав и свобод:</a:t>
            </a:r>
          </a:p>
          <a:p>
            <a:endParaRPr lang="ru-RU" sz="2400" b="1" i="1" dirty="0" smtClean="0">
              <a:solidFill>
                <a:srgbClr val="C00000"/>
              </a:solidFill>
            </a:endParaRPr>
          </a:p>
          <a:p>
            <a:r>
              <a:rPr lang="ru-RU" sz="2000" b="1" dirty="0" smtClean="0"/>
              <a:t>- тесно </a:t>
            </a:r>
            <a:r>
              <a:rPr lang="ru-RU" sz="2000" b="1" dirty="0" smtClean="0">
                <a:solidFill>
                  <a:srgbClr val="C00000"/>
                </a:solidFill>
              </a:rPr>
              <a:t>связаны с личными правами</a:t>
            </a:r>
            <a:r>
              <a:rPr lang="ru-RU" sz="2000" b="1" dirty="0" smtClean="0"/>
              <a:t> (например, свобода манифестаций невозможна без права каждого индивида на свободу и личную неприкосновенность, свободу передвижения, в то же время сами политические права выступают гарантией и условием реализации отдельных личных прав и свобод граждан);</a:t>
            </a:r>
          </a:p>
          <a:p>
            <a:r>
              <a:rPr lang="ru-RU" sz="2000" b="1" dirty="0" smtClean="0"/>
              <a:t>- в отличие от личных прав, которые могут принадлежать каждому человеку, </a:t>
            </a:r>
            <a:r>
              <a:rPr lang="ru-RU" sz="2000" b="1" dirty="0" smtClean="0">
                <a:solidFill>
                  <a:srgbClr val="C00000"/>
                </a:solidFill>
              </a:rPr>
              <a:t>политические права, как правило, принадлежат только гражданам данного конкретного государства</a:t>
            </a:r>
            <a:r>
              <a:rPr lang="ru-RU" sz="2000" b="1" dirty="0" smtClean="0"/>
              <a:t> и могут быть реализованы в обществе, в объединении граждан друг с другом;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связаны с осуществлением политической власти </a:t>
            </a:r>
            <a:r>
              <a:rPr lang="ru-RU" sz="2000" b="1" dirty="0" smtClean="0"/>
              <a:t>в государстве;</a:t>
            </a:r>
          </a:p>
          <a:p>
            <a:r>
              <a:rPr lang="ru-RU" sz="2000" b="1" dirty="0" smtClean="0"/>
              <a:t>- являются </a:t>
            </a:r>
            <a:r>
              <a:rPr lang="ru-RU" sz="2000" b="1" dirty="0" smtClean="0">
                <a:solidFill>
                  <a:srgbClr val="C00000"/>
                </a:solidFill>
              </a:rPr>
              <a:t>способом привлечения каждого гражданина к политическому народовластию</a:t>
            </a:r>
            <a:r>
              <a:rPr lang="ru-RU" sz="2000" b="1" dirty="0" smtClean="0"/>
              <a:t>, как на уровне государственной власти, так и местного самоуправления.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</TotalTime>
  <Words>1693</Words>
  <Application>Microsoft Office PowerPoint</Application>
  <PresentationFormat>Экран (4:3)</PresentationFormat>
  <Paragraphs>150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Справедливость</vt:lpstr>
      <vt:lpstr>Права и свободы человека и гражданина РФ</vt:lpstr>
      <vt:lpstr>Права и свободы человека и гражданина РФ</vt:lpstr>
      <vt:lpstr>    Личные права и свободы  </vt:lpstr>
      <vt:lpstr>  </vt:lpstr>
      <vt:lpstr>Слайд 5</vt:lpstr>
      <vt:lpstr>Слайд 6</vt:lpstr>
      <vt:lpstr>Слайд 7</vt:lpstr>
      <vt:lpstr>Политические права</vt:lpstr>
      <vt:lpstr>Слайд 9</vt:lpstr>
      <vt:lpstr>Политические права и свободы</vt:lpstr>
      <vt:lpstr>Слайд 11</vt:lpstr>
      <vt:lpstr>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Возможность реализации прав граждан через пользование информационными сервисами</vt:lpstr>
      <vt:lpstr>Слайд 32</vt:lpstr>
      <vt:lpstr>Темы для эссе</vt:lpstr>
      <vt:lpstr>Слайд 34</vt:lpstr>
      <vt:lpstr>Слайд 35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свободы человека и гражданина РФ</dc:title>
  <dc:creator>Галина</dc:creator>
  <cp:lastModifiedBy>argp</cp:lastModifiedBy>
  <cp:revision>5</cp:revision>
  <dcterms:created xsi:type="dcterms:W3CDTF">2013-02-12T16:15:42Z</dcterms:created>
  <dcterms:modified xsi:type="dcterms:W3CDTF">2013-02-15T04:22:40Z</dcterms:modified>
</cp:coreProperties>
</file>