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63" r:id="rId4"/>
    <p:sldId id="264" r:id="rId5"/>
    <p:sldId id="265" r:id="rId6"/>
    <p:sldId id="259" r:id="rId7"/>
    <p:sldId id="258" r:id="rId8"/>
    <p:sldId id="267" r:id="rId9"/>
    <p:sldId id="274" r:id="rId10"/>
    <p:sldId id="260" r:id="rId11"/>
    <p:sldId id="275" r:id="rId12"/>
    <p:sldId id="276" r:id="rId13"/>
    <p:sldId id="261" r:id="rId14"/>
    <p:sldId id="268" r:id="rId15"/>
    <p:sldId id="269" r:id="rId16"/>
    <p:sldId id="271" r:id="rId17"/>
    <p:sldId id="270" r:id="rId18"/>
    <p:sldId id="272" r:id="rId19"/>
    <p:sldId id="273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0"/>
    <p:restoredTop sz="94600"/>
  </p:normalViewPr>
  <p:slideViewPr>
    <p:cSldViewPr>
      <p:cViewPr varScale="1">
        <p:scale>
          <a:sx n="85" d="100"/>
          <a:sy n="85" d="100"/>
        </p:scale>
        <p:origin x="-151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8CB24D-9A6A-49C1-A922-F126B9B5F5FF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051DE0-50A8-4FCF-B269-FCB04B91F35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B0B40CC-6CED-4C47-8EFB-D064A3B931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73391A-8A25-421B-8585-5F94F8B2F7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E0D87C-F6E9-4A53-9B09-AEF95B1889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3EE3A6-D2BD-4125-9310-A337296FE8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FD0C15-5590-4F3E-A454-53F46254B3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EFF50F-FFEB-4A86-A4E6-EA8F907090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2FFAC3-15AC-4DBD-8F89-1E74133BC0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899EBA-413A-42CA-A22F-FA2FD0A181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FB57B9-C212-45B1-A4EA-2D5714C700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E02002-2EE4-4C9C-B4F6-40C4A21CF2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51B907-3184-49CB-BC06-61D19962F4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3223EEDE-FDB7-431A-9F18-0135A98178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3059832" y="0"/>
            <a:ext cx="6260232" cy="2520280"/>
          </a:xfrm>
        </p:spPr>
        <p:txBody>
          <a:bodyPr/>
          <a:lstStyle/>
          <a:p>
            <a:r>
              <a:rPr lang="ru-RU" dirty="0" smtClean="0"/>
              <a:t>Влияние вредных привычек на организм человека.</a:t>
            </a:r>
          </a:p>
        </p:txBody>
      </p:sp>
      <p:pic>
        <p:nvPicPr>
          <p:cNvPr id="4" name="Picture 2" descr="http://omp.ucoz.com/_tbkp/1234/241106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4149080"/>
            <a:ext cx="2727303" cy="2160240"/>
          </a:xfrm>
          <a:prstGeom prst="rect">
            <a:avLst/>
          </a:prstGeom>
          <a:noFill/>
        </p:spPr>
      </p:pic>
      <p:pic>
        <p:nvPicPr>
          <p:cNvPr id="13314" name="Picture 2" descr="http://votename.ru/kak-zastavit/imgs/74545-kodirovanie-ot-alkogolizma-vitebsk-6-dne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2780928"/>
            <a:ext cx="2304256" cy="2246650"/>
          </a:xfrm>
          <a:prstGeom prst="rect">
            <a:avLst/>
          </a:prstGeom>
          <a:noFill/>
        </p:spPr>
      </p:pic>
      <p:pic>
        <p:nvPicPr>
          <p:cNvPr id="13316" name="Picture 4" descr="http://go3.imgsmail.ru/imgpreview?key=7e25abeccbfdc82f&amp;mb=imgdb_preview_90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4509120"/>
            <a:ext cx="1905000" cy="1905000"/>
          </a:xfrm>
          <a:prstGeom prst="rect">
            <a:avLst/>
          </a:prstGeom>
          <a:noFill/>
        </p:spPr>
      </p:pic>
      <p:pic>
        <p:nvPicPr>
          <p:cNvPr id="13318" name="Picture 6" descr="http://www.seaclinic.ks.ua/wp-content/uploads/2014/06/narko2-150x15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624" y="2420888"/>
            <a:ext cx="1428750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Алкоголь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     Что касается алкоголя, то тут ситуация схожа с курением. Алкоголь оказывает общее разрушительное воздействие на все органы и системы организма, а также является причиной серьезных заболеваний.</a:t>
            </a:r>
          </a:p>
          <a:p>
            <a:pPr>
              <a:buFont typeface="Wingdings" pitchFamily="2" charset="2"/>
              <a:buChar char="v"/>
            </a:pP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     Алкоголь угнетающе действует на умственную деятельность человека.</a:t>
            </a:r>
          </a:p>
          <a:p>
            <a:pPr>
              <a:buFont typeface="Wingdings" pitchFamily="2" charset="2"/>
              <a:buChar char="v"/>
            </a:pP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     Алкоголь снижает кровяное давление.</a:t>
            </a:r>
            <a:endParaRPr lang="ru-RU" sz="18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     Кроме своего пагубного воздействия на физиологическом уровне, за счет угнетения мозговой деятельности у человека нарушается координация движений. </a:t>
            </a:r>
          </a:p>
          <a:p>
            <a:endParaRPr lang="ru-RU" sz="12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146" name="Picture 2" descr="http://www.pravilnoe-pokhudenie.ru/zdorovye/kultura/alkogo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653136"/>
            <a:ext cx="3333750" cy="1988840"/>
          </a:xfrm>
          <a:prstGeom prst="rect">
            <a:avLst/>
          </a:prstGeom>
          <a:noFill/>
        </p:spPr>
      </p:pic>
      <p:pic>
        <p:nvPicPr>
          <p:cNvPr id="6148" name="Picture 4" descr="http://wwf.usue.ru/pic/alc/alcohol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4437112"/>
            <a:ext cx="2057400" cy="20574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476672"/>
            <a:ext cx="806489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Викторина.</a:t>
            </a:r>
          </a:p>
          <a:p>
            <a:r>
              <a:rPr lang="ru-RU" dirty="0" smtClean="0"/>
              <a:t>«</a:t>
            </a:r>
            <a:r>
              <a:rPr lang="ru-RU" dirty="0" smtClean="0">
                <a:solidFill>
                  <a:srgbClr val="FF0000"/>
                </a:solidFill>
              </a:rPr>
              <a:t>ДА»  или «НЕТ».</a:t>
            </a:r>
          </a:p>
          <a:p>
            <a:endParaRPr lang="ru-RU" dirty="0" smtClean="0"/>
          </a:p>
          <a:p>
            <a:r>
              <a:rPr lang="ru-RU" dirty="0" smtClean="0"/>
              <a:t>Здоровый человек может выпить три кружки пива за один час без последующей потери самоконтроля или замедления реакции. </a:t>
            </a:r>
          </a:p>
          <a:p>
            <a:endParaRPr lang="ru-RU" dirty="0" smtClean="0"/>
          </a:p>
          <a:p>
            <a:r>
              <a:rPr lang="ru-RU" dirty="0" smtClean="0"/>
              <a:t>Употребление алкоголя в смеси с определенными наркотиками может привести к смертельному исходу. </a:t>
            </a:r>
          </a:p>
          <a:p>
            <a:endParaRPr lang="ru-RU" dirty="0" smtClean="0"/>
          </a:p>
          <a:p>
            <a:r>
              <a:rPr lang="ru-RU" dirty="0" smtClean="0"/>
              <a:t>Крепкие напитки (виски, ром, джин, водка и т.д.)  являются более вредными для организма, чем другие алкогольные напитки (вино, пиво и т.д.). </a:t>
            </a:r>
          </a:p>
          <a:p>
            <a:endParaRPr lang="ru-RU" dirty="0" smtClean="0"/>
          </a:p>
          <a:p>
            <a:r>
              <a:rPr lang="ru-RU" dirty="0" smtClean="0"/>
              <a:t>Алкоголь – это яд. </a:t>
            </a:r>
          </a:p>
          <a:p>
            <a:endParaRPr lang="ru-RU" dirty="0" smtClean="0"/>
          </a:p>
          <a:p>
            <a:r>
              <a:rPr lang="ru-RU" dirty="0" smtClean="0"/>
              <a:t>По меньше мере половина дорожных происшествий являются результатом вождения в нетрезвом виде.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548680"/>
            <a:ext cx="777686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Алкоголь отравляет печень и может вызвать омертвление тканей (после чего они не восстанавливаются). </a:t>
            </a:r>
          </a:p>
          <a:p>
            <a:endParaRPr lang="ru-RU" dirty="0" smtClean="0"/>
          </a:p>
          <a:p>
            <a:r>
              <a:rPr lang="ru-RU" dirty="0" smtClean="0"/>
              <a:t>Беременные женщины не должны пить, поскольку исследования показали, что алкоголь способен повредить еще не родившемуся ребенку.</a:t>
            </a:r>
          </a:p>
          <a:p>
            <a:endParaRPr lang="ru-RU" dirty="0" smtClean="0"/>
          </a:p>
          <a:p>
            <a:r>
              <a:rPr lang="ru-RU" dirty="0" smtClean="0"/>
              <a:t>Подросток может стать алкоголиком от пива. </a:t>
            </a:r>
          </a:p>
          <a:p>
            <a:endParaRPr lang="ru-RU" dirty="0" smtClean="0"/>
          </a:p>
          <a:p>
            <a:r>
              <a:rPr lang="ru-RU" dirty="0" smtClean="0"/>
              <a:t>Многие алкоголики начинают пить до 20-летнего возраста. </a:t>
            </a:r>
          </a:p>
          <a:p>
            <a:endParaRPr lang="ru-RU" dirty="0" smtClean="0"/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Думаю, что вывод вам сделать не трудно!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Наркомани</a:t>
            </a:r>
            <a:r>
              <a:rPr lang="ru-RU" dirty="0" smtClean="0"/>
              <a:t>я</a:t>
            </a:r>
            <a:r>
              <a:rPr lang="ru-RU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980728"/>
            <a:ext cx="8229600" cy="4525963"/>
          </a:xfrm>
        </p:spPr>
        <p:txBody>
          <a:bodyPr/>
          <a:lstStyle/>
          <a:p>
            <a:r>
              <a:rPr lang="ru-RU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Наркомания, пожалуй, является самой жестокой среди всех вредных привычек. Она убивает человека и физически, и морально. Причем процесс деградации происходит крайне быстро: в течение буквально пары лет человек полностью меняется. И, увы, далеко не в лучшую сторону.</a:t>
            </a:r>
            <a:br>
              <a:rPr lang="ru-RU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</a:br>
            <a:r>
              <a:rPr lang="ru-RU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Большинство из наркотических веществ являются искусственными химическими препаратами, некоторые — и вовсе ядами.</a:t>
            </a:r>
            <a:br>
              <a:rPr lang="ru-RU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</a:br>
            <a:r>
              <a:rPr lang="ru-RU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</a:br>
            <a:r>
              <a:rPr lang="ru-RU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Часто наркотики принимаются нестерильными шприцами, из-за чего возникает риск заражения самыми страшными болезнями современности, в том числе и ВИЧ.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 algn="just">
              <a:buNone/>
            </a:pP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  <a:t>Итак, человек, который употребляет наркотики, теряет все. Падает в пропасть. Попробуем вместе с вами составить картину  падения при употреблении наркотиков. </a:t>
            </a:r>
            <a:r>
              <a:rPr lang="ru-RU" sz="1800" b="1" dirty="0" smtClean="0">
                <a:solidFill>
                  <a:srgbClr val="FF0000"/>
                </a:solidFill>
              </a:rPr>
              <a:t>Поиграем в слова – антонимы</a:t>
            </a:r>
            <a:endParaRPr lang="ru-RU" sz="18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  <a:t>Мудрость </a:t>
            </a:r>
          </a:p>
          <a:p>
            <a:pPr>
              <a:spcBef>
                <a:spcPts val="0"/>
              </a:spcBef>
              <a:buNone/>
            </a:pP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  <a:t>          -                                      глупость</a:t>
            </a:r>
          </a:p>
          <a:p>
            <a:pPr>
              <a:spcBef>
                <a:spcPts val="0"/>
              </a:spcBef>
              <a:buNone/>
            </a:pP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  <a:t>Свобода             -                                          </a:t>
            </a:r>
          </a:p>
          <a:p>
            <a:pPr>
              <a:spcBef>
                <a:spcPts val="0"/>
              </a:spcBef>
              <a:buNone/>
            </a:pP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  <a:t>                                                  зависимость </a:t>
            </a:r>
          </a:p>
          <a:p>
            <a:pPr>
              <a:spcBef>
                <a:spcPts val="0"/>
              </a:spcBef>
              <a:buNone/>
            </a:pP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  <a:t>Удовольствие    -</a:t>
            </a:r>
          </a:p>
          <a:p>
            <a:pPr>
              <a:spcBef>
                <a:spcPts val="0"/>
              </a:spcBef>
              <a:buNone/>
            </a:pP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  <a:t>                                                  страдание</a:t>
            </a:r>
          </a:p>
          <a:p>
            <a:pPr>
              <a:spcBef>
                <a:spcPts val="0"/>
              </a:spcBef>
              <a:buNone/>
            </a:pP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  <a:t>Взлет -                  </a:t>
            </a:r>
          </a:p>
          <a:p>
            <a:pPr>
              <a:spcBef>
                <a:spcPts val="0"/>
              </a:spcBef>
              <a:buNone/>
            </a:pP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  <a:t>                                                   падение </a:t>
            </a:r>
          </a:p>
          <a:p>
            <a:pPr>
              <a:spcBef>
                <a:spcPts val="0"/>
              </a:spcBef>
              <a:buNone/>
            </a:pP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  <a:t>Здоровье   -        </a:t>
            </a:r>
          </a:p>
          <a:p>
            <a:pPr>
              <a:spcBef>
                <a:spcPts val="0"/>
              </a:spcBef>
              <a:buNone/>
            </a:pP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  <a:t>                                                      болезнь</a:t>
            </a:r>
          </a:p>
          <a:p>
            <a:pPr>
              <a:spcBef>
                <a:spcPts val="0"/>
              </a:spcBef>
              <a:buNone/>
            </a:pP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  <a:t>Счастье   -           </a:t>
            </a:r>
          </a:p>
          <a:p>
            <a:pPr>
              <a:spcBef>
                <a:spcPts val="0"/>
              </a:spcBef>
              <a:buNone/>
            </a:pP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  <a:t>                                                           горе </a:t>
            </a:r>
          </a:p>
          <a:p>
            <a:pPr>
              <a:spcBef>
                <a:spcPts val="0"/>
              </a:spcBef>
              <a:buNone/>
            </a:pP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  <a:t>Радость    -           </a:t>
            </a:r>
          </a:p>
          <a:p>
            <a:pPr>
              <a:spcBef>
                <a:spcPts val="0"/>
              </a:spcBef>
              <a:buNone/>
            </a:pP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  <a:t>                                                          отчаяние </a:t>
            </a:r>
          </a:p>
          <a:p>
            <a:pPr>
              <a:spcBef>
                <a:spcPts val="0"/>
              </a:spcBef>
              <a:buNone/>
            </a:pP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  <a:t>Богатство –          </a:t>
            </a:r>
          </a:p>
          <a:p>
            <a:pPr>
              <a:spcBef>
                <a:spcPts val="0"/>
              </a:spcBef>
              <a:buNone/>
            </a:pP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  <a:t>                                                           нищета </a:t>
            </a:r>
          </a:p>
          <a:p>
            <a:pPr>
              <a:spcBef>
                <a:spcPts val="0"/>
              </a:spcBef>
              <a:buNone/>
            </a:pP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  <a:t>Жизнь-                                                 смерть</a:t>
            </a:r>
          </a:p>
          <a:p>
            <a:pPr algn="ctr">
              <a:buNone/>
            </a:pPr>
            <a:r>
              <a:rPr lang="ru-RU" sz="2000" b="1" u="sng" dirty="0" smtClean="0">
                <a:solidFill>
                  <a:srgbClr val="FF0000"/>
                </a:solidFill>
              </a:rPr>
              <a:t>ВЫВОД:</a:t>
            </a:r>
            <a:r>
              <a:rPr lang="ru-RU" sz="2000" b="1" dirty="0" smtClean="0">
                <a:solidFill>
                  <a:srgbClr val="FF0000"/>
                </a:solidFill>
              </a:rPr>
              <a:t> все, что стоит в правом столбце, ждет человека, употребляющего наркотик</a:t>
            </a:r>
            <a:r>
              <a:rPr lang="ru-RU" sz="1800" b="1" dirty="0" smtClean="0">
                <a:solidFill>
                  <a:srgbClr val="FF0000"/>
                </a:solidFill>
              </a:rPr>
              <a:t>и.</a:t>
            </a:r>
            <a:endParaRPr lang="ru-RU" b="1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pPr algn="ctr">
              <a:buNone/>
            </a:pPr>
            <a:endParaRPr lang="ru-RU" sz="4000" dirty="0" smtClean="0"/>
          </a:p>
          <a:p>
            <a:pPr algn="ctr">
              <a:buNone/>
            </a:pPr>
            <a:r>
              <a:rPr lang="ru-RU" sz="4000" b="1" dirty="0" smtClean="0"/>
              <a:t>Вывод: </a:t>
            </a:r>
          </a:p>
          <a:p>
            <a:pPr algn="ctr">
              <a:buNone/>
            </a:pPr>
            <a:endParaRPr lang="ru-RU" sz="4000" dirty="0" smtClean="0"/>
          </a:p>
          <a:p>
            <a:pPr algn="ctr">
              <a:buNone/>
            </a:pPr>
            <a:r>
              <a:rPr lang="ru-RU" sz="4000" dirty="0" smtClean="0"/>
              <a:t>здоровье человека – жизненно важная ценность, оно складывается из многих взаимосвязанных друг с другом компонентов.</a:t>
            </a:r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548680"/>
            <a:ext cx="8229600" cy="5793507"/>
          </a:xfrm>
        </p:spPr>
        <p:txBody>
          <a:bodyPr/>
          <a:lstStyle/>
          <a:p>
            <a:pPr algn="ctr">
              <a:buNone/>
            </a:pPr>
            <a:r>
              <a:rPr lang="ru-RU" sz="2000" dirty="0" smtClean="0"/>
              <a:t>Игра: «Что же можно, а что нельзя?»</a:t>
            </a:r>
          </a:p>
          <a:p>
            <a:pPr algn="ctr">
              <a:buNone/>
            </a:pPr>
            <a:r>
              <a:rPr lang="ru-RU" sz="2000" dirty="0" smtClean="0">
                <a:solidFill>
                  <a:srgbClr val="FF0000"/>
                </a:solidFill>
              </a:rPr>
              <a:t>НУЖНО?                           НЕЛЬЗЯ?</a:t>
            </a:r>
          </a:p>
          <a:p>
            <a:pPr lvl="0" algn="ctr">
              <a:spcBef>
                <a:spcPts val="0"/>
              </a:spcBef>
            </a:pPr>
            <a:r>
              <a:rPr lang="ru-RU" sz="2000" dirty="0" smtClean="0"/>
              <a:t>Почаще есть рыбу, овощи, фрукты</a:t>
            </a:r>
          </a:p>
          <a:p>
            <a:pPr lvl="0" algn="ctr">
              <a:spcBef>
                <a:spcPts val="0"/>
              </a:spcBef>
            </a:pPr>
            <a:r>
              <a:rPr lang="ru-RU" sz="2000" dirty="0" smtClean="0"/>
              <a:t>Пить воду, молоко, соки, чай</a:t>
            </a:r>
          </a:p>
          <a:p>
            <a:pPr lvl="0" algn="ctr">
              <a:spcBef>
                <a:spcPts val="0"/>
              </a:spcBef>
            </a:pPr>
            <a:r>
              <a:rPr lang="ru-RU" sz="2000" dirty="0" smtClean="0"/>
              <a:t>Заниматься спортом</a:t>
            </a:r>
          </a:p>
          <a:p>
            <a:pPr lvl="0" algn="ctr">
              <a:spcBef>
                <a:spcPts val="0"/>
              </a:spcBef>
            </a:pPr>
            <a:r>
              <a:rPr lang="ru-RU" sz="2000" dirty="0" smtClean="0"/>
              <a:t>Как можно больше ходить</a:t>
            </a:r>
          </a:p>
          <a:p>
            <a:pPr lvl="0" algn="ctr">
              <a:spcBef>
                <a:spcPts val="0"/>
              </a:spcBef>
            </a:pPr>
            <a:r>
              <a:rPr lang="ru-RU" sz="2000" dirty="0" smtClean="0"/>
              <a:t>Дышать свежим воздухом</a:t>
            </a:r>
          </a:p>
          <a:p>
            <a:pPr lvl="0" algn="ctr">
              <a:spcBef>
                <a:spcPts val="0"/>
              </a:spcBef>
            </a:pPr>
            <a:r>
              <a:rPr lang="ru-RU" sz="2000" dirty="0" smtClean="0"/>
              <a:t>Спать достаточно</a:t>
            </a:r>
          </a:p>
          <a:p>
            <a:pPr lvl="0" algn="ctr">
              <a:spcBef>
                <a:spcPts val="0"/>
              </a:spcBef>
            </a:pPr>
            <a:r>
              <a:rPr lang="ru-RU" sz="2000" dirty="0" smtClean="0"/>
              <a:t>Проявлять доброжелательность</a:t>
            </a:r>
          </a:p>
          <a:p>
            <a:pPr lvl="0" algn="ctr">
              <a:spcBef>
                <a:spcPts val="0"/>
              </a:spcBef>
            </a:pPr>
            <a:r>
              <a:rPr lang="ru-RU" sz="2000" dirty="0" smtClean="0"/>
              <a:t>Чаще улыбаться</a:t>
            </a:r>
          </a:p>
          <a:p>
            <a:pPr lvl="0" algn="ctr">
              <a:spcBef>
                <a:spcPts val="0"/>
              </a:spcBef>
            </a:pPr>
            <a:r>
              <a:rPr lang="ru-RU" sz="2000" dirty="0" smtClean="0"/>
              <a:t>Любить жизнь</a:t>
            </a:r>
          </a:p>
          <a:p>
            <a:pPr lvl="0" algn="ctr">
              <a:spcBef>
                <a:spcPts val="0"/>
              </a:spcBef>
            </a:pPr>
            <a:r>
              <a:rPr lang="ru-RU" sz="2000" dirty="0" smtClean="0"/>
              <a:t>Переедать</a:t>
            </a:r>
          </a:p>
          <a:p>
            <a:pPr lvl="0" algn="ctr">
              <a:spcBef>
                <a:spcPts val="0"/>
              </a:spcBef>
            </a:pPr>
            <a:r>
              <a:rPr lang="ru-RU" sz="2000" dirty="0" smtClean="0"/>
              <a:t>Много есть жирной, сладкой и солёной пищи</a:t>
            </a:r>
          </a:p>
          <a:p>
            <a:pPr lvl="0" algn="ctr">
              <a:spcBef>
                <a:spcPts val="0"/>
              </a:spcBef>
            </a:pPr>
            <a:r>
              <a:rPr lang="ru-RU" sz="2000" dirty="0" smtClean="0"/>
              <a:t>Употреблять алкоголь</a:t>
            </a:r>
          </a:p>
          <a:p>
            <a:pPr lvl="0" algn="ctr">
              <a:spcBef>
                <a:spcPts val="0"/>
              </a:spcBef>
            </a:pPr>
            <a:r>
              <a:rPr lang="ru-RU" sz="2000" dirty="0" smtClean="0"/>
              <a:t>Играть на компьютере</a:t>
            </a:r>
          </a:p>
          <a:p>
            <a:pPr lvl="0" algn="ctr">
              <a:spcBef>
                <a:spcPts val="0"/>
              </a:spcBef>
            </a:pPr>
            <a:r>
              <a:rPr lang="ru-RU" sz="2000" dirty="0" smtClean="0"/>
              <a:t>Сидеть дома</a:t>
            </a:r>
          </a:p>
          <a:p>
            <a:pPr lvl="0" algn="ctr">
              <a:spcBef>
                <a:spcPts val="0"/>
              </a:spcBef>
            </a:pPr>
            <a:r>
              <a:rPr lang="ru-RU" sz="2000" dirty="0" smtClean="0"/>
              <a:t>Курить</a:t>
            </a:r>
          </a:p>
          <a:p>
            <a:pPr lvl="0" algn="ctr">
              <a:spcBef>
                <a:spcPts val="0"/>
              </a:spcBef>
            </a:pPr>
            <a:r>
              <a:rPr lang="ru-RU" sz="2000" dirty="0" smtClean="0"/>
              <a:t>Поздно ложиться и вставать</a:t>
            </a:r>
          </a:p>
          <a:p>
            <a:pPr lvl="0" algn="ctr">
              <a:spcBef>
                <a:spcPts val="0"/>
              </a:spcBef>
            </a:pPr>
            <a:r>
              <a:rPr lang="ru-RU" sz="2000" dirty="0" smtClean="0"/>
              <a:t>Терять чувство юмора</a:t>
            </a:r>
          </a:p>
          <a:p>
            <a:pPr lvl="0" algn="ctr">
              <a:spcBef>
                <a:spcPts val="0"/>
              </a:spcBef>
            </a:pPr>
            <a:r>
              <a:rPr lang="ru-RU" sz="2000" dirty="0" smtClean="0"/>
              <a:t>Унывать, сердиться, обижаться</a:t>
            </a:r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91064" cy="994122"/>
          </a:xfrm>
        </p:spPr>
        <p:txBody>
          <a:bodyPr/>
          <a:lstStyle/>
          <a:p>
            <a:r>
              <a:rPr lang="ru-RU" dirty="0" smtClean="0"/>
              <a:t>Последствия </a:t>
            </a:r>
            <a:endParaRPr lang="ru-RU" dirty="0"/>
          </a:p>
        </p:txBody>
      </p:sp>
      <p:pic>
        <p:nvPicPr>
          <p:cNvPr id="28674" name="Picture 2" descr="http://900igr.net/datai/obg/Vrednye-privychki-cheloveka/0008-012-Posledstvija-ot-kurenij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12776"/>
            <a:ext cx="3648075" cy="3448051"/>
          </a:xfrm>
          <a:prstGeom prst="rect">
            <a:avLst/>
          </a:prstGeom>
          <a:noFill/>
        </p:spPr>
      </p:pic>
      <p:pic>
        <p:nvPicPr>
          <p:cNvPr id="28676" name="Picture 4" descr="http://img15.nnm.ru/d/e/9/a/5/13ecd386edc37e4ef422b5235f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1556792"/>
            <a:ext cx="5184576" cy="3456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AutoShape 4" descr="https://i.ytimg.com/vi/DNOfHlL2Tnc/hqdefaul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50" name="AutoShape 6" descr="https://i.ytimg.com/vi/DNOfHlL2Tnc/hqdefaul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1752" name="Picture 8" descr="http://www.fresher.ru/images2/lica-narkomanov/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74498" y="1988840"/>
            <a:ext cx="5116358" cy="3240360"/>
          </a:xfrm>
          <a:prstGeom prst="rect">
            <a:avLst/>
          </a:prstGeom>
          <a:noFill/>
        </p:spPr>
      </p:pic>
      <p:sp>
        <p:nvSpPr>
          <p:cNvPr id="31754" name="AutoShape 10" descr="https://i.ytimg.com/vi/DNOfHlL2Tnc/hqdefaul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56" name="AutoShape 12" descr="https://i.ytimg.com/vi/DNOfHlL2Tnc/hqdefaul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1758" name="Picture 14" descr="http://www.webpark.ru/uploads54/110525/Drugs_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789040"/>
            <a:ext cx="3212903" cy="2952328"/>
          </a:xfrm>
          <a:prstGeom prst="rect">
            <a:avLst/>
          </a:prstGeom>
          <a:noFill/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до и после </a:t>
            </a:r>
            <a:endParaRPr lang="ru-RU" dirty="0"/>
          </a:p>
        </p:txBody>
      </p:sp>
      <p:pic>
        <p:nvPicPr>
          <p:cNvPr id="31760" name="Picture 16" descr="http://go4.imgsmail.ru/imgpreview?key=74464ed571c2ea0&amp;mb=imgdb_preview_300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124744"/>
            <a:ext cx="2876550" cy="23858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404664"/>
            <a:ext cx="7992888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</a:rPr>
              <a:t>Человек рождается на свет</a:t>
            </a:r>
            <a:b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</a:rPr>
              <a:t>Чтоб творить, дерзать –</a:t>
            </a:r>
            <a:b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</a:rPr>
              <a:t> и не иначе</a:t>
            </a:r>
            <a:b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</a:rPr>
              <a:t>Чтоб оставить в жизни </a:t>
            </a:r>
            <a:b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</a:rPr>
              <a:t>добрый след</a:t>
            </a:r>
            <a:b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</a:rPr>
              <a:t>И решить все трудные задачи.</a:t>
            </a:r>
            <a:b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</a:rPr>
              <a:t>Человек рождается на свет</a:t>
            </a:r>
            <a:b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</a:rPr>
              <a:t>Для чего? Ищите свой ответ.</a:t>
            </a:r>
            <a:r>
              <a:rPr lang="ru-RU" i="1" dirty="0" smtClean="0">
                <a:solidFill>
                  <a:srgbClr val="FFFF00"/>
                </a:solidFill>
              </a:rPr>
              <a:t/>
            </a:r>
            <a:br>
              <a:rPr lang="ru-RU" i="1" dirty="0" smtClean="0">
                <a:solidFill>
                  <a:srgbClr val="FFFF00"/>
                </a:solidFill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60648"/>
            <a:ext cx="8229600" cy="4525963"/>
          </a:xfrm>
        </p:spPr>
        <p:txBody>
          <a:bodyPr/>
          <a:lstStyle/>
          <a:p>
            <a:r>
              <a:rPr lang="ru-RU" sz="2800" dirty="0" smtClean="0"/>
              <a:t>У каждого человека есть свои вредные привычки, и эта проблема для каждого играет далеко не последнюю роль в жизни. Самыми распространенными привычками, вредящими здоровью человека, являются: </a:t>
            </a:r>
            <a:r>
              <a:rPr lang="ru-RU" sz="2800" u="sng" dirty="0" smtClean="0"/>
              <a:t>наркомания, курение и алкоголизм</a:t>
            </a:r>
            <a:r>
              <a:rPr lang="ru-RU" sz="2800" dirty="0" smtClean="0"/>
              <a:t>. Каждая из этих вредных привычек давно на слуху и постоянно обсуждается в обществе.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 smtClean="0"/>
          </a:p>
          <a:p>
            <a:endParaRPr lang="ru-RU" sz="2800" dirty="0"/>
          </a:p>
        </p:txBody>
      </p:sp>
      <p:pic>
        <p:nvPicPr>
          <p:cNvPr id="15362" name="Picture 2" descr="http://static.medportal.ru/pic/common/hash/4/b/4b90fe13-9137-4b26-8e73-096f86f251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4293096"/>
            <a:ext cx="3190875" cy="24193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4048" y="692696"/>
            <a:ext cx="3754760" cy="5472608"/>
          </a:xfrm>
        </p:spPr>
        <p:txBody>
          <a:bodyPr/>
          <a:lstStyle/>
          <a:p>
            <a:r>
              <a:rPr lang="ru-RU" b="1" u="sng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Привычка</a:t>
            </a:r>
            <a:r>
              <a:rPr lang="ru-RU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 — это действие, постоянное осуществление которого стало для человека потребностью и без которого он уже не может обойтись.</a:t>
            </a:r>
            <a:endParaRPr lang="ru-RU" dirty="0"/>
          </a:p>
        </p:txBody>
      </p:sp>
      <p:pic>
        <p:nvPicPr>
          <p:cNvPr id="32770" name="Picture 2" descr="http://kroha.biz.ua/uploads/posts/2012-07/1343690306_kak_uchitsya_doveryat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3429000"/>
            <a:ext cx="4638718" cy="3096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99992" y="260648"/>
            <a:ext cx="4186808" cy="5865515"/>
          </a:xfrm>
        </p:spPr>
        <p:txBody>
          <a:bodyPr/>
          <a:lstStyle/>
          <a:p>
            <a:pPr algn="just"/>
            <a:r>
              <a:rPr lang="ru-RU" sz="2400" b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Вредные привычки -</a:t>
            </a:r>
            <a:r>
              <a:rPr lang="ru-RU" sz="24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 это привычки, которые вредят здоровью человека и мешают ему осуществлять свои цели и полностью использовать в течение жизни свои возможности.</a:t>
            </a:r>
          </a:p>
          <a:p>
            <a:pPr algn="just"/>
            <a:r>
              <a:rPr lang="ru-RU" sz="24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Вредные привычки обладают рядом особенностей, среди которых особенно следует отметить:</a:t>
            </a:r>
          </a:p>
          <a:p>
            <a:endParaRPr lang="ru-RU" dirty="0"/>
          </a:p>
        </p:txBody>
      </p:sp>
      <p:pic>
        <p:nvPicPr>
          <p:cNvPr id="35842" name="Picture 2" descr="http://img0.liveinternet.ru/images/attach/c/2/65/813/65813876_2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48680"/>
            <a:ext cx="3744416" cy="35447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88024" y="404664"/>
            <a:ext cx="4186808" cy="5400600"/>
          </a:xfrm>
        </p:spPr>
        <p:txBody>
          <a:bodyPr/>
          <a:lstStyle/>
          <a:p>
            <a:r>
              <a:rPr lang="ru-RU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Отличительной чертой вредных привычек является </a:t>
            </a:r>
            <a:r>
              <a:rPr lang="ru-RU" u="sng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привыкание, </a:t>
            </a:r>
            <a:r>
              <a:rPr lang="ru-RU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невозможность без них прожить.</a:t>
            </a:r>
          </a:p>
          <a:p>
            <a:r>
              <a:rPr lang="ru-RU" u="sng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Избавиться </a:t>
            </a:r>
            <a:r>
              <a:rPr lang="ru-RU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от вредных привычек чрезвычайно </a:t>
            </a:r>
            <a:r>
              <a:rPr lang="ru-RU" u="sng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трудно</a:t>
            </a:r>
            <a:r>
              <a:rPr lang="ru-RU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ru-RU" dirty="0"/>
          </a:p>
        </p:txBody>
      </p:sp>
      <p:pic>
        <p:nvPicPr>
          <p:cNvPr id="36866" name="Picture 2" descr="https://encrypted-tbn3.gstatic.com/images?q=tbn:ANd9GcTA-74tM_yV6RfQKxrXMohNPaUuPnGqEnGKuxo7Qgjsd0aSM8x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717032"/>
            <a:ext cx="4537708" cy="2880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Курение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63888" y="980728"/>
            <a:ext cx="5421288" cy="5544616"/>
          </a:xfrm>
        </p:spPr>
        <p:txBody>
          <a:bodyPr/>
          <a:lstStyle/>
          <a:p>
            <a:r>
              <a:rPr lang="ru-RU" sz="1600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Вот несколько факторов, которые свидетельствуют о том, что курение имеет негативное влияние на весь организм человека: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     — 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курящий человек, который занимается этим пагубным делом больше, чем десять лет, болеет почти в четыре раза чаще, чем некурящий;</a:t>
            </a:r>
            <a:b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— регулярное курение способно забрать у человека от шести до пятнадцати лет жизни;</a:t>
            </a:r>
            <a:b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— курение является предпосылкой для таких страшных заболеваний, как рак легких, инфаркт миокарда, язва желудка.</a:t>
            </a:r>
            <a:b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—нарушается обмен веществ;</a:t>
            </a:r>
            <a:b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— приводит к желтизне, а также к морщинистости кожи лица, появлению неприятного запаха изо рта, разрушению зубов и слабости мышц.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ru-RU" sz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</a:br>
            <a:endParaRPr lang="ru-RU" sz="1200" dirty="0" smtClean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  <a:p>
            <a:endParaRPr lang="ru-RU" sz="2800" dirty="0"/>
          </a:p>
        </p:txBody>
      </p:sp>
      <p:pic>
        <p:nvPicPr>
          <p:cNvPr id="28674" name="Picture 2" descr="http://knn.3dn.ru/_ph/5/2/9593155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2915816" cy="45031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http://900igr.net/datas/obg/Vrednye-privychki-cheloveka/0006-006-Vrednye-privychki-chelove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okhabits.ru/wp-content/uploads/2014/05/No_smoring.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60648"/>
            <a:ext cx="6192688" cy="61926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При пассивном курении некурящий человек страдает больше</a:t>
            </a:r>
          </a:p>
        </p:txBody>
      </p:sp>
      <p:pic>
        <p:nvPicPr>
          <p:cNvPr id="11267" name="Picture 5" descr="{60948C64-3001-4DCF-9C4C-9B1925FD6C4A}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55650" y="1773238"/>
            <a:ext cx="6840538" cy="4968875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оформления 'Оптический'">
  <a:themeElements>
    <a:clrScheme name="Office Theme 13">
      <a:dk1>
        <a:srgbClr val="000000"/>
      </a:dk1>
      <a:lt1>
        <a:srgbClr val="CBF0FF"/>
      </a:lt1>
      <a:dk2>
        <a:srgbClr val="00295B"/>
      </a:dk2>
      <a:lt2>
        <a:srgbClr val="808080"/>
      </a:lt2>
      <a:accent1>
        <a:srgbClr val="6DC9EE"/>
      </a:accent1>
      <a:accent2>
        <a:srgbClr val="CCCCFF"/>
      </a:accent2>
      <a:accent3>
        <a:srgbClr val="E2F6FF"/>
      </a:accent3>
      <a:accent4>
        <a:srgbClr val="000000"/>
      </a:accent4>
      <a:accent5>
        <a:srgbClr val="BAE1F5"/>
      </a:accent5>
      <a:accent6>
        <a:srgbClr val="B9B9E7"/>
      </a:accent6>
      <a:hlink>
        <a:srgbClr val="3333CC"/>
      </a:hlink>
      <a:folHlink>
        <a:srgbClr val="AF67FF"/>
      </a:folHlink>
    </a:clrScheme>
    <a:fontScheme name="Office Them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3">
        <a:dk1>
          <a:srgbClr val="000000"/>
        </a:dk1>
        <a:lt1>
          <a:srgbClr val="CBF0FF"/>
        </a:lt1>
        <a:dk2>
          <a:srgbClr val="00295B"/>
        </a:dk2>
        <a:lt2>
          <a:srgbClr val="808080"/>
        </a:lt2>
        <a:accent1>
          <a:srgbClr val="6DC9EE"/>
        </a:accent1>
        <a:accent2>
          <a:srgbClr val="CCCCFF"/>
        </a:accent2>
        <a:accent3>
          <a:srgbClr val="E2F6FF"/>
        </a:accent3>
        <a:accent4>
          <a:srgbClr val="000000"/>
        </a:accent4>
        <a:accent5>
          <a:srgbClr val="BAE1F5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оформления 'Оптический'</Template>
  <TotalTime>142</TotalTime>
  <Words>431</Words>
  <Application>Microsoft Office PowerPoint</Application>
  <PresentationFormat>Экран (4:3)</PresentationFormat>
  <Paragraphs>86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Шаблон оформления 'Оптический'</vt:lpstr>
      <vt:lpstr>Влияние вредных привычек на организм человека.</vt:lpstr>
      <vt:lpstr>Слайд 2</vt:lpstr>
      <vt:lpstr>Слайд 3</vt:lpstr>
      <vt:lpstr>Слайд 4</vt:lpstr>
      <vt:lpstr>Слайд 5</vt:lpstr>
      <vt:lpstr>Курение</vt:lpstr>
      <vt:lpstr>Слайд 7</vt:lpstr>
      <vt:lpstr>Слайд 8</vt:lpstr>
      <vt:lpstr> При пассивном курении некурящий человек страдает больше</vt:lpstr>
      <vt:lpstr>Алкоголь</vt:lpstr>
      <vt:lpstr>Слайд 11</vt:lpstr>
      <vt:lpstr>Слайд 12</vt:lpstr>
      <vt:lpstr>Наркомания </vt:lpstr>
      <vt:lpstr>Слайд 14</vt:lpstr>
      <vt:lpstr>Слайд 15</vt:lpstr>
      <vt:lpstr>Слайд 16</vt:lpstr>
      <vt:lpstr>Последствия </vt:lpstr>
      <vt:lpstr>      до и после 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Влияние вредных привычек на организм человека.</dc:title>
  <dc:creator>маша</dc:creator>
  <cp:lastModifiedBy>Ольга</cp:lastModifiedBy>
  <cp:revision>18</cp:revision>
  <dcterms:created xsi:type="dcterms:W3CDTF">2013-10-27T11:31:14Z</dcterms:created>
  <dcterms:modified xsi:type="dcterms:W3CDTF">2016-01-24T17:36:15Z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TC100690441049</vt:lpwstr>
  </property>
</Properties>
</file>