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58" r:id="rId4"/>
    <p:sldId id="257" r:id="rId5"/>
    <p:sldId id="276" r:id="rId6"/>
    <p:sldId id="277" r:id="rId7"/>
    <p:sldId id="280" r:id="rId8"/>
    <p:sldId id="270" r:id="rId9"/>
    <p:sldId id="281" r:id="rId10"/>
    <p:sldId id="260" r:id="rId11"/>
    <p:sldId id="278" r:id="rId12"/>
    <p:sldId id="262" r:id="rId13"/>
    <p:sldId id="263" r:id="rId14"/>
    <p:sldId id="272" r:id="rId15"/>
    <p:sldId id="273" r:id="rId16"/>
    <p:sldId id="274" r:id="rId17"/>
    <p:sldId id="275" r:id="rId18"/>
    <p:sldId id="264" r:id="rId19"/>
    <p:sldId id="271" r:id="rId20"/>
    <p:sldId id="265" r:id="rId21"/>
    <p:sldId id="266" r:id="rId22"/>
    <p:sldId id="267" r:id="rId23"/>
    <p:sldId id="26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7855-E43B-4750-9CB3-D04C68FEECD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C9F86E-6EC6-4401-A57E-8D19EE85D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7855-E43B-4750-9CB3-D04C68FEECD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F86E-6EC6-4401-A57E-8D19EE85D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7855-E43B-4750-9CB3-D04C68FEECD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F86E-6EC6-4401-A57E-8D19EE85D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7855-E43B-4750-9CB3-D04C68FEECD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C9F86E-6EC6-4401-A57E-8D19EE85D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7855-E43B-4750-9CB3-D04C68FEECD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F86E-6EC6-4401-A57E-8D19EE85D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7855-E43B-4750-9CB3-D04C68FEECD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F86E-6EC6-4401-A57E-8D19EE85D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7855-E43B-4750-9CB3-D04C68FEECD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C9F86E-6EC6-4401-A57E-8D19EE85D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7855-E43B-4750-9CB3-D04C68FEECD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F86E-6EC6-4401-A57E-8D19EE85D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7855-E43B-4750-9CB3-D04C68FEECD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F86E-6EC6-4401-A57E-8D19EE85D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7855-E43B-4750-9CB3-D04C68FEECD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F86E-6EC6-4401-A57E-8D19EE85D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57855-E43B-4750-9CB3-D04C68FEECD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F86E-6EC6-4401-A57E-8D19EE85D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857855-E43B-4750-9CB3-D04C68FEECD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C9F86E-6EC6-4401-A57E-8D19EE85D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ros-idea.ru/data/Mos_2009_06.pdf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afnet.ru/info.phtml?c=195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0600" y="533400"/>
            <a:ext cx="7467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Международный день глухих </a:t>
            </a:r>
            <a:endParaRPr lang="ru-RU" sz="6600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Глухой мужч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667000"/>
            <a:ext cx="571500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381000"/>
            <a:ext cx="7924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На планете 2500 языков. Но есть и еще одна форма общения, в последнее время все больше и больше интересующая ученых, — язык взгляда и жестов. Всемирная федерация глухих в 50-е годы для обслуживания международных мероприятий глухих, то есть конгрессов, симпозиумов, конференций, в том числе и спортивных, разработала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Жестуно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— систему жестов. 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pic>
        <p:nvPicPr>
          <p:cNvPr id="2050" name="Picture 2" descr="Жестуно — система жестов (Фото: pattyphotoart, Shutterstock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3434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1371600"/>
            <a:ext cx="7696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Десятки замечательных и великих личностей были глухими.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228600"/>
            <a:ext cx="83820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Пьер </a:t>
            </a:r>
            <a:r>
              <a:rPr lang="ru-RU" sz="3200" b="1" dirty="0" smtClean="0">
                <a:solidFill>
                  <a:srgbClr val="C00000"/>
                </a:solidFill>
              </a:rPr>
              <a:t>де </a:t>
            </a:r>
            <a:r>
              <a:rPr lang="ru-RU" sz="3200" b="1" dirty="0" err="1" smtClean="0">
                <a:solidFill>
                  <a:srgbClr val="C00000"/>
                </a:solidFill>
              </a:rPr>
              <a:t>Ронсар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— поэт эпохи Возрождения, которого называли «принцем французских поэтов», был прекрасным фехтовальщиком и танцовщиком.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2290" name="Picture 2" descr="http://p9.storage.canalblog.com/93/70/1063110/89723624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95600"/>
            <a:ext cx="4038600" cy="3735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4582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Виктор Гюго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—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поэт и писатель.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1266" name="Picture 2" descr="Виктор Гюг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47849"/>
            <a:ext cx="4953000" cy="4395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457200"/>
            <a:ext cx="81534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Людвиг Ван Бетховен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— величайший композитор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/>
            <a:endParaRPr lang="ru-RU" dirty="0"/>
          </a:p>
        </p:txBody>
      </p:sp>
      <p:pic>
        <p:nvPicPr>
          <p:cNvPr id="4098" name="Picture 2" descr="Людвиг Ван Бетхове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8887" y="2362200"/>
            <a:ext cx="3969414" cy="395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457200"/>
            <a:ext cx="7772400" cy="2938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Клод-Андре Десен 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— французский скульптор. 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04800"/>
            <a:ext cx="8229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Жан-Жак Руссо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— французский философ и писатель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Жан-Жак Русс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05000"/>
            <a:ext cx="5715000" cy="4738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685800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Антонио </a:t>
            </a:r>
            <a:r>
              <a:rPr lang="ru-RU" sz="6000" b="1" dirty="0" err="1" smtClean="0">
                <a:solidFill>
                  <a:srgbClr val="C00000"/>
                </a:solidFill>
              </a:rPr>
              <a:t>Станьоли</a:t>
            </a:r>
            <a:r>
              <a:rPr lang="ru-RU" sz="6000" b="1" dirty="0" smtClean="0">
                <a:solidFill>
                  <a:srgbClr val="C00000"/>
                </a:solidFill>
              </a:rPr>
              <a:t> 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— один из итальянских художников. 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81000"/>
            <a:ext cx="84582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В настоящее время разными нарушениями слуха страдает около 650 миллионов человек - это каждый девятый житель планеты. В нашей стране проживает более 190 тысяч инвалидов по слуху и слепоглухих.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457200"/>
            <a:ext cx="8458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В настоящее время Всемирная федерация глухонемых объединяет около 70 миллионов людей из 123 стран мира. 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609600"/>
            <a:ext cx="8153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Международный день глухих (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International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Deaf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Day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) отмечается ежегодно в последнее воскресенье сентября.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685801"/>
            <a:ext cx="8229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Первые специальные учреждения для воспитания </a:t>
            </a:r>
            <a:r>
              <a:rPr lang="ru-RU" sz="4400" b="1" dirty="0" err="1" smtClean="0">
                <a:solidFill>
                  <a:schemeClr val="accent1">
                    <a:lumMod val="50000"/>
                  </a:schemeClr>
                </a:solidFill>
              </a:rPr>
              <a:t>неслышащих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 детей в России 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были открыты в начале XIX века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 (в 1806 году — в Павловске, в 1834 году — в Москве).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52400"/>
            <a:ext cx="8534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В настоящее время дошкольные и средние образовательные учреждения для детей с нарушениями слуха работают во многих регионах РФ; в ряде регионов есть средние специальные и высшие учебные заведения, где дети с нарушением слуха могут продолжить образование. 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228600"/>
            <a:ext cx="84582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hlinkClick r:id="rId2"/>
              </a:rPr>
              <a:t>В Москве к таким вузам относятся</a:t>
            </a:r>
            <a:r>
              <a:rPr lang="ru-RU" sz="3200" b="1" dirty="0" smtClean="0"/>
              <a:t>  </a:t>
            </a:r>
            <a:endParaRPr lang="ru-RU" sz="3200" b="1" dirty="0" smtClean="0"/>
          </a:p>
          <a:p>
            <a:pPr algn="ctr">
              <a:buFontTx/>
              <a:buChar char="-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Московский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государственный медико-стоматологический университет им. А.И. Евдокимова,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Государственный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специализированный институт искусств (ГСИИ),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Московский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педагогический государственный университет (МПГУ),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Московский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государственный технический университет им. Н.Э. Баумана (МГТУ им. Н.Э. Баумана),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Российский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государственный социальный университет (РГСУ).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2057400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 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04800"/>
            <a:ext cx="80010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В 2015 году день глухих отмечали 27 сентября</a:t>
            </a:r>
          </a:p>
          <a:p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9458" name="Picture 2" descr="http://www.studenttorget.no/images/orginal/312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133600"/>
            <a:ext cx="6248400" cy="40049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g1.liveinternet.ru/images/attach/c/3/77/817/77817625_88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6505"/>
            <a:ext cx="8229600" cy="651555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62000" y="1905000"/>
            <a:ext cx="7848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Был учрежден в 1951 году, в честь создания Всемирной федерации глухонемых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(</a:t>
            </a:r>
            <a:r>
              <a:rPr lang="ru-RU" sz="4000" b="1" dirty="0" err="1" smtClean="0">
                <a:solidFill>
                  <a:srgbClr val="FF0000"/>
                </a:solidFill>
              </a:rPr>
              <a:t>World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Federation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of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the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Deaf</a:t>
            </a:r>
            <a:r>
              <a:rPr lang="ru-RU" sz="4000" b="1" dirty="0" smtClean="0">
                <a:solidFill>
                  <a:srgbClr val="FF0000"/>
                </a:solidFill>
              </a:rPr>
              <a:t>, WFD)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457200"/>
            <a:ext cx="81534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Цель Дня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— повышение информированности международного сообщества о проблемах, с которыми ежедневно сталкиваются глухие люди. Ведь, по статистике, нарушениями слуха страдает каждый девятый человек. Его теряют в результате травмы, болезни или врожденных пороков. 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81000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В 1760 году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Аббат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де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</a:rPr>
              <a:t>Л’Эпе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GB" sz="4000" b="1" dirty="0" smtClean="0">
                <a:solidFill>
                  <a:schemeClr val="accent1">
                    <a:lumMod val="50000"/>
                  </a:schemeClr>
                </a:solidFill>
              </a:rPr>
              <a:t>Charles-Michel de </a:t>
            </a:r>
            <a:r>
              <a:rPr lang="en-GB" sz="4000" b="1" dirty="0" err="1" smtClean="0">
                <a:solidFill>
                  <a:schemeClr val="accent1">
                    <a:lumMod val="50000"/>
                  </a:schemeClr>
                </a:solidFill>
              </a:rPr>
              <a:t>l'Épée</a:t>
            </a:r>
            <a:r>
              <a:rPr lang="en-GB" sz="4000" b="1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основал первую школу во Франции — Парижский институт глухих (</a:t>
            </a:r>
            <a:r>
              <a:rPr lang="en-GB" sz="4000" b="1" dirty="0" err="1" smtClean="0">
                <a:solidFill>
                  <a:schemeClr val="accent1">
                    <a:lumMod val="50000"/>
                  </a:schemeClr>
                </a:solidFill>
              </a:rPr>
              <a:t>Institut</a:t>
            </a:r>
            <a:r>
              <a:rPr lang="en-GB" sz="4000" b="1" dirty="0" smtClean="0">
                <a:solidFill>
                  <a:schemeClr val="accent1">
                    <a:lumMod val="50000"/>
                  </a:schemeClr>
                </a:solidFill>
              </a:rPr>
              <a:t> National de </a:t>
            </a:r>
            <a:r>
              <a:rPr lang="en-GB" sz="4000" b="1" dirty="0" err="1" smtClean="0">
                <a:solidFill>
                  <a:schemeClr val="accent1">
                    <a:lumMod val="50000"/>
                  </a:schemeClr>
                </a:solidFill>
              </a:rPr>
              <a:t>Jeunes</a:t>
            </a:r>
            <a:r>
              <a:rPr lang="en-GB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1">
                    <a:lumMod val="50000"/>
                  </a:schemeClr>
                </a:solidFill>
              </a:rPr>
              <a:t>Sourds</a:t>
            </a:r>
            <a:r>
              <a:rPr lang="en-GB" sz="4000" b="1" dirty="0" smtClean="0">
                <a:solidFill>
                  <a:schemeClr val="accent1">
                    <a:lumMod val="50000"/>
                  </a:schemeClr>
                </a:solidFill>
              </a:rPr>
              <a:t> de Paris).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Аббат был основоположником мимического метода, большим сторонником жестового языка. 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nikopol.net.ua/uploads/images/1190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7752"/>
            <a:ext cx="8382000" cy="47930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1524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течение XVII века был создан алфавит для глухонемых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4572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 1926 году было создано «Всероссийское общество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глухих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7410" name="Picture 2" descr="http://uszn-miass.ru/news.img.php?1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76400"/>
            <a:ext cx="4800600" cy="4752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uszn-miass.ru/news.img.php?1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85800"/>
            <a:ext cx="5715000" cy="565785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04800" y="228600"/>
            <a:ext cx="8534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Оно </a:t>
            </a:r>
            <a:r>
              <a:rPr lang="ru-RU" sz="3600" dirty="0" smtClean="0"/>
              <a:t>включает в себя 76 региональных и 878 местных отделений, которые обслуживают около 230 тысяч граждан, страдающих глухотой. «Всероссийское общество глухих» также включает 35 социально-реабилитационных предприятий, 52 региональных и 182 местных учреждений социально-культурного назначения, а также театры-студии мимики и жеста и туристические базы.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</TotalTime>
  <Words>385</Words>
  <Application>Microsoft Office PowerPoint</Application>
  <PresentationFormat>Экран (4:3)</PresentationFormat>
  <Paragraphs>32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WIN7USER</dc:creator>
  <cp:lastModifiedBy>WIN7USER</cp:lastModifiedBy>
  <cp:revision>10</cp:revision>
  <dcterms:created xsi:type="dcterms:W3CDTF">2015-09-27T09:03:10Z</dcterms:created>
  <dcterms:modified xsi:type="dcterms:W3CDTF">2015-09-28T19:48:10Z</dcterms:modified>
</cp:coreProperties>
</file>