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3" r:id="rId3"/>
    <p:sldId id="272" r:id="rId4"/>
    <p:sldId id="256" r:id="rId5"/>
    <p:sldId id="260" r:id="rId6"/>
    <p:sldId id="261" r:id="rId7"/>
    <p:sldId id="262" r:id="rId8"/>
    <p:sldId id="263" r:id="rId9"/>
    <p:sldId id="273" r:id="rId10"/>
    <p:sldId id="274" r:id="rId11"/>
    <p:sldId id="277" r:id="rId12"/>
    <p:sldId id="275" r:id="rId13"/>
    <p:sldId id="278" r:id="rId14"/>
    <p:sldId id="276" r:id="rId15"/>
    <p:sldId id="279" r:id="rId16"/>
    <p:sldId id="280" r:id="rId17"/>
    <p:sldId id="281" r:id="rId18"/>
    <p:sldId id="284" r:id="rId19"/>
    <p:sldId id="264" r:id="rId20"/>
    <p:sldId id="265" r:id="rId21"/>
    <p:sldId id="266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F1D4-5B1B-4FCC-80C8-80DD5F74F2BD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A478-5981-4FED-A56F-3F232820BC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248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5832648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  <a:p>
            <a:r>
              <a:rPr lang="ru-RU" sz="6600" dirty="0" smtClean="0">
                <a:solidFill>
                  <a:schemeClr val="tx1"/>
                </a:solidFill>
              </a:rPr>
              <a:t>Доброго всем дня!</a:t>
            </a:r>
          </a:p>
          <a:p>
            <a:r>
              <a:rPr lang="ru-RU" sz="6600" dirty="0" smtClean="0">
                <a:solidFill>
                  <a:schemeClr val="tx1"/>
                </a:solidFill>
              </a:rPr>
              <a:t>Начнем продуктивную работу!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6" y="1397000"/>
          <a:ext cx="9108505" cy="388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505"/>
                <a:gridCol w="3468215"/>
                <a:gridCol w="2627785"/>
              </a:tblGrid>
              <a:tr h="116790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214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 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 любознательность.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6" y="1397000"/>
          <a:ext cx="9108505" cy="509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505"/>
                <a:gridCol w="3468215"/>
                <a:gridCol w="2627785"/>
              </a:tblGrid>
              <a:tr h="116790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214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 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 любознательность.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Данная технология направлена на развитие ученика, основными показателями которого являются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оценочность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открытость новым идеям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97000"/>
          <a:ext cx="9144001" cy="497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509"/>
                <a:gridCol w="2788595"/>
                <a:gridCol w="3635897"/>
              </a:tblGrid>
              <a:tr h="116790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214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</a:t>
                      </a:r>
                    </a:p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репродуктивно воспроизводит материал</a:t>
                      </a:r>
                      <a:b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97000"/>
          <a:ext cx="9144001" cy="509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509"/>
                <a:gridCol w="2284539"/>
                <a:gridCol w="4139953"/>
              </a:tblGrid>
              <a:tr h="116790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214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</a:t>
                      </a:r>
                    </a:p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репродуктивно воспроизводит материал</a:t>
                      </a:r>
                      <a:b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Школьник, способный критически мыслить, владеет разнообразными способами осмысления и оценки информации, 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может выделить противоречия, аргументировать свою точку зрения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1397000"/>
          <a:ext cx="8568952" cy="467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/>
                <a:gridCol w="3456384"/>
                <a:gridCol w="2088233"/>
              </a:tblGrid>
              <a:tr h="116790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214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 использует исследовательские методы;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1397000"/>
          <a:ext cx="8568952" cy="564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/>
                <a:gridCol w="3456384"/>
                <a:gridCol w="2088233"/>
              </a:tblGrid>
              <a:tr h="116790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214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 использует исследовательские методы;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 может осуществлять планомерный поиск ответов на вопросы, вскрывать причины и последствия фактов.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1397000"/>
          <a:ext cx="8568952" cy="564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/>
                <a:gridCol w="2520280"/>
                <a:gridCol w="3024337"/>
              </a:tblGrid>
              <a:tr h="860793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23535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</a:t>
                      </a:r>
                      <a:r>
                        <a:rPr lang="ru-RU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рименяет полученные знания только в учебном процессе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1397000"/>
          <a:ext cx="8568952" cy="564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/>
                <a:gridCol w="2520280"/>
                <a:gridCol w="3024337"/>
              </a:tblGrid>
              <a:tr h="860793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23535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</a:t>
                      </a:r>
                      <a:r>
                        <a:rPr lang="ru-RU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рименяет полученные знания только в учебном процессе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данной технологии – развитие мыслительных навыков учащихся, необходимых не только в учёбе, но и в обычной жизни.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546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6624736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br>
              <a:rPr lang="ru-RU" dirty="0" smtClean="0"/>
            </a:br>
            <a:r>
              <a:rPr lang="ru-RU" dirty="0" smtClean="0"/>
              <a:t>Приемы: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7992888" cy="4176464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Прием «Таблица аргументов»</a:t>
            </a:r>
          </a:p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Прием «ИНСЕР»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Прием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Двухчастный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дневник ”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Прием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“Лист решения проблем”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Приём “Ромашка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Блума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” и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тд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1"/>
          </a:xfrm>
        </p:spPr>
        <p:txBody>
          <a:bodyPr/>
          <a:lstStyle/>
          <a:p>
            <a:r>
              <a:rPr lang="ru-RU" b="1" dirty="0" smtClean="0"/>
              <a:t>3 стадия «Рефлексия»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568952" cy="52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Правила написания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синквэйна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600" b="1" dirty="0">
                <a:solidFill>
                  <a:schemeClr val="tx1"/>
                </a:solidFill>
              </a:rPr>
              <a:t>В первой строчке тема называется одним словом (существительным).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600" b="1" dirty="0">
                <a:solidFill>
                  <a:schemeClr val="tx1"/>
                </a:solidFill>
              </a:rPr>
              <a:t>Вторая строчка-это описание темы в двух словах (два прилагательных).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600" b="1" dirty="0">
                <a:solidFill>
                  <a:schemeClr val="tx1"/>
                </a:solidFill>
              </a:rPr>
              <a:t>Третья строка-описание действия в рамках темы тремя глаголами.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600" b="1" dirty="0">
                <a:solidFill>
                  <a:schemeClr val="tx1"/>
                </a:solidFill>
              </a:rPr>
              <a:t>Четвертая – это фраза из четырех слов, показывающая отношение к теме.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600" b="1" dirty="0">
                <a:solidFill>
                  <a:schemeClr val="tx1"/>
                </a:solidFill>
              </a:rPr>
              <a:t>Синоним из одного слова, который повторят суть темы.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168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Закончите высказывания и определите тему мастер-класса: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1125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.«Только сражаясь с конкретной проблемой, отыскивая собственный выход из сложной ситуации,  (ученик] действительно </a:t>
            </a:r>
            <a:r>
              <a:rPr lang="ru-RU" b="1" dirty="0" smtClean="0">
                <a:solidFill>
                  <a:schemeClr val="tx1"/>
                </a:solidFill>
              </a:rPr>
              <a:t>…»   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                                                                    Джон </a:t>
            </a:r>
            <a:r>
              <a:rPr lang="ru-RU" b="1" dirty="0" err="1" smtClean="0">
                <a:solidFill>
                  <a:schemeClr val="tx1"/>
                </a:solidFill>
              </a:rPr>
              <a:t>Дьюи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r>
              <a:rPr lang="ru-RU" b="1" i="1" dirty="0">
                <a:solidFill>
                  <a:schemeClr val="tx1"/>
                </a:solidFill>
              </a:rPr>
              <a:t> Не мыслям надобно учить, а </a:t>
            </a:r>
            <a:r>
              <a:rPr lang="ru-RU" b="1" i="1" dirty="0" smtClean="0">
                <a:solidFill>
                  <a:schemeClr val="tx1"/>
                </a:solidFill>
              </a:rPr>
              <a:t>….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           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           </a:t>
            </a:r>
            <a:r>
              <a:rPr lang="ru-RU" b="1" dirty="0" err="1">
                <a:solidFill>
                  <a:schemeClr val="tx1"/>
                </a:solidFill>
              </a:rPr>
              <a:t>Иммануил</a:t>
            </a:r>
            <a:r>
              <a:rPr lang="ru-RU" b="1" dirty="0">
                <a:solidFill>
                  <a:schemeClr val="tx1"/>
                </a:solidFill>
              </a:rPr>
              <a:t> Кант </a:t>
            </a:r>
          </a:p>
          <a:p>
            <a:pPr lvl="0" algn="l"/>
            <a:r>
              <a:rPr lang="ru-RU" b="1" i="1" dirty="0" smtClean="0">
                <a:solidFill>
                  <a:schemeClr val="tx1"/>
                </a:solidFill>
              </a:rPr>
              <a:t>3. Если </a:t>
            </a:r>
            <a:r>
              <a:rPr lang="ru-RU" b="1" i="1" dirty="0">
                <a:solidFill>
                  <a:schemeClr val="tx1"/>
                </a:solidFill>
              </a:rPr>
              <a:t>вы </a:t>
            </a:r>
            <a:r>
              <a:rPr lang="ru-RU" b="1" i="1" dirty="0" smtClean="0">
                <a:solidFill>
                  <a:schemeClr val="tx1"/>
                </a:solidFill>
              </a:rPr>
              <a:t>… </a:t>
            </a:r>
            <a:r>
              <a:rPr lang="ru-RU" b="1" i="1" dirty="0">
                <a:solidFill>
                  <a:schemeClr val="tx1"/>
                </a:solidFill>
              </a:rPr>
              <a:t>ясно, вы и писать будете ясно,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если ваша </a:t>
            </a:r>
            <a:r>
              <a:rPr lang="ru-RU" b="1" i="1" dirty="0" smtClean="0">
                <a:solidFill>
                  <a:schemeClr val="tx1"/>
                </a:solidFill>
              </a:rPr>
              <a:t>… </a:t>
            </a:r>
            <a:r>
              <a:rPr lang="ru-RU" b="1" i="1" dirty="0">
                <a:solidFill>
                  <a:schemeClr val="tx1"/>
                </a:solidFill>
              </a:rPr>
              <a:t>ценна, будет ценным и ваше сочинение. 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      Джек </a:t>
            </a:r>
            <a:r>
              <a:rPr lang="ru-RU" b="1" dirty="0">
                <a:solidFill>
                  <a:schemeClr val="tx1"/>
                </a:solidFill>
              </a:rPr>
              <a:t>Лондон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3528391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Мышление.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Критическое, аргументированное.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Развивает, помогает, объединяет.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Люблю учить детей мыслить.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Познание.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127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 стадия «Рефлексия» </a:t>
            </a:r>
            <a:br>
              <a:rPr lang="ru-RU" b="1" dirty="0" smtClean="0"/>
            </a:br>
            <a:r>
              <a:rPr lang="ru-RU" b="1" dirty="0"/>
              <a:t>П</a:t>
            </a:r>
            <a:r>
              <a:rPr lang="ru-RU" b="1" dirty="0" smtClean="0"/>
              <a:t>риемы 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475252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sz="3900" b="1" dirty="0">
                <a:solidFill>
                  <a:schemeClr val="tx1"/>
                </a:solidFill>
              </a:rPr>
              <a:t>Прием “</a:t>
            </a:r>
            <a:r>
              <a:rPr lang="ru-RU" sz="3900" b="1" dirty="0" smtClean="0">
                <a:solidFill>
                  <a:schemeClr val="tx1"/>
                </a:solidFill>
              </a:rPr>
              <a:t>Эссе”</a:t>
            </a:r>
            <a:endParaRPr lang="ru-RU" sz="3900" b="1" dirty="0">
              <a:solidFill>
                <a:schemeClr val="tx1"/>
              </a:solidFill>
            </a:endParaRPr>
          </a:p>
          <a:p>
            <a:r>
              <a:rPr lang="ru-RU" sz="3900" b="1" dirty="0">
                <a:solidFill>
                  <a:schemeClr val="tx1"/>
                </a:solidFill>
              </a:rPr>
              <a:t>Прием “Самоанализ”</a:t>
            </a:r>
          </a:p>
          <a:p>
            <a:r>
              <a:rPr lang="ru-RU" sz="3900" b="1" dirty="0">
                <a:solidFill>
                  <a:schemeClr val="tx1"/>
                </a:solidFill>
              </a:rPr>
              <a:t>Прием “Шесть шляп критического </a:t>
            </a:r>
            <a:r>
              <a:rPr lang="ru-RU" sz="3900" b="1" dirty="0" smtClean="0">
                <a:solidFill>
                  <a:schemeClr val="tx1"/>
                </a:solidFill>
              </a:rPr>
              <a:t>мышления” </a:t>
            </a:r>
            <a:endParaRPr lang="ru-RU" sz="3900" b="1" dirty="0">
              <a:solidFill>
                <a:schemeClr val="tx1"/>
              </a:solidFill>
            </a:endParaRPr>
          </a:p>
          <a:p>
            <a:r>
              <a:rPr lang="ru-RU" sz="3900" b="1" dirty="0">
                <a:solidFill>
                  <a:schemeClr val="tx1"/>
                </a:solidFill>
              </a:rPr>
              <a:t>Приём “Ключевые слова” </a:t>
            </a:r>
          </a:p>
          <a:p>
            <a:r>
              <a:rPr lang="ru-RU" sz="3900" b="1" dirty="0">
                <a:solidFill>
                  <a:schemeClr val="tx1"/>
                </a:solidFill>
              </a:rPr>
              <a:t>Приём “</a:t>
            </a:r>
            <a:r>
              <a:rPr lang="ru-RU" sz="3900" b="1" dirty="0" err="1">
                <a:solidFill>
                  <a:schemeClr val="tx1"/>
                </a:solidFill>
              </a:rPr>
              <a:t>Взаимообучение</a:t>
            </a:r>
            <a:r>
              <a:rPr lang="ru-RU" sz="3900" b="1" dirty="0">
                <a:solidFill>
                  <a:schemeClr val="tx1"/>
                </a:solidFill>
              </a:rPr>
              <a:t>”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168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Закончите высказывания и определите тему мастер-класса: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1125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1. Только </a:t>
            </a:r>
            <a:r>
              <a:rPr lang="ru-RU" b="1" dirty="0">
                <a:solidFill>
                  <a:schemeClr val="tx1"/>
                </a:solidFill>
              </a:rPr>
              <a:t>сражаясь с конкретной проблемой, отыскивая собственный выход из сложной ситуации,  (ученик] действительно </a:t>
            </a:r>
            <a:r>
              <a:rPr lang="ru-RU" b="1" dirty="0" smtClean="0">
                <a:solidFill>
                  <a:srgbClr val="FF0000"/>
                </a:solidFill>
              </a:rPr>
              <a:t>думает</a:t>
            </a:r>
            <a:r>
              <a:rPr lang="ru-RU" b="1" dirty="0" smtClean="0">
                <a:solidFill>
                  <a:schemeClr val="tx1"/>
                </a:solidFill>
              </a:rPr>
              <a:t>.   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                                                                    Джон </a:t>
            </a:r>
            <a:r>
              <a:rPr lang="ru-RU" b="1" dirty="0" err="1" smtClean="0">
                <a:solidFill>
                  <a:schemeClr val="tx1"/>
                </a:solidFill>
              </a:rPr>
              <a:t>Дьюи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r>
              <a:rPr lang="ru-RU" b="1" i="1" dirty="0">
                <a:solidFill>
                  <a:schemeClr val="tx1"/>
                </a:solidFill>
              </a:rPr>
              <a:t> Не мыслям надобно учить, </a:t>
            </a:r>
            <a:r>
              <a:rPr lang="ru-RU" b="1" i="1" dirty="0" smtClean="0">
                <a:solidFill>
                  <a:schemeClr val="tx1"/>
                </a:solidFill>
              </a:rPr>
              <a:t>а </a:t>
            </a:r>
            <a:r>
              <a:rPr lang="ru-RU" b="1" i="1" dirty="0" smtClean="0">
                <a:solidFill>
                  <a:srgbClr val="FF0000"/>
                </a:solidFill>
              </a:rPr>
              <a:t>мыслить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           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           </a:t>
            </a:r>
            <a:r>
              <a:rPr lang="ru-RU" b="1" dirty="0" err="1">
                <a:solidFill>
                  <a:schemeClr val="tx1"/>
                </a:solidFill>
              </a:rPr>
              <a:t>Иммануил</a:t>
            </a:r>
            <a:r>
              <a:rPr lang="ru-RU" b="1" dirty="0">
                <a:solidFill>
                  <a:schemeClr val="tx1"/>
                </a:solidFill>
              </a:rPr>
              <a:t> Кант </a:t>
            </a:r>
          </a:p>
          <a:p>
            <a:pPr lvl="0" algn="l"/>
            <a:r>
              <a:rPr lang="ru-RU" b="1" i="1" dirty="0" smtClean="0">
                <a:solidFill>
                  <a:schemeClr val="tx1"/>
                </a:solidFill>
              </a:rPr>
              <a:t>3. Если </a:t>
            </a:r>
            <a:r>
              <a:rPr lang="ru-RU" b="1" i="1" dirty="0">
                <a:solidFill>
                  <a:schemeClr val="tx1"/>
                </a:solidFill>
              </a:rPr>
              <a:t>вы </a:t>
            </a:r>
            <a:r>
              <a:rPr lang="ru-RU" b="1" i="1" dirty="0" smtClean="0">
                <a:solidFill>
                  <a:srgbClr val="FF0000"/>
                </a:solidFill>
              </a:rPr>
              <a:t>мыслите</a:t>
            </a:r>
            <a:r>
              <a:rPr lang="ru-RU" b="1" i="1" dirty="0" smtClean="0">
                <a:solidFill>
                  <a:schemeClr val="tx1"/>
                </a:solidFill>
              </a:rPr>
              <a:t> ясно</a:t>
            </a:r>
            <a:r>
              <a:rPr lang="ru-RU" b="1" i="1" dirty="0">
                <a:solidFill>
                  <a:schemeClr val="tx1"/>
                </a:solidFill>
              </a:rPr>
              <a:t>, вы и писать будете ясно,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если ваша </a:t>
            </a:r>
            <a:r>
              <a:rPr lang="ru-RU" b="1" i="1" dirty="0" smtClean="0">
                <a:solidFill>
                  <a:srgbClr val="FF0000"/>
                </a:solidFill>
              </a:rPr>
              <a:t>мысль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ценна, будет ценным и ваше сочинение. 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      Джек </a:t>
            </a:r>
            <a:r>
              <a:rPr lang="ru-RU" b="1" dirty="0">
                <a:solidFill>
                  <a:schemeClr val="tx1"/>
                </a:solidFill>
              </a:rPr>
              <a:t>Лондон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960439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 мастер-класса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</a:t>
            </a:r>
            <a:r>
              <a:rPr lang="ru-RU" b="1" dirty="0"/>
              <a:t>Технология развития критического мышления   на уроках – как один из путей реализации задач обучения в рамках требования ФГОС»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437112"/>
            <a:ext cx="5184576" cy="2088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Составила: Малкова Н.А., учитель русского языка и литературы МБОУ Боханской СОШ №2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>
            <a:normAutofit/>
          </a:bodyPr>
          <a:lstStyle/>
          <a:p>
            <a:r>
              <a:rPr lang="ru-RU" sz="2800" b="1" dirty="0"/>
              <a:t>В технологии критического мышления используются 3 последовательные стадии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589240"/>
            <a:ext cx="8568952" cy="7920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844824"/>
          <a:ext cx="9144000" cy="4551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         1 стадия</a:t>
                      </a:r>
                      <a:endParaRPr lang="ru-RU" sz="20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          ВЫЗОВ</a:t>
                      </a:r>
                      <a:endParaRPr lang="ru-RU" sz="20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      2 стадия</a:t>
                      </a:r>
                      <a:endParaRPr lang="ru-RU" sz="20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   ОСМЫСЛЕНИЯ</a:t>
                      </a:r>
                      <a:endParaRPr lang="ru-RU" sz="20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3 стадия </a:t>
                      </a:r>
                      <a:endParaRPr lang="ru-RU" sz="20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    РЕФЛЕКСИЯ</a:t>
                      </a:r>
                      <a:endParaRPr lang="ru-RU" sz="20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  <a:tr h="21242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актуализация имеющих знаний;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пробуждение интереса к получению информации;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постановка учеником собственных целей обучения.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получение новой информации;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корректировка учеником поставленных целей обучения.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размышление, рождение нового знания;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постановка учеником новых целей обучения.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967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 стадия «Вызов»</a:t>
            </a:r>
            <a:br>
              <a:rPr lang="ru-RU" dirty="0" smtClean="0"/>
            </a:br>
            <a:r>
              <a:rPr lang="ru-RU" dirty="0" smtClean="0"/>
              <a:t>Приемы: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136904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Для пробуждения вызова можно </a:t>
            </a:r>
            <a:r>
              <a:rPr lang="ru-RU" dirty="0" smtClean="0">
                <a:solidFill>
                  <a:schemeClr val="tx1"/>
                </a:solidFill>
              </a:rPr>
              <a:t>использовать: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рисунок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задачу</a:t>
            </a:r>
          </a:p>
          <a:p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роблемную ситуацию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мозговой штурм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работу </a:t>
            </a:r>
            <a:r>
              <a:rPr lang="ru-RU" dirty="0">
                <a:solidFill>
                  <a:schemeClr val="tx1"/>
                </a:solidFill>
              </a:rPr>
              <a:t>с ключевыми </a:t>
            </a:r>
            <a:r>
              <a:rPr lang="ru-RU" dirty="0" smtClean="0">
                <a:solidFill>
                  <a:schemeClr val="tx1"/>
                </a:solidFill>
              </a:rPr>
              <a:t>терминами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перевернутые </a:t>
            </a:r>
            <a:r>
              <a:rPr lang="ru-RU" dirty="0">
                <a:solidFill>
                  <a:schemeClr val="tx1"/>
                </a:solidFill>
              </a:rPr>
              <a:t>логические </a:t>
            </a:r>
            <a:r>
              <a:rPr lang="ru-RU" dirty="0" smtClean="0">
                <a:solidFill>
                  <a:schemeClr val="tx1"/>
                </a:solidFill>
              </a:rPr>
              <a:t>цепи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свободное письмо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разбивку </a:t>
            </a:r>
            <a:r>
              <a:rPr lang="ru-RU" dirty="0">
                <a:solidFill>
                  <a:schemeClr val="tx1"/>
                </a:solidFill>
              </a:rPr>
              <a:t>на кластеры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"/>
            <a:ext cx="8424936" cy="10527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11256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Изучите  теоретический материал  сделайте в нем соответствующие пометки: </a:t>
            </a:r>
          </a:p>
          <a:p>
            <a:r>
              <a:rPr lang="ru-RU" b="1" dirty="0">
                <a:solidFill>
                  <a:schemeClr val="tx1"/>
                </a:solidFill>
              </a:rPr>
              <a:t>“+”</a:t>
            </a:r>
            <a:r>
              <a:rPr lang="ru-RU" dirty="0">
                <a:solidFill>
                  <a:schemeClr val="tx1"/>
                </a:solidFill>
              </a:rPr>
              <a:t> - поставьте на полях, если то, что вы читаете, соответствует тому что вы знаете; </a:t>
            </a:r>
          </a:p>
          <a:p>
            <a:r>
              <a:rPr lang="ru-RU" b="1" dirty="0">
                <a:solidFill>
                  <a:schemeClr val="tx1"/>
                </a:solidFill>
              </a:rPr>
              <a:t>“-” </a:t>
            </a:r>
            <a:r>
              <a:rPr lang="ru-RU" dirty="0">
                <a:solidFill>
                  <a:schemeClr val="tx1"/>
                </a:solidFill>
              </a:rPr>
              <a:t>- поставьте на полях, если то, что вы читаете, противоречит тому что вы знали или думали что это знаете; </a:t>
            </a:r>
          </a:p>
          <a:p>
            <a:r>
              <a:rPr lang="ru-RU" b="1" dirty="0">
                <a:solidFill>
                  <a:schemeClr val="tx1"/>
                </a:solidFill>
              </a:rPr>
              <a:t>“V”</a:t>
            </a:r>
            <a:r>
              <a:rPr lang="ru-RU" dirty="0">
                <a:solidFill>
                  <a:schemeClr val="tx1"/>
                </a:solidFill>
              </a:rPr>
              <a:t> - поставьте на полях, если то, что вы читаете, является новым; </a:t>
            </a:r>
          </a:p>
          <a:p>
            <a:r>
              <a:rPr lang="ru-RU" b="1" dirty="0">
                <a:solidFill>
                  <a:schemeClr val="tx1"/>
                </a:solidFill>
              </a:rPr>
              <a:t>“?”</a:t>
            </a:r>
            <a:r>
              <a:rPr lang="ru-RU" dirty="0">
                <a:solidFill>
                  <a:schemeClr val="tx1"/>
                </a:solidFill>
              </a:rPr>
              <a:t> - поставьте на полях, если то, что вы читаете, является непонятным или вы хотели бы получить более подробные сведения по данному вопросу.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6" y="1397000"/>
          <a:ext cx="9108505" cy="564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505"/>
                <a:gridCol w="3468215"/>
                <a:gridCol w="2627785"/>
              </a:tblGrid>
              <a:tr h="116790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214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ценит совместную работу, в которой возникает общее мнение; </a:t>
                      </a:r>
                      <a:b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solute-reconciliation.org/sitebuilder/images/imagesCAIJT1OC-730x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144000" cy="69285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стадия </a:t>
            </a:r>
            <a:r>
              <a:rPr lang="ru-RU" dirty="0" smtClean="0"/>
              <a:t>«Осмысление нового материала»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7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6" y="1397000"/>
          <a:ext cx="9108505" cy="564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505"/>
                <a:gridCol w="3468215"/>
                <a:gridCol w="2627785"/>
              </a:tblGrid>
              <a:tr h="116790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Утверждение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«ЗА»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Аргумент «Против»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214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мыслитель 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ценит совместную работу, в которой возникает общее мнение; </a:t>
                      </a:r>
                      <a:b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стратегии технологии позволяют все обучение проводить на основе принципов 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сотрудничества, совместного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планирования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671</Words>
  <Application>Microsoft Office PowerPoint</Application>
  <PresentationFormat>Экран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Закончите высказывания и определите тему мастер-класса: </vt:lpstr>
      <vt:lpstr>Закончите высказывания и определите тему мастер-класса: </vt:lpstr>
      <vt:lpstr>Тема мастер-класса   «Технология развития критического мышления   на уроках – как один из путей реализации задач обучения в рамках требования ФГОС» </vt:lpstr>
      <vt:lpstr>В технологии критического мышления используются 3 последовательные стадии:</vt:lpstr>
      <vt:lpstr>1 стадия «Вызов» Приемы: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</vt:lpstr>
      <vt:lpstr>2 стадия «Осмысление нового материала» Приемы:</vt:lpstr>
      <vt:lpstr>3 стадия «Рефлексия» </vt:lpstr>
      <vt:lpstr>Мышление. Критическое, аргументированное. Развивает, помогает, объединяет. Люблю учить детей мыслить. Познание. </vt:lpstr>
      <vt:lpstr>3 стадия «Рефлексия»  Приемы 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12</cp:revision>
  <dcterms:created xsi:type="dcterms:W3CDTF">2015-08-26T06:06:38Z</dcterms:created>
  <dcterms:modified xsi:type="dcterms:W3CDTF">2015-08-26T08:03:47Z</dcterms:modified>
</cp:coreProperties>
</file>