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7" r:id="rId2"/>
    <p:sldId id="321" r:id="rId3"/>
    <p:sldId id="282" r:id="rId4"/>
    <p:sldId id="284" r:id="rId5"/>
    <p:sldId id="285" r:id="rId6"/>
    <p:sldId id="322" r:id="rId7"/>
    <p:sldId id="323" r:id="rId8"/>
    <p:sldId id="324" r:id="rId9"/>
    <p:sldId id="325" r:id="rId10"/>
    <p:sldId id="326" r:id="rId11"/>
    <p:sldId id="298" r:id="rId12"/>
    <p:sldId id="300" r:id="rId13"/>
    <p:sldId id="301" r:id="rId14"/>
    <p:sldId id="30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4E06"/>
    <a:srgbClr val="660066"/>
    <a:srgbClr val="1018BC"/>
    <a:srgbClr val="270DC3"/>
    <a:srgbClr val="79075B"/>
    <a:srgbClr val="771B24"/>
    <a:srgbClr val="0A5256"/>
    <a:srgbClr val="6D2621"/>
    <a:srgbClr val="FFCCFF"/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75" d="100"/>
          <a:sy n="75" d="100"/>
        </p:scale>
        <p:origin x="-10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AB0-6A5A-46E3-A817-502BB09DB6BE}" type="datetimeFigureOut">
              <a:rPr lang="ru-RU" smtClean="0"/>
              <a:pPr/>
              <a:t>22.11.2015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4C18A-DB4C-4042-A212-42585861E0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AB0-6A5A-46E3-A817-502BB09DB6BE}" type="datetimeFigureOut">
              <a:rPr lang="ru-RU" smtClean="0"/>
              <a:pPr/>
              <a:t>22.11.2015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4C18A-DB4C-4042-A212-42585861E0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AB0-6A5A-46E3-A817-502BB09DB6BE}" type="datetimeFigureOut">
              <a:rPr lang="ru-RU" smtClean="0"/>
              <a:pPr/>
              <a:t>22.11.2015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4C18A-DB4C-4042-A212-42585861E0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AB0-6A5A-46E3-A817-502BB09DB6BE}" type="datetimeFigureOut">
              <a:rPr lang="ru-RU" smtClean="0"/>
              <a:pPr/>
              <a:t>22.11.2015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4C18A-DB4C-4042-A212-42585861E0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AB0-6A5A-46E3-A817-502BB09DB6BE}" type="datetimeFigureOut">
              <a:rPr lang="ru-RU" smtClean="0"/>
              <a:pPr/>
              <a:t>22.11.2015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4C18A-DB4C-4042-A212-42585861E0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AB0-6A5A-46E3-A817-502BB09DB6BE}" type="datetimeFigureOut">
              <a:rPr lang="ru-RU" smtClean="0"/>
              <a:pPr/>
              <a:t>22.11.2015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4C18A-DB4C-4042-A212-42585861E0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AB0-6A5A-46E3-A817-502BB09DB6BE}" type="datetimeFigureOut">
              <a:rPr lang="ru-RU" smtClean="0"/>
              <a:pPr/>
              <a:t>22.11.2015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4C18A-DB4C-4042-A212-42585861E0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AB0-6A5A-46E3-A817-502BB09DB6BE}" type="datetimeFigureOut">
              <a:rPr lang="ru-RU" smtClean="0"/>
              <a:pPr/>
              <a:t>22.11.2015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4C18A-DB4C-4042-A212-42585861E0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AB0-6A5A-46E3-A817-502BB09DB6BE}" type="datetimeFigureOut">
              <a:rPr lang="ru-RU" smtClean="0"/>
              <a:pPr/>
              <a:t>22.11.2015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4C18A-DB4C-4042-A212-42585861E0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AB0-6A5A-46E3-A817-502BB09DB6BE}" type="datetimeFigureOut">
              <a:rPr lang="ru-RU" smtClean="0"/>
              <a:pPr/>
              <a:t>22.11.2015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4C18A-DB4C-4042-A212-42585861E0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AB0-6A5A-46E3-A817-502BB09DB6BE}" type="datetimeFigureOut">
              <a:rPr lang="ru-RU" smtClean="0"/>
              <a:pPr/>
              <a:t>22.11.2015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94C18A-DB4C-4042-A212-42585861E0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50000">
              <a:schemeClr val="accent5">
                <a:lumMod val="7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BDFAB0-6A5A-46E3-A817-502BB09DB6BE}" type="datetimeFigureOut">
              <a:rPr lang="ru-RU" smtClean="0"/>
              <a:pPr/>
              <a:t>22.11.2015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94C18A-DB4C-4042-A212-42585861E01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4860000"/>
          </a:xfrm>
        </p:spPr>
        <p:txBody>
          <a:bodyPr>
            <a:normAutofit fontScale="925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buNone/>
            </a:pPr>
            <a:r>
              <a:rPr lang="ru-RU" sz="3500" b="1" dirty="0" smtClean="0">
                <a:solidFill>
                  <a:srgbClr val="002060"/>
                </a:solidFill>
                <a:latin typeface="+mj-lt"/>
              </a:rPr>
              <a:t>Направление 1. Современный урок (занятие).</a:t>
            </a:r>
            <a:endParaRPr lang="ru-RU" sz="3500" dirty="0" smtClean="0">
              <a:solidFill>
                <a:srgbClr val="002060"/>
              </a:solidFill>
              <a:latin typeface="+mj-lt"/>
            </a:endParaRPr>
          </a:p>
          <a:p>
            <a:pPr algn="ctr">
              <a:buNone/>
            </a:pPr>
            <a:r>
              <a:rPr lang="ru-RU" sz="3500" dirty="0" smtClean="0">
                <a:solidFill>
                  <a:srgbClr val="002060"/>
                </a:solidFill>
                <a:latin typeface="+mj-lt"/>
              </a:rPr>
              <a:t>Номинация </a:t>
            </a:r>
            <a:r>
              <a:rPr lang="ru-RU" sz="3500" dirty="0" smtClean="0">
                <a:solidFill>
                  <a:srgbClr val="002060"/>
                </a:solidFill>
                <a:latin typeface="+mj-lt"/>
              </a:rPr>
              <a:t>1.3. Современный урок в основной школе.</a:t>
            </a:r>
          </a:p>
          <a:p>
            <a:pPr>
              <a:buNone/>
            </a:pPr>
            <a:endParaRPr lang="ru-RU" sz="3200" b="1" i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>
              <a:buNone/>
            </a:pPr>
            <a:endParaRPr lang="ru-RU" sz="3200" b="1" i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r"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</a:rPr>
              <a:t>Колганова Алина Сергеевна</a:t>
            </a:r>
          </a:p>
          <a:p>
            <a:pPr algn="r"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</a:rPr>
              <a:t>учитель английского языка</a:t>
            </a:r>
          </a:p>
          <a:p>
            <a:pPr algn="ctr">
              <a:buNone/>
            </a:pPr>
            <a:endParaRPr lang="ru-RU" sz="3200" b="1" i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</a:rPr>
              <a:t>МОУ СОШ №3 г.Талдома</a:t>
            </a:r>
            <a:endParaRPr lang="ru-RU" sz="3200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РЕГУЛЯТИВНЫЕ УУД =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Волевая </a:t>
            </a:r>
            <a:r>
              <a:rPr lang="ru-RU" b="1" i="1" dirty="0" err="1" smtClean="0">
                <a:solidFill>
                  <a:srgbClr val="002060"/>
                </a:solidFill>
              </a:rPr>
              <a:t>саморегуляция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как </a:t>
            </a:r>
            <a:r>
              <a:rPr lang="ru-RU" dirty="0" smtClean="0"/>
              <a:t>способность:</a:t>
            </a:r>
          </a:p>
          <a:p>
            <a:r>
              <a:rPr lang="ru-RU" dirty="0" smtClean="0"/>
              <a:t>к </a:t>
            </a:r>
            <a:r>
              <a:rPr lang="ru-RU" dirty="0" smtClean="0"/>
              <a:t>мобилизации сил и энергии; </a:t>
            </a:r>
            <a:endParaRPr lang="ru-RU" dirty="0" smtClean="0"/>
          </a:p>
          <a:p>
            <a:r>
              <a:rPr lang="ru-RU" dirty="0" smtClean="0"/>
              <a:t>к </a:t>
            </a:r>
            <a:r>
              <a:rPr lang="ru-RU" dirty="0" smtClean="0"/>
              <a:t>волевому усилию выбора в ситуации конфликта ; </a:t>
            </a:r>
            <a:r>
              <a:rPr lang="ru-RU" dirty="0" smtClean="0"/>
              <a:t> </a:t>
            </a:r>
          </a:p>
          <a:p>
            <a:r>
              <a:rPr lang="ru-RU" dirty="0" smtClean="0"/>
              <a:t>к </a:t>
            </a:r>
            <a:r>
              <a:rPr lang="ru-RU" dirty="0" smtClean="0"/>
              <a:t>преодолению препятствий; </a:t>
            </a:r>
            <a:endParaRPr lang="ru-RU" dirty="0" smtClean="0"/>
          </a:p>
          <a:p>
            <a:r>
              <a:rPr lang="ru-RU" dirty="0" smtClean="0"/>
              <a:t>эмоциональная </a:t>
            </a:r>
            <a:r>
              <a:rPr lang="ru-RU" dirty="0" smtClean="0"/>
              <a:t>устойчивость к стрессам и фрустрации; </a:t>
            </a:r>
            <a:endParaRPr lang="ru-RU" dirty="0" smtClean="0"/>
          </a:p>
          <a:p>
            <a:r>
              <a:rPr lang="ru-RU" dirty="0" smtClean="0"/>
              <a:t>эффективные </a:t>
            </a:r>
            <a:r>
              <a:rPr lang="ru-RU" dirty="0" smtClean="0"/>
              <a:t>стратегии </a:t>
            </a:r>
            <a:r>
              <a:rPr lang="ru-RU" dirty="0" err="1" smtClean="0"/>
              <a:t>совладания</a:t>
            </a:r>
            <a:r>
              <a:rPr lang="ru-RU" dirty="0" smtClean="0"/>
              <a:t> с трудными жизненными </a:t>
            </a:r>
            <a:r>
              <a:rPr lang="ru-RU" dirty="0" smtClean="0"/>
              <a:t>ситуациями</a:t>
            </a:r>
            <a:endParaRPr lang="ru-RU" dirty="0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Требования к современному уроку иностранного языка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000" dirty="0" smtClean="0"/>
              <a:t>Работа с текстом как основа для изучения иностранного языка </a:t>
            </a:r>
            <a:endParaRPr lang="ru-RU" sz="3000" dirty="0" smtClean="0"/>
          </a:p>
          <a:p>
            <a:r>
              <a:rPr lang="ru-RU" sz="3000" dirty="0" smtClean="0"/>
              <a:t>Специальное </a:t>
            </a:r>
            <a:r>
              <a:rPr lang="ru-RU" sz="3000" dirty="0" smtClean="0"/>
              <a:t>формирование </a:t>
            </a:r>
            <a:r>
              <a:rPr lang="ru-RU" sz="3000" dirty="0" err="1" smtClean="0"/>
              <a:t>метапредметных</a:t>
            </a:r>
            <a:r>
              <a:rPr lang="ru-RU" sz="3000" dirty="0" smtClean="0"/>
              <a:t> умений </a:t>
            </a:r>
            <a:endParaRPr lang="ru-RU" sz="3000" dirty="0" smtClean="0"/>
          </a:p>
          <a:p>
            <a:r>
              <a:rPr lang="ru-RU" sz="3000" dirty="0" smtClean="0"/>
              <a:t>Ведущий </a:t>
            </a:r>
            <a:r>
              <a:rPr lang="ru-RU" sz="3000" dirty="0" smtClean="0"/>
              <a:t>вид деятельности – говорение в диалогической и монологической формах </a:t>
            </a:r>
            <a:endParaRPr lang="ru-RU" sz="3000" dirty="0" smtClean="0"/>
          </a:p>
          <a:p>
            <a:r>
              <a:rPr lang="ru-RU" sz="3000" dirty="0" smtClean="0"/>
              <a:t>Сохраняется </a:t>
            </a:r>
            <a:r>
              <a:rPr lang="ru-RU" sz="3000" dirty="0" smtClean="0"/>
              <a:t>традиционная логика урока: фон. и речевая зарядка, говорение, чтение, </a:t>
            </a:r>
            <a:r>
              <a:rPr lang="ru-RU" sz="3000" dirty="0" err="1" smtClean="0"/>
              <a:t>аудирование</a:t>
            </a:r>
            <a:r>
              <a:rPr lang="ru-RU" sz="3000" dirty="0" smtClean="0"/>
              <a:t>, письмо, проверка домашнего задания, самостоятельная работа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Общие требования к современному уроку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Формулирование целей и задач </a:t>
            </a:r>
            <a:endParaRPr lang="ru-RU" dirty="0" smtClean="0"/>
          </a:p>
          <a:p>
            <a:r>
              <a:rPr lang="ru-RU" dirty="0" smtClean="0"/>
              <a:t>Планирование </a:t>
            </a:r>
            <a:r>
              <a:rPr lang="ru-RU" dirty="0" smtClean="0"/>
              <a:t>ожидаемых результатов (личностных,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, предметных) Формирование мотивации </a:t>
            </a:r>
            <a:endParaRPr lang="ru-RU" dirty="0" smtClean="0"/>
          </a:p>
          <a:p>
            <a:r>
              <a:rPr lang="ru-RU" dirty="0" smtClean="0"/>
              <a:t>Создание </a:t>
            </a:r>
            <a:r>
              <a:rPr lang="ru-RU" dirty="0" smtClean="0"/>
              <a:t>благоприятного климата на уроке Формирование УУД в рамках каждого элемента урока </a:t>
            </a:r>
            <a:endParaRPr lang="ru-RU" dirty="0" smtClean="0"/>
          </a:p>
          <a:p>
            <a:r>
              <a:rPr lang="ru-RU" dirty="0" smtClean="0"/>
              <a:t>Подбор </a:t>
            </a:r>
            <a:r>
              <a:rPr lang="ru-RU" dirty="0" smtClean="0"/>
              <a:t>средств достижения результата, адекватных поставленным целям и использование эффективных технологий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Century Schoolbook" pitchFamily="18" charset="0"/>
              </a:rPr>
              <a:t>Специфика структуры иностранного языка</a:t>
            </a:r>
            <a:r>
              <a:rPr lang="ru-RU" sz="3200" b="1" i="1" dirty="0" smtClean="0">
                <a:solidFill>
                  <a:srgbClr val="002060"/>
                </a:solidFill>
                <a:latin typeface="Century Schoolbook" pitchFamily="18" charset="0"/>
              </a:rPr>
              <a:t/>
            </a:r>
            <a:br>
              <a:rPr lang="ru-RU" sz="3200" b="1" i="1" dirty="0" smtClean="0">
                <a:solidFill>
                  <a:srgbClr val="002060"/>
                </a:solidFill>
                <a:latin typeface="Century Schoolbook" pitchFamily="18" charset="0"/>
              </a:rPr>
            </a:b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Autofit/>
          </a:bodyPr>
          <a:lstStyle/>
          <a:p>
            <a:r>
              <a:rPr lang="ru-RU" sz="2200" dirty="0" smtClean="0"/>
              <a:t>Коммуникативная направленность образовательной деятельности </a:t>
            </a:r>
            <a:endParaRPr lang="ru-RU" sz="2200" dirty="0" smtClean="0"/>
          </a:p>
          <a:p>
            <a:r>
              <a:rPr lang="ru-RU" sz="2200" dirty="0" smtClean="0"/>
              <a:t>Коммуникативная </a:t>
            </a:r>
            <a:r>
              <a:rPr lang="ru-RU" sz="2200" dirty="0" smtClean="0"/>
              <a:t>направленность образовательной деятельности </a:t>
            </a:r>
            <a:endParaRPr lang="ru-RU" sz="2200" dirty="0" smtClean="0"/>
          </a:p>
          <a:p>
            <a:r>
              <a:rPr lang="ru-RU" sz="2200" dirty="0" smtClean="0"/>
              <a:t>Наличие </a:t>
            </a:r>
            <a:r>
              <a:rPr lang="ru-RU" sz="2200" dirty="0" smtClean="0"/>
              <a:t>фонетической и речевой зарядки, сочетание различных видов речевой деятельности, обучение грамматике не изолированно а в контексте видов </a:t>
            </a:r>
            <a:r>
              <a:rPr lang="ru-RU" sz="2200" dirty="0" err="1" smtClean="0"/>
              <a:t>деятельноси</a:t>
            </a:r>
            <a:r>
              <a:rPr lang="ru-RU" sz="2200" dirty="0" smtClean="0"/>
              <a:t> </a:t>
            </a:r>
            <a:endParaRPr lang="ru-RU" sz="2200" dirty="0" smtClean="0"/>
          </a:p>
          <a:p>
            <a:r>
              <a:rPr lang="ru-RU" sz="2200" dirty="0" smtClean="0"/>
              <a:t>Доминирование </a:t>
            </a:r>
            <a:r>
              <a:rPr lang="ru-RU" sz="2200" dirty="0" smtClean="0"/>
              <a:t>говорения как приоритетного вида речевой деятельности </a:t>
            </a:r>
            <a:endParaRPr lang="ru-RU" sz="2200" dirty="0" smtClean="0"/>
          </a:p>
          <a:p>
            <a:r>
              <a:rPr lang="ru-RU" sz="2200" dirty="0" smtClean="0"/>
              <a:t>Организация </a:t>
            </a:r>
            <a:r>
              <a:rPr lang="ru-RU" sz="2200" dirty="0" smtClean="0"/>
              <a:t>диалогового взаимодействия </a:t>
            </a:r>
            <a:endParaRPr lang="ru-RU" sz="2200" dirty="0" smtClean="0"/>
          </a:p>
          <a:p>
            <a:r>
              <a:rPr lang="ru-RU" sz="2200" dirty="0" smtClean="0"/>
              <a:t>Наличие </a:t>
            </a:r>
            <a:r>
              <a:rPr lang="ru-RU" sz="2200" dirty="0" smtClean="0"/>
              <a:t>игровых элементов в соответствии с возрастными особенностями – ролевые, интеллектуальные игры и т.д.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390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1" dirty="0" smtClean="0">
                <a:solidFill>
                  <a:schemeClr val="tx1"/>
                </a:solidFill>
                <a:latin typeface="Century Schoolbook" pitchFamily="18" charset="0"/>
              </a:rPr>
              <a:t/>
            </a:r>
            <a:br>
              <a:rPr lang="ru-RU" sz="2700" b="1" i="1" dirty="0" smtClean="0">
                <a:solidFill>
                  <a:schemeClr val="tx1"/>
                </a:solidFill>
                <a:latin typeface="Century Schoolbook" pitchFamily="18" charset="0"/>
              </a:rPr>
            </a:br>
            <a:r>
              <a:rPr lang="ru-RU" sz="2700" b="1" i="1" dirty="0" smtClean="0">
                <a:solidFill>
                  <a:schemeClr val="tx1"/>
                </a:solidFill>
                <a:latin typeface="Century Schoolbook" pitchFamily="18" charset="0"/>
              </a:rPr>
              <a:t/>
            </a:r>
            <a:br>
              <a:rPr lang="ru-RU" sz="2700" b="1" i="1" dirty="0" smtClean="0">
                <a:solidFill>
                  <a:schemeClr val="tx1"/>
                </a:solidFill>
                <a:latin typeface="Century Schoolbook" pitchFamily="18" charset="0"/>
              </a:rPr>
            </a:br>
            <a:r>
              <a:rPr lang="ru-RU" sz="2700" b="1" i="1" dirty="0" smtClean="0">
                <a:solidFill>
                  <a:schemeClr val="tx1"/>
                </a:solidFill>
                <a:latin typeface="Century Schoolbook" pitchFamily="18" charset="0"/>
              </a:rPr>
              <a:t/>
            </a:r>
            <a:br>
              <a:rPr lang="ru-RU" sz="2700" b="1" i="1" dirty="0" smtClean="0">
                <a:solidFill>
                  <a:schemeClr val="tx1"/>
                </a:solidFill>
                <a:latin typeface="Century Schoolbook" pitchFamily="18" charset="0"/>
              </a:rPr>
            </a:br>
            <a:r>
              <a:rPr lang="ru-RU" sz="2700" b="1" i="1" dirty="0" smtClean="0">
                <a:solidFill>
                  <a:schemeClr val="tx1"/>
                </a:solidFill>
                <a:latin typeface="Century Schoolbook" pitchFamily="18" charset="0"/>
              </a:rPr>
              <a:t/>
            </a:r>
            <a:br>
              <a:rPr lang="ru-RU" sz="2700" b="1" i="1" dirty="0" smtClean="0">
                <a:solidFill>
                  <a:schemeClr val="tx1"/>
                </a:solidFill>
                <a:latin typeface="Century Schoolbook" pitchFamily="18" charset="0"/>
              </a:rPr>
            </a:br>
            <a:r>
              <a:rPr lang="ru-RU" sz="3600" b="1" i="1" dirty="0" smtClean="0">
                <a:solidFill>
                  <a:srgbClr val="002060"/>
                </a:solidFill>
              </a:rPr>
              <a:t>Типы и структура современного урока английского языка</a:t>
            </a:r>
            <a:r>
              <a:rPr lang="ru-RU" sz="3600" b="1" i="1" dirty="0" smtClean="0">
                <a:solidFill>
                  <a:srgbClr val="002060"/>
                </a:solidFill>
              </a:rPr>
              <a:t/>
            </a:r>
            <a:br>
              <a:rPr lang="ru-RU" sz="3600" b="1" i="1" dirty="0" smtClean="0">
                <a:solidFill>
                  <a:srgbClr val="002060"/>
                </a:solidFill>
              </a:rPr>
            </a:b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Основные типы уроков </a:t>
            </a:r>
            <a:r>
              <a:rPr lang="ru-RU" dirty="0" smtClean="0"/>
              <a:t>прежние, но в них есть изменения:</a:t>
            </a:r>
          </a:p>
          <a:p>
            <a:r>
              <a:rPr lang="ru-RU" dirty="0" smtClean="0"/>
              <a:t>уроки изучения нового материала</a:t>
            </a:r>
          </a:p>
          <a:p>
            <a:r>
              <a:rPr lang="ru-RU" dirty="0" smtClean="0"/>
              <a:t>у</a:t>
            </a:r>
            <a:r>
              <a:rPr lang="ru-RU" dirty="0" smtClean="0"/>
              <a:t>роки обобщения и систематизации</a:t>
            </a:r>
          </a:p>
          <a:p>
            <a:r>
              <a:rPr lang="ru-RU" dirty="0" smtClean="0"/>
              <a:t>к</a:t>
            </a:r>
            <a:r>
              <a:rPr lang="ru-RU" dirty="0" smtClean="0"/>
              <a:t>омбинированные уроки</a:t>
            </a:r>
          </a:p>
          <a:p>
            <a:r>
              <a:rPr lang="ru-RU" dirty="0" smtClean="0"/>
              <a:t>у</a:t>
            </a:r>
            <a:r>
              <a:rPr lang="ru-RU" dirty="0" smtClean="0"/>
              <a:t>роки контроля и коррекции знаний, речевых умений и навыков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4860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buNone/>
            </a:pPr>
            <a:endParaRPr lang="ru-RU" sz="3200" b="1" i="1" dirty="0" smtClean="0">
              <a:solidFill>
                <a:srgbClr val="002060"/>
              </a:solidFill>
              <a:latin typeface="+mj-lt"/>
            </a:endParaRPr>
          </a:p>
          <a:p>
            <a:pPr algn="ctr"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+mj-lt"/>
              </a:rPr>
              <a:t>СОВРЕМЕННЫЙ </a:t>
            </a:r>
            <a:r>
              <a:rPr lang="ru-RU" sz="3200" b="1" i="1" dirty="0" smtClean="0">
                <a:solidFill>
                  <a:srgbClr val="002060"/>
                </a:solidFill>
                <a:latin typeface="+mj-lt"/>
              </a:rPr>
              <a:t>УРОК </a:t>
            </a:r>
            <a:r>
              <a:rPr lang="ru-RU" sz="3200" dirty="0" smtClean="0">
                <a:latin typeface="+mj-lt"/>
              </a:rPr>
              <a:t>– </a:t>
            </a:r>
            <a:r>
              <a:rPr lang="ru-RU" sz="3200" dirty="0" smtClean="0">
                <a:latin typeface="+mj-lt"/>
              </a:rPr>
              <a:t>урок</a:t>
            </a:r>
            <a:r>
              <a:rPr lang="ru-RU" sz="3200" dirty="0" smtClean="0">
                <a:latin typeface="+mj-lt"/>
              </a:rPr>
              <a:t>, отвечающий </a:t>
            </a:r>
            <a:r>
              <a:rPr lang="ru-RU" sz="3200" dirty="0" smtClean="0">
                <a:latin typeface="+mj-lt"/>
              </a:rPr>
              <a:t>требованиям ФГОС, в </a:t>
            </a:r>
            <a:br>
              <a:rPr lang="ru-RU" sz="3200" dirty="0" smtClean="0">
                <a:latin typeface="+mj-lt"/>
              </a:rPr>
            </a:br>
            <a:r>
              <a:rPr lang="ru-RU" sz="3200" dirty="0" smtClean="0">
                <a:latin typeface="+mj-lt"/>
              </a:rPr>
              <a:t>котором в концентрированной форме</a:t>
            </a:r>
            <a:br>
              <a:rPr lang="ru-RU" sz="3200" dirty="0" smtClean="0">
                <a:latin typeface="+mj-lt"/>
              </a:rPr>
            </a:br>
            <a:r>
              <a:rPr lang="ru-RU" sz="3200" dirty="0" smtClean="0">
                <a:latin typeface="+mj-lt"/>
              </a:rPr>
              <a:t>нашли отражение запросы и </a:t>
            </a:r>
            <a:br>
              <a:rPr lang="ru-RU" sz="3200" dirty="0" smtClean="0">
                <a:latin typeface="+mj-lt"/>
              </a:rPr>
            </a:br>
            <a:r>
              <a:rPr lang="ru-RU" sz="3200" dirty="0" smtClean="0">
                <a:latin typeface="+mj-lt"/>
              </a:rPr>
              <a:t>потребности семьи, общества и </a:t>
            </a:r>
            <a:br>
              <a:rPr lang="ru-RU" sz="3200" dirty="0" smtClean="0">
                <a:latin typeface="+mj-lt"/>
              </a:rPr>
            </a:br>
            <a:r>
              <a:rPr lang="ru-RU" sz="3200" dirty="0" smtClean="0">
                <a:latin typeface="+mj-lt"/>
              </a:rPr>
              <a:t>государства.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92696"/>
            <a:ext cx="8229600" cy="5879576"/>
          </a:xfrm>
        </p:spPr>
        <p:txBody>
          <a:bodyPr>
            <a:normAutofit fontScale="775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buNone/>
            </a:pPr>
            <a:r>
              <a:rPr lang="ru-RU" sz="3800" i="1" dirty="0" smtClean="0">
                <a:solidFill>
                  <a:srgbClr val="002060"/>
                </a:solidFill>
                <a:latin typeface="+mj-lt"/>
              </a:rPr>
              <a:t>Универсальные учебные действия</a:t>
            </a:r>
            <a:r>
              <a:rPr lang="ru-RU" sz="3800" i="1" dirty="0" smtClean="0">
                <a:solidFill>
                  <a:srgbClr val="002060"/>
                </a:solidFill>
                <a:latin typeface="+mj-lt"/>
              </a:rPr>
              <a:t>:</a:t>
            </a:r>
          </a:p>
          <a:p>
            <a:r>
              <a:rPr lang="ru-RU" sz="3200" dirty="0" smtClean="0">
                <a:latin typeface="+mj-lt"/>
              </a:rPr>
              <a:t>способность </a:t>
            </a:r>
            <a:r>
              <a:rPr lang="ru-RU" sz="3200" dirty="0" smtClean="0">
                <a:latin typeface="+mj-lt"/>
              </a:rPr>
              <a:t>субъекта к саморазвитию и </a:t>
            </a:r>
            <a:br>
              <a:rPr lang="ru-RU" sz="3200" dirty="0" smtClean="0">
                <a:latin typeface="+mj-lt"/>
              </a:rPr>
            </a:br>
            <a:r>
              <a:rPr lang="ru-RU" sz="3200" dirty="0" smtClean="0">
                <a:latin typeface="+mj-lt"/>
              </a:rPr>
              <a:t>самосовершенствованию путем сознательного</a:t>
            </a:r>
            <a:br>
              <a:rPr lang="ru-RU" sz="3200" dirty="0" smtClean="0">
                <a:latin typeface="+mj-lt"/>
              </a:rPr>
            </a:br>
            <a:r>
              <a:rPr lang="ru-RU" sz="3200" dirty="0" smtClean="0">
                <a:latin typeface="+mj-lt"/>
              </a:rPr>
              <a:t>и активного присвоения нового социального</a:t>
            </a:r>
            <a:br>
              <a:rPr lang="ru-RU" sz="3200" dirty="0" smtClean="0">
                <a:latin typeface="+mj-lt"/>
              </a:rPr>
            </a:br>
            <a:r>
              <a:rPr lang="ru-RU" sz="3200" dirty="0" smtClean="0">
                <a:latin typeface="+mj-lt"/>
              </a:rPr>
              <a:t>опыта; </a:t>
            </a:r>
            <a:endParaRPr lang="ru-RU" sz="3200" dirty="0" smtClean="0">
              <a:latin typeface="+mj-lt"/>
            </a:endParaRPr>
          </a:p>
          <a:p>
            <a:r>
              <a:rPr lang="ru-RU" sz="3200" dirty="0" smtClean="0">
                <a:latin typeface="+mj-lt"/>
              </a:rPr>
              <a:t>совокупность </a:t>
            </a:r>
            <a:r>
              <a:rPr lang="ru-RU" sz="3200" dirty="0" smtClean="0">
                <a:latin typeface="+mj-lt"/>
              </a:rPr>
              <a:t>действий учащегося,</a:t>
            </a:r>
            <a:br>
              <a:rPr lang="ru-RU" sz="3200" dirty="0" smtClean="0">
                <a:latin typeface="+mj-lt"/>
              </a:rPr>
            </a:br>
            <a:r>
              <a:rPr lang="ru-RU" sz="3200" dirty="0" smtClean="0">
                <a:latin typeface="+mj-lt"/>
              </a:rPr>
              <a:t>обеспечивающих его культурную</a:t>
            </a:r>
            <a:br>
              <a:rPr lang="ru-RU" sz="3200" dirty="0" smtClean="0">
                <a:latin typeface="+mj-lt"/>
              </a:rPr>
            </a:br>
            <a:r>
              <a:rPr lang="ru-RU" sz="3200" dirty="0" smtClean="0">
                <a:latin typeface="+mj-lt"/>
              </a:rPr>
              <a:t>идентичность, социальную компетентность,</a:t>
            </a:r>
            <a:br>
              <a:rPr lang="ru-RU" sz="3200" dirty="0" smtClean="0">
                <a:latin typeface="+mj-lt"/>
              </a:rPr>
            </a:br>
            <a:r>
              <a:rPr lang="ru-RU" sz="3200" dirty="0" smtClean="0">
                <a:latin typeface="+mj-lt"/>
              </a:rPr>
              <a:t>толерантность, способность к </a:t>
            </a:r>
            <a:br>
              <a:rPr lang="ru-RU" sz="3200" dirty="0" smtClean="0">
                <a:latin typeface="+mj-lt"/>
              </a:rPr>
            </a:br>
            <a:r>
              <a:rPr lang="ru-RU" sz="3200" dirty="0" smtClean="0">
                <a:latin typeface="+mj-lt"/>
              </a:rPr>
              <a:t>самостоятельному усвоению новых знаний и </a:t>
            </a:r>
            <a:br>
              <a:rPr lang="ru-RU" sz="3200" dirty="0" smtClean="0">
                <a:latin typeface="+mj-lt"/>
              </a:rPr>
            </a:br>
            <a:r>
              <a:rPr lang="ru-RU" sz="3200" dirty="0" smtClean="0">
                <a:latin typeface="+mj-lt"/>
              </a:rPr>
              <a:t>умений, включая организацию этого процесса</a:t>
            </a:r>
            <a:r>
              <a:rPr lang="ru-RU" sz="3200" dirty="0" smtClean="0">
                <a:latin typeface="+mj-lt"/>
              </a:rPr>
              <a:t>.</a:t>
            </a:r>
            <a:r>
              <a:rPr lang="ru-RU" sz="3200" dirty="0" smtClean="0">
                <a:latin typeface="+mj-lt"/>
              </a:rPr>
              <a:t/>
            </a:r>
            <a:br>
              <a:rPr lang="ru-RU" sz="3200" dirty="0" smtClean="0">
                <a:latin typeface="+mj-lt"/>
              </a:rPr>
            </a:br>
            <a:endParaRPr lang="ru-RU" sz="3200" dirty="0" smtClean="0">
              <a:latin typeface="+mj-lt"/>
            </a:endParaRPr>
          </a:p>
          <a:p>
            <a:pPr>
              <a:buNone/>
            </a:pPr>
            <a:r>
              <a:rPr lang="ru-RU" sz="3200" i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3200" i="1" dirty="0" smtClean="0">
                <a:solidFill>
                  <a:srgbClr val="002060"/>
                </a:solidFill>
                <a:latin typeface="+mj-lt"/>
              </a:rPr>
              <a:t>     ВИДЫ </a:t>
            </a:r>
            <a:r>
              <a:rPr lang="ru-RU" sz="3200" i="1" dirty="0" smtClean="0">
                <a:solidFill>
                  <a:srgbClr val="002060"/>
                </a:solidFill>
                <a:latin typeface="+mj-lt"/>
              </a:rPr>
              <a:t>УУД:</a:t>
            </a:r>
            <a:r>
              <a:rPr lang="ru-RU" sz="3200" dirty="0" smtClean="0">
                <a:latin typeface="+mj-lt"/>
              </a:rPr>
              <a:t/>
            </a:r>
            <a:br>
              <a:rPr lang="ru-RU" sz="3200" dirty="0" smtClean="0">
                <a:latin typeface="+mj-lt"/>
              </a:rPr>
            </a:br>
            <a:r>
              <a:rPr lang="ru-RU" sz="3200" dirty="0" smtClean="0">
                <a:solidFill>
                  <a:srgbClr val="002060"/>
                </a:solidFill>
                <a:latin typeface="+mj-lt"/>
              </a:rPr>
              <a:t>*</a:t>
            </a:r>
            <a:r>
              <a:rPr lang="ru-RU" sz="3200" dirty="0" smtClean="0">
                <a:latin typeface="+mj-lt"/>
              </a:rPr>
              <a:t>личностные;</a:t>
            </a:r>
            <a:br>
              <a:rPr lang="ru-RU" sz="3200" dirty="0" smtClean="0">
                <a:latin typeface="+mj-lt"/>
              </a:rPr>
            </a:br>
            <a:r>
              <a:rPr lang="ru-RU" sz="3200" dirty="0" smtClean="0">
                <a:solidFill>
                  <a:srgbClr val="002060"/>
                </a:solidFill>
                <a:latin typeface="+mj-lt"/>
              </a:rPr>
              <a:t>*</a:t>
            </a:r>
            <a:r>
              <a:rPr lang="ru-RU" sz="3200" dirty="0" smtClean="0">
                <a:latin typeface="+mj-lt"/>
              </a:rPr>
              <a:t>регулятивные;</a:t>
            </a:r>
            <a:br>
              <a:rPr lang="ru-RU" sz="3200" dirty="0" smtClean="0">
                <a:latin typeface="+mj-lt"/>
              </a:rPr>
            </a:br>
            <a:r>
              <a:rPr lang="ru-RU" sz="3200" dirty="0" smtClean="0">
                <a:solidFill>
                  <a:srgbClr val="002060"/>
                </a:solidFill>
                <a:latin typeface="+mj-lt"/>
              </a:rPr>
              <a:t>*</a:t>
            </a:r>
            <a:r>
              <a:rPr lang="ru-RU" sz="3200" dirty="0" smtClean="0">
                <a:latin typeface="+mj-lt"/>
              </a:rPr>
              <a:t>познавательные;</a:t>
            </a:r>
            <a:br>
              <a:rPr lang="ru-RU" sz="3200" dirty="0" smtClean="0">
                <a:latin typeface="+mj-lt"/>
              </a:rPr>
            </a:br>
            <a:r>
              <a:rPr lang="ru-RU" sz="3200" dirty="0" smtClean="0">
                <a:solidFill>
                  <a:srgbClr val="002060"/>
                </a:solidFill>
                <a:latin typeface="+mj-lt"/>
              </a:rPr>
              <a:t>*</a:t>
            </a:r>
            <a:r>
              <a:rPr lang="ru-RU" sz="3200" dirty="0" smtClean="0">
                <a:latin typeface="+mj-lt"/>
              </a:rPr>
              <a:t>коммуникативные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92696"/>
            <a:ext cx="8229600" cy="6048672"/>
          </a:xfrm>
        </p:spPr>
        <p:txBody>
          <a:bodyPr>
            <a:normAutofit fontScale="85000" lnSpcReduction="1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rgbClr val="002060"/>
                </a:solidFill>
              </a:rPr>
              <a:t>Личностные действия </a:t>
            </a:r>
            <a:r>
              <a:rPr lang="ru-RU" sz="3200" dirty="0" smtClean="0"/>
              <a:t>позволяют:</a:t>
            </a:r>
          </a:p>
          <a:p>
            <a:r>
              <a:rPr lang="ru-RU" sz="3200" dirty="0" smtClean="0"/>
              <a:t>сделать </a:t>
            </a:r>
            <a:r>
              <a:rPr lang="ru-RU" sz="3200" dirty="0" smtClean="0"/>
              <a:t>учение осмысленным, </a:t>
            </a:r>
            <a:endParaRPr lang="ru-RU" sz="3200" dirty="0" smtClean="0"/>
          </a:p>
          <a:p>
            <a:r>
              <a:rPr lang="ru-RU" sz="3200" dirty="0" smtClean="0"/>
              <a:t>обеспечивают </a:t>
            </a:r>
            <a:r>
              <a:rPr lang="ru-RU" sz="3200" dirty="0" smtClean="0"/>
              <a:t>ученику значимость решения учебных задач, увязывая их с реальными жизненными целями и ситуациями. Это учет и развитие личностных качеств учащихся. </a:t>
            </a:r>
            <a:endParaRPr lang="ru-RU" sz="3200" dirty="0" smtClean="0"/>
          </a:p>
          <a:p>
            <a:pPr>
              <a:buNone/>
            </a:pPr>
            <a:endParaRPr lang="ru-RU" sz="32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200" b="1" i="1" dirty="0" smtClean="0">
                <a:solidFill>
                  <a:srgbClr val="002060"/>
                </a:solidFill>
              </a:rPr>
              <a:t>Регулятивные </a:t>
            </a:r>
            <a:r>
              <a:rPr lang="ru-RU" sz="3200" b="1" i="1" dirty="0" smtClean="0">
                <a:solidFill>
                  <a:srgbClr val="002060"/>
                </a:solidFill>
              </a:rPr>
              <a:t>действия </a:t>
            </a:r>
            <a:r>
              <a:rPr lang="ru-RU" sz="3200" dirty="0" smtClean="0"/>
              <a:t>обеспечивают:</a:t>
            </a:r>
          </a:p>
          <a:p>
            <a:r>
              <a:rPr lang="ru-RU" sz="3200" dirty="0" smtClean="0"/>
              <a:t>возможность </a:t>
            </a:r>
            <a:r>
              <a:rPr lang="ru-RU" sz="3200" dirty="0" smtClean="0"/>
              <a:t>управления познавательной и учебной деятельности посредством постановки целей, планирования, контроля, коррекции своих действий и оценки успешности </a:t>
            </a:r>
            <a:r>
              <a:rPr lang="ru-RU" sz="3200" dirty="0" smtClean="0"/>
              <a:t>усвоения;</a:t>
            </a:r>
          </a:p>
          <a:p>
            <a:r>
              <a:rPr lang="ru-RU" sz="3200" dirty="0" smtClean="0"/>
              <a:t>последовательный </a:t>
            </a:r>
            <a:r>
              <a:rPr lang="ru-RU" sz="3200" dirty="0" smtClean="0"/>
              <a:t>переход к самоуправлению и </a:t>
            </a:r>
            <a:r>
              <a:rPr lang="ru-RU" sz="3200" dirty="0" err="1" smtClean="0"/>
              <a:t>саморегуляции</a:t>
            </a:r>
            <a:r>
              <a:rPr lang="ru-RU" sz="3200" dirty="0" smtClean="0"/>
              <a:t> в учебной деятельности.</a:t>
            </a:r>
            <a:endParaRPr lang="ru-RU" sz="3200" dirty="0" smtClean="0"/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5572164"/>
          </a:xfrm>
        </p:spPr>
        <p:txBody>
          <a:bodyPr>
            <a:normAutofit fontScale="7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rgbClr val="002060"/>
                </a:solidFill>
              </a:rPr>
              <a:t>Познавательные действия </a:t>
            </a:r>
            <a:r>
              <a:rPr lang="ru-RU" sz="3200" dirty="0" smtClean="0"/>
              <a:t>включают:</a:t>
            </a:r>
          </a:p>
          <a:p>
            <a:r>
              <a:rPr lang="ru-RU" sz="3200" dirty="0" smtClean="0"/>
              <a:t>действия </a:t>
            </a:r>
            <a:r>
              <a:rPr lang="ru-RU" sz="3200" dirty="0" smtClean="0"/>
              <a:t>исследования, поиска и отбора необходимой информации, ее структурирования; </a:t>
            </a:r>
            <a:endParaRPr lang="ru-RU" sz="3200" dirty="0" smtClean="0"/>
          </a:p>
          <a:p>
            <a:r>
              <a:rPr lang="ru-RU" sz="3200" dirty="0" smtClean="0"/>
              <a:t>моделирования </a:t>
            </a:r>
            <a:r>
              <a:rPr lang="ru-RU" sz="3200" dirty="0" smtClean="0"/>
              <a:t>изучаемого содержания, </a:t>
            </a:r>
            <a:endParaRPr lang="ru-RU" sz="3200" dirty="0" smtClean="0"/>
          </a:p>
          <a:p>
            <a:r>
              <a:rPr lang="ru-RU" sz="3200" dirty="0" smtClean="0"/>
              <a:t>логические </a:t>
            </a:r>
            <a:r>
              <a:rPr lang="ru-RU" sz="3200" dirty="0" smtClean="0"/>
              <a:t>действия и операции, </a:t>
            </a:r>
            <a:endParaRPr lang="ru-RU" sz="3200" dirty="0" smtClean="0"/>
          </a:p>
          <a:p>
            <a:r>
              <a:rPr lang="ru-RU" sz="3200" dirty="0" smtClean="0"/>
              <a:t>способы </a:t>
            </a:r>
            <a:r>
              <a:rPr lang="ru-RU" sz="3200" dirty="0" smtClean="0"/>
              <a:t>решения задач</a:t>
            </a:r>
            <a:r>
              <a:rPr lang="ru-RU" sz="3200" dirty="0" smtClean="0"/>
              <a:t>.</a:t>
            </a:r>
          </a:p>
          <a:p>
            <a:endParaRPr lang="ru-RU" sz="3200" dirty="0" smtClean="0"/>
          </a:p>
          <a:p>
            <a:pPr>
              <a:buNone/>
            </a:pPr>
            <a:r>
              <a:rPr lang="ru-RU" sz="3200" b="1" i="1" dirty="0" smtClean="0">
                <a:solidFill>
                  <a:srgbClr val="002060"/>
                </a:solidFill>
              </a:rPr>
              <a:t>Коммуникативные </a:t>
            </a:r>
            <a:r>
              <a:rPr lang="ru-RU" sz="3200" b="1" i="1" dirty="0" smtClean="0">
                <a:solidFill>
                  <a:srgbClr val="002060"/>
                </a:solidFill>
              </a:rPr>
              <a:t>действия </a:t>
            </a:r>
            <a:r>
              <a:rPr lang="ru-RU" sz="3200" dirty="0" smtClean="0"/>
              <a:t>обеспечивают: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возможности сотрудничества – умение слышать, слушать и понимать партнера, планировать и согласованно выполнять совместную деятельность, распределять роли, взаимно контролировать действия друг друга, уметь договариваться, вести дискуссию, правильно выражать свои мысли в речи, уважать в общении и сотрудничества партнера и самого себя, умение и готовность вести диалог, искать решения, оказывать поддержку друг другу.</a:t>
            </a:r>
          </a:p>
          <a:p>
            <a:pPr>
              <a:buNone/>
            </a:pP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ЛИЧНОСТНЫЕ УУД =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3" indent="0"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ЧТО?</a:t>
            </a:r>
            <a:r>
              <a:rPr lang="ru-RU" sz="2400" dirty="0" smtClean="0"/>
              <a:t> - Построение индивидуальных жизненных смыслов и жизненных планов во временной перспективе ЧТО? - Построение индивидуальных жизненных смыслов и жизненных планов во временной перспективе </a:t>
            </a:r>
            <a:endParaRPr lang="ru-RU" sz="2400" dirty="0" smtClean="0"/>
          </a:p>
          <a:p>
            <a:pPr marL="0" lvl="3" indent="0"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КАК</a:t>
            </a:r>
            <a:r>
              <a:rPr lang="ru-RU" sz="2400" b="1" i="1" dirty="0" smtClean="0">
                <a:solidFill>
                  <a:srgbClr val="002060"/>
                </a:solidFill>
              </a:rPr>
              <a:t>?</a:t>
            </a:r>
            <a:r>
              <a:rPr lang="ru-RU" sz="2400" dirty="0" smtClean="0"/>
              <a:t> - Действие </a:t>
            </a:r>
            <a:r>
              <a:rPr lang="ru-RU" sz="2400" dirty="0" err="1" smtClean="0"/>
              <a:t>смыслообразования</a:t>
            </a:r>
            <a:r>
              <a:rPr lang="ru-RU" sz="2400" dirty="0" smtClean="0"/>
              <a:t> = установления связи между целью учебной деятельности и тем, ради чего она осуществляется. - Действие нравственно-этического оценивания усваиваемого содержания, исходя из социальных и личностных ценностей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/>
            </a:r>
            <a:br>
              <a:rPr lang="ru-RU" sz="3200" b="1" i="1" dirty="0" smtClean="0">
                <a:solidFill>
                  <a:srgbClr val="002060"/>
                </a:solidFill>
              </a:rPr>
            </a:br>
            <a:r>
              <a:rPr lang="ru-RU" sz="3200" b="1" i="1" dirty="0" smtClean="0">
                <a:solidFill>
                  <a:srgbClr val="002060"/>
                </a:solidFill>
              </a:rPr>
              <a:t/>
            </a:r>
            <a:br>
              <a:rPr lang="ru-RU" sz="3200" b="1" i="1" dirty="0" smtClean="0">
                <a:solidFill>
                  <a:srgbClr val="002060"/>
                </a:solidFill>
              </a:rPr>
            </a:br>
            <a:r>
              <a:rPr lang="ru-RU" sz="3200" b="1" i="1" dirty="0" smtClean="0">
                <a:solidFill>
                  <a:srgbClr val="002060"/>
                </a:solidFill>
              </a:rPr>
              <a:t>ЛИЧНОСТНЫЕ УУД </a:t>
            </a:r>
            <a:r>
              <a:rPr lang="ru-RU" sz="3200" b="1" i="1" dirty="0" smtClean="0">
                <a:solidFill>
                  <a:srgbClr val="002060"/>
                </a:solidFill>
              </a:rPr>
              <a:t>= </a:t>
            </a:r>
            <a:r>
              <a:rPr lang="ru-RU" sz="3100" b="1" i="1" dirty="0" smtClean="0">
                <a:solidFill>
                  <a:srgbClr val="002060"/>
                </a:solidFill>
              </a:rPr>
              <a:t>ценностно-смысловая, нравственная, социальная ориентации</a:t>
            </a:r>
            <a:endParaRPr lang="ru-RU" sz="3100" b="1" i="1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3" indent="0"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+mj-lt"/>
              </a:rPr>
              <a:t>Мотивация – </a:t>
            </a:r>
          </a:p>
          <a:p>
            <a:pPr marL="0" lvl="3" indent="0"/>
            <a:r>
              <a:rPr lang="ru-RU" sz="2800" b="1" i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800" b="1" i="1" dirty="0" smtClean="0">
                <a:latin typeface="+mj-lt"/>
              </a:rPr>
              <a:t>Я хочу и буду знать, потому что…</a:t>
            </a:r>
          </a:p>
          <a:p>
            <a:pPr marL="0" lvl="3" indent="0"/>
            <a:r>
              <a:rPr lang="ru-RU" sz="2800" b="1" i="1" dirty="0" smtClean="0">
                <a:latin typeface="+mj-lt"/>
              </a:rPr>
              <a:t>Зачем мне надо читать, слушать и понимать, писать, говорить по-английски?</a:t>
            </a:r>
          </a:p>
          <a:p>
            <a:pPr marL="0" lvl="3" indent="0"/>
            <a:r>
              <a:rPr lang="ru-RU" sz="2800" b="1" i="1" dirty="0" smtClean="0">
                <a:latin typeface="+mj-lt"/>
              </a:rPr>
              <a:t>О чем я хочу и могу прочитать, рассказать, написать по-английски?</a:t>
            </a:r>
            <a:endParaRPr lang="ru-RU" sz="2800" dirty="0">
              <a:latin typeface="+mj-lt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РЕГУЛЯТИВНЫЕ УУД =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err="1" smtClean="0">
                <a:solidFill>
                  <a:srgbClr val="002060"/>
                </a:solidFill>
              </a:rPr>
              <a:t>целеполагание</a:t>
            </a:r>
            <a:r>
              <a:rPr lang="ru-RU" dirty="0" smtClean="0"/>
              <a:t> - постановка учебной задачи на основе соотнесения того, что уже известно и усвоено учащимся, и того, что еще неизвестно; </a:t>
            </a:r>
            <a:r>
              <a:rPr lang="ru-RU" dirty="0" err="1" smtClean="0"/>
              <a:t>целеполагание</a:t>
            </a:r>
            <a:r>
              <a:rPr lang="ru-RU" dirty="0" smtClean="0"/>
              <a:t> - постановка учебной задачи на основе соотнесения того, что уже известно и усвоено учащимся, и того, что еще неизвестно; </a:t>
            </a:r>
            <a:endParaRPr lang="ru-RU" dirty="0" smtClean="0"/>
          </a:p>
          <a:p>
            <a:r>
              <a:rPr lang="ru-RU" b="1" i="1" dirty="0" smtClean="0">
                <a:solidFill>
                  <a:srgbClr val="002060"/>
                </a:solidFill>
              </a:rPr>
              <a:t>планирование</a:t>
            </a:r>
            <a:r>
              <a:rPr lang="ru-RU" dirty="0" smtClean="0"/>
              <a:t> </a:t>
            </a:r>
            <a:r>
              <a:rPr lang="ru-RU" dirty="0" smtClean="0"/>
              <a:t>– определение последовательности промежуточных целей с учетом конечного результата; составление плана и последовательности действий; </a:t>
            </a:r>
            <a:endParaRPr lang="ru-RU" dirty="0" smtClean="0"/>
          </a:p>
          <a:p>
            <a:r>
              <a:rPr lang="ru-RU" b="1" i="1" dirty="0" smtClean="0">
                <a:solidFill>
                  <a:srgbClr val="002060"/>
                </a:solidFill>
              </a:rPr>
              <a:t>прогнозирование </a:t>
            </a:r>
            <a:r>
              <a:rPr lang="ru-RU" dirty="0" smtClean="0"/>
              <a:t>– предвосхищение результата и уровня усвоения, его временных характеристик;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РЕГУЛЯТИВНЫЕ УУД =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Autofit/>
          </a:bodyPr>
          <a:lstStyle/>
          <a:p>
            <a:pPr marL="0" lvl="3" indent="0"/>
            <a:r>
              <a:rPr lang="ru-RU" sz="2400" b="1" i="1" dirty="0" smtClean="0">
                <a:solidFill>
                  <a:srgbClr val="002060"/>
                </a:solidFill>
              </a:rPr>
              <a:t>контроль</a:t>
            </a:r>
            <a:r>
              <a:rPr lang="ru-RU" sz="2400" dirty="0" smtClean="0"/>
              <a:t> в форме сличения способа действия и его результата с заданным эталоном с целью обнаружения отклонений и отличий от эталона; контроль в форме сличения способа действия и его результата с заданным эталоном с целью обнаружения отклонений и отличий от эталона; </a:t>
            </a:r>
            <a:endParaRPr lang="ru-RU" sz="2400" dirty="0" smtClean="0"/>
          </a:p>
          <a:p>
            <a:pPr marL="0" lvl="3" indent="0"/>
            <a:r>
              <a:rPr lang="ru-RU" sz="2400" b="1" i="1" dirty="0" smtClean="0">
                <a:solidFill>
                  <a:srgbClr val="002060"/>
                </a:solidFill>
              </a:rPr>
              <a:t>коррекция</a:t>
            </a:r>
            <a:r>
              <a:rPr lang="ru-RU" sz="2400" dirty="0" smtClean="0"/>
              <a:t> </a:t>
            </a:r>
            <a:r>
              <a:rPr lang="ru-RU" sz="2400" dirty="0" smtClean="0"/>
              <a:t>– внесение необходимых дополнений и корректив в план и способ действия в случае расхождения эталона, реального действия и его продукта; </a:t>
            </a:r>
            <a:endParaRPr lang="ru-RU" sz="2400" dirty="0" smtClean="0"/>
          </a:p>
          <a:p>
            <a:pPr marL="0" lvl="3" indent="0"/>
            <a:r>
              <a:rPr lang="ru-RU" sz="2400" b="1" i="1" dirty="0" smtClean="0">
                <a:solidFill>
                  <a:srgbClr val="002060"/>
                </a:solidFill>
              </a:rPr>
              <a:t>оценка</a:t>
            </a:r>
            <a:r>
              <a:rPr lang="ru-RU" sz="2400" dirty="0" smtClean="0"/>
              <a:t> </a:t>
            </a:r>
            <a:r>
              <a:rPr lang="ru-RU" sz="2400" dirty="0" smtClean="0"/>
              <a:t>- выделение и осознание учащимся того что уже усвоено и что еще подлежит усвоению, осознание качества и уровня усвоения;</a:t>
            </a:r>
            <a:endParaRPr lang="ru-RU" sz="24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2106</TotalTime>
  <Words>715</Words>
  <Application>Microsoft Office PowerPoint</Application>
  <PresentationFormat>Экран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Слайд 1</vt:lpstr>
      <vt:lpstr>Слайд 2</vt:lpstr>
      <vt:lpstr>Слайд 3</vt:lpstr>
      <vt:lpstr>Слайд 4</vt:lpstr>
      <vt:lpstr>Слайд 5</vt:lpstr>
      <vt:lpstr>ЛИЧНОСТНЫЕ УУД =</vt:lpstr>
      <vt:lpstr>  ЛИЧНОСТНЫЕ УУД = ценностно-смысловая, нравственная, социальная ориентации</vt:lpstr>
      <vt:lpstr>РЕГУЛЯТИВНЫЕ УУД =</vt:lpstr>
      <vt:lpstr>РЕГУЛЯТИВНЫЕ УУД =</vt:lpstr>
      <vt:lpstr>РЕГУЛЯТИВНЫЕ УУД =</vt:lpstr>
      <vt:lpstr>Требования к современному уроку иностранного языка</vt:lpstr>
      <vt:lpstr>Общие требования к современному уроку</vt:lpstr>
      <vt:lpstr>Специфика структуры иностранного языка </vt:lpstr>
      <vt:lpstr>    Типы и структура современного урока английского языка </vt:lpstr>
    </vt:vector>
  </TitlesOfParts>
  <Company>123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Literature in Schoolchildren’s Life</dc:title>
  <dc:creator>ченик</dc:creator>
  <cp:lastModifiedBy>Admin</cp:lastModifiedBy>
  <cp:revision>109</cp:revision>
  <dcterms:created xsi:type="dcterms:W3CDTF">2012-04-06T05:59:39Z</dcterms:created>
  <dcterms:modified xsi:type="dcterms:W3CDTF">2015-11-23T19:24:51Z</dcterms:modified>
</cp:coreProperties>
</file>