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7" r:id="rId3"/>
    <p:sldId id="284" r:id="rId4"/>
    <p:sldId id="257" r:id="rId5"/>
    <p:sldId id="258" r:id="rId6"/>
    <p:sldId id="259" r:id="rId7"/>
    <p:sldId id="270" r:id="rId8"/>
    <p:sldId id="271" r:id="rId9"/>
    <p:sldId id="285" r:id="rId10"/>
    <p:sldId id="272" r:id="rId11"/>
    <p:sldId id="273" r:id="rId12"/>
    <p:sldId id="261" r:id="rId13"/>
    <p:sldId id="278" r:id="rId14"/>
    <p:sldId id="262" r:id="rId15"/>
    <p:sldId id="274" r:id="rId16"/>
    <p:sldId id="276" r:id="rId17"/>
    <p:sldId id="269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>
        <p:scale>
          <a:sx n="105" d="100"/>
          <a:sy n="105" d="100"/>
        </p:scale>
        <p:origin x="-78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CA181-5A92-42A6-B8EF-FC780664EF5F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6EBC9-92CC-4D77-9B6A-AE80250593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06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3671888"/>
            <a:ext cx="6048375" cy="1109662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532313"/>
            <a:ext cx="6048375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1984375"/>
            <a:ext cx="1909762" cy="44672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1984375"/>
            <a:ext cx="5581650" cy="44672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76338" y="2492375"/>
            <a:ext cx="3744912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3650" y="2492375"/>
            <a:ext cx="37465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984375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492375"/>
            <a:ext cx="7643812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ransition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6" name="Picture 2" descr="C:\Documents and Settings\Admin\Рабочий стол\зако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214414" y="1000108"/>
            <a:ext cx="6858048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Правонарушения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и юридическая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ответственность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553200" cy="1728192"/>
          </a:xfrm>
        </p:spPr>
        <p:txBody>
          <a:bodyPr/>
          <a:lstStyle/>
          <a:p>
            <a:pPr algn="ctr"/>
            <a:r>
              <a:rPr lang="ru-RU" sz="2800" i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Классифицируйте указанные противоправные деяния на проступки и преступления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76338" y="1916833"/>
            <a:ext cx="7643812" cy="4534768"/>
          </a:xfrm>
        </p:spPr>
        <p:txBody>
          <a:bodyPr/>
          <a:lstStyle/>
          <a:p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грабеж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торговля с рук в неустановленных местах 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кража 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невыполнение договора 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неоплаченный проезд в транспорте 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вымогательство 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повреждение телефона-автомата 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мошенничество</a:t>
            </a:r>
            <a:endParaRPr lang="ru-RU" sz="2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0"/>
          <p:cNvSpPr txBox="1">
            <a:spLocks noGrp="1"/>
          </p:cNvSpPr>
          <p:nvPr>
            <p:ph type="title"/>
          </p:nvPr>
        </p:nvSpPr>
        <p:spPr>
          <a:xfrm>
            <a:off x="1187450" y="1155419"/>
            <a:ext cx="6553200" cy="147841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"Каково твоё деяние, таково и воздаяние"</a:t>
            </a:r>
          </a:p>
        </p:txBody>
      </p:sp>
      <p:pic>
        <p:nvPicPr>
          <p:cNvPr id="5" name="Picture 3" descr="C:\Documents and Settings\Admin\Рабочий стол\закон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996952"/>
            <a:ext cx="3571875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462992" cy="6165872"/>
          </a:xfrm>
        </p:spPr>
        <p:txBody>
          <a:bodyPr/>
          <a:lstStyle/>
          <a:p>
            <a:pPr marL="0" algn="ctr" eaLnBrk="1" hangingPunct="1">
              <a:buFontTx/>
              <a:buNone/>
              <a:defRPr/>
            </a:pP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Юридическая ответственность – </a:t>
            </a:r>
          </a:p>
          <a:p>
            <a:pPr marL="0" algn="ctr" eaLnBrk="1" hangingPunct="1">
              <a:buFontTx/>
              <a:buNone/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это ответственность за совершенное правонарушение, т.е. это ответственность перед законом, выраженная в форме наказания.</a:t>
            </a:r>
            <a:endParaRPr lang="ru-RU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1187450" y="188640"/>
            <a:ext cx="6553200" cy="576063"/>
          </a:xfrm>
        </p:spPr>
        <p:txBody>
          <a:bodyPr/>
          <a:lstStyle/>
          <a:p>
            <a:pPr algn="ctr"/>
            <a:r>
              <a:rPr lang="ru-RU" sz="2400" b="1" dirty="0" smtClean="0"/>
              <a:t>  Виды юридической ответственности</a:t>
            </a:r>
            <a:endParaRPr lang="ru-RU" sz="2400" b="1" dirty="0"/>
          </a:p>
        </p:txBody>
      </p:sp>
      <p:graphicFrame>
        <p:nvGraphicFramePr>
          <p:cNvPr id="25" name="Содержимое 24"/>
          <p:cNvGraphicFramePr>
            <a:graphicFrameLocks noGrp="1"/>
          </p:cNvGraphicFramePr>
          <p:nvPr>
            <p:ph idx="1"/>
          </p:nvPr>
        </p:nvGraphicFramePr>
        <p:xfrm>
          <a:off x="1115616" y="836712"/>
          <a:ext cx="7632525" cy="5200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6651"/>
                <a:gridCol w="2547937"/>
                <a:gridCol w="2547937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Виды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Характеристика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Наказание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705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368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717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794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182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1187450" y="188640"/>
            <a:ext cx="6553200" cy="576063"/>
          </a:xfrm>
        </p:spPr>
        <p:txBody>
          <a:bodyPr/>
          <a:lstStyle/>
          <a:p>
            <a:pPr algn="ctr"/>
            <a:r>
              <a:rPr lang="ru-RU" sz="2400" b="1" dirty="0" smtClean="0"/>
              <a:t>  Виды юридической ответственности</a:t>
            </a:r>
            <a:endParaRPr lang="ru-RU" sz="2400" b="1" dirty="0"/>
          </a:p>
        </p:txBody>
      </p:sp>
      <p:graphicFrame>
        <p:nvGraphicFramePr>
          <p:cNvPr id="25" name="Содержимое 24"/>
          <p:cNvGraphicFramePr>
            <a:graphicFrameLocks noGrp="1"/>
          </p:cNvGraphicFramePr>
          <p:nvPr>
            <p:ph idx="1"/>
          </p:nvPr>
        </p:nvGraphicFramePr>
        <p:xfrm>
          <a:off x="1115616" y="836712"/>
          <a:ext cx="7632525" cy="5200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6651"/>
                <a:gridCol w="2547937"/>
                <a:gridCol w="2547937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Виды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Характеристика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Наказание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705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Уголовная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За преступление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Арест, лишение свободы, 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конфискация имущества</a:t>
                      </a: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368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Административная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За нарушение в сферах государственного управления и общественного порядка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Административные работы, штраф, краткосрочный арест до 15 суток</a:t>
                      </a: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717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Дисциплинарная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За нарушение в сфере служебных отношений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Выговор, понижение, увольнение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794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Материальная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За нанесение имущественного ущерба</a:t>
                      </a: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Возмещение ущерба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182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Гражданская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За нарушения имущественных прав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Возмещение ущерба, принудительное восстановление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332657"/>
            <a:ext cx="6553200" cy="720080"/>
          </a:xfrm>
        </p:spPr>
        <p:txBody>
          <a:bodyPr/>
          <a:lstStyle/>
          <a:p>
            <a:pPr algn="ctr"/>
            <a:r>
              <a:rPr lang="ru-RU" sz="2800" dirty="0" smtClean="0"/>
              <a:t>Выберите ситуации, за которые наступает уголовная ответственность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76338" y="1412776"/>
            <a:ext cx="7643812" cy="5112568"/>
          </a:xfrm>
        </p:spPr>
        <p:txBody>
          <a:bodyPr/>
          <a:lstStyle/>
          <a:p>
            <a:r>
              <a:rPr lang="ru-RU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Подростки залезли в чужой автомобиль и катались по городу. </a:t>
            </a:r>
            <a:endParaRPr lang="ru-RU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Друзья решили посмотреть, как устроено ружье, купленное отцом одного из них. Играя, один направил ружье на другого и нажал курок. Неожиданно для обоих ружье выстрелило, один из подростков погиб. </a:t>
            </a:r>
            <a:endParaRPr lang="ru-RU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Играя мячом во дворе, подросток разбил стекло.</a:t>
            </a:r>
            <a:endParaRPr lang="ru-RU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перемене подросток зашел в раздевалку и забрал понравившуюся чужую меховую шапку. </a:t>
            </a:r>
            <a:endParaRPr lang="ru-RU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Подростки курили в школьном туалете.</a:t>
            </a:r>
            <a:endParaRPr lang="ru-RU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успев подготовиться к контрольной работе, подросток позвонил директору школы и сообщил, что в школе заложена бомба. </a:t>
            </a:r>
            <a:endParaRPr lang="ru-RU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Подросток остановил первоклассника и потребовал у него денег. </a:t>
            </a:r>
            <a:endParaRPr lang="ru-RU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Подросток перебежал улицу на запрещающий сигнал светофора.</a:t>
            </a:r>
            <a:endParaRPr lang="ru-RU" sz="1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116013" y="1412875"/>
            <a:ext cx="6553200" cy="508000"/>
          </a:xfrm>
        </p:spPr>
        <p:txBody>
          <a:bodyPr/>
          <a:lstStyle/>
          <a:p>
            <a:r>
              <a:rPr lang="ru-RU" dirty="0" smtClean="0"/>
              <a:t>Вопрос урока: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088" y="2492375"/>
            <a:ext cx="7993062" cy="395922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</a:t>
            </a:r>
            <a:r>
              <a:rPr lang="ru-RU" sz="32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очему государство устанавливает специальное наказание за совершение правонарушения? </a:t>
            </a:r>
            <a:endParaRPr lang="ru-RU" sz="3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908175" y="1412776"/>
            <a:ext cx="6553200" cy="792088"/>
          </a:xfrm>
        </p:spPr>
        <p:txBody>
          <a:bodyPr/>
          <a:lstStyle/>
          <a:p>
            <a:pPr algn="ctr"/>
            <a:r>
              <a:rPr lang="ru-RU" sz="4000" dirty="0" smtClean="0"/>
              <a:t>Домашнее задание: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611188" y="2420888"/>
            <a:ext cx="8280400" cy="3600399"/>
          </a:xfrm>
        </p:spPr>
        <p:txBody>
          <a:bodyPr/>
          <a:lstStyle/>
          <a:p>
            <a:pPr marL="0" algn="ctr">
              <a:buNone/>
            </a:pPr>
            <a:r>
              <a:rPr lang="ru-RU" sz="4400" dirty="0" smtClean="0"/>
              <a:t>§ 10, найти крылатые фразы и стихи, относящиеся к понятиям «правонарушение» и «юридическая ответственность»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116013" y="1412875"/>
            <a:ext cx="6553200" cy="508000"/>
          </a:xfrm>
        </p:spPr>
        <p:txBody>
          <a:bodyPr/>
          <a:lstStyle/>
          <a:p>
            <a:r>
              <a:rPr lang="ru-RU" dirty="0" smtClean="0"/>
              <a:t>Вопрос урока: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088" y="2492375"/>
            <a:ext cx="7993062" cy="395922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</a:t>
            </a:r>
            <a:r>
              <a:rPr lang="ru-RU" sz="32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очему государство устанавливает специальное наказание за совершение правонарушения? </a:t>
            </a:r>
            <a:endParaRPr lang="ru-RU" sz="3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332656"/>
            <a:ext cx="6336704" cy="150019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Правонарушение – </a:t>
            </a:r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5724128" y="4221088"/>
            <a:ext cx="3240360" cy="19333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/>
          </a:p>
        </p:txBody>
      </p:sp>
      <p:sp>
        <p:nvSpPr>
          <p:cNvPr id="5" name="Овал 4"/>
          <p:cNvSpPr/>
          <p:nvPr/>
        </p:nvSpPr>
        <p:spPr>
          <a:xfrm>
            <a:off x="3995936" y="2636912"/>
            <a:ext cx="2808312" cy="172020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436096" y="1772816"/>
            <a:ext cx="1" cy="871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7092280" y="1844824"/>
            <a:ext cx="792088" cy="24482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1259632" y="1844824"/>
            <a:ext cx="356618" cy="8012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2771800" y="1844824"/>
            <a:ext cx="464692" cy="22322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1331640" y="4077072"/>
            <a:ext cx="3096344" cy="194421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39" name="Овал 38"/>
          <p:cNvSpPr/>
          <p:nvPr/>
        </p:nvSpPr>
        <p:spPr>
          <a:xfrm>
            <a:off x="179512" y="2564904"/>
            <a:ext cx="2232248" cy="157333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332656"/>
            <a:ext cx="6336704" cy="150019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Правонарушение – деяние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(действие </a:t>
            </a:r>
            <a:r>
              <a:rPr lang="en-US" sz="2400" dirty="0" smtClean="0"/>
              <a:t>/</a:t>
            </a:r>
            <a:r>
              <a:rPr lang="ru-RU" sz="2400" dirty="0" smtClean="0"/>
              <a:t> бездействие)</a:t>
            </a:r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5724128" y="4221088"/>
            <a:ext cx="3240360" cy="19333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/>
              <a:t>Дееспособного лица</a:t>
            </a:r>
            <a:endParaRPr lang="ru-RU" sz="2000" dirty="0"/>
          </a:p>
        </p:txBody>
      </p:sp>
      <p:sp>
        <p:nvSpPr>
          <p:cNvPr id="5" name="Овал 4"/>
          <p:cNvSpPr/>
          <p:nvPr/>
        </p:nvSpPr>
        <p:spPr>
          <a:xfrm>
            <a:off x="3995936" y="2636912"/>
            <a:ext cx="2808312" cy="172020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/>
              <a:t>Общественно опасное</a:t>
            </a:r>
            <a:endParaRPr lang="ru-RU" sz="20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436096" y="1772816"/>
            <a:ext cx="1" cy="871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7092280" y="1844824"/>
            <a:ext cx="792088" cy="24482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1259632" y="1844824"/>
            <a:ext cx="356618" cy="8012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2771800" y="1844824"/>
            <a:ext cx="464692" cy="22322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1331640" y="4077072"/>
            <a:ext cx="3096344" cy="194421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/>
              <a:t>Противоправное </a:t>
            </a:r>
            <a:endParaRPr lang="ru-RU" sz="2000" dirty="0"/>
          </a:p>
        </p:txBody>
      </p:sp>
      <p:sp>
        <p:nvSpPr>
          <p:cNvPr id="39" name="Овал 38"/>
          <p:cNvSpPr/>
          <p:nvPr/>
        </p:nvSpPr>
        <p:spPr>
          <a:xfrm>
            <a:off x="179512" y="2564904"/>
            <a:ext cx="2232248" cy="157333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/>
              <a:t>Виновное</a:t>
            </a:r>
            <a:endParaRPr lang="ru-RU" sz="2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7"/>
            <a:ext cx="8462992" cy="6094434"/>
          </a:xfrm>
        </p:spPr>
        <p:txBody>
          <a:bodyPr/>
          <a:lstStyle/>
          <a:p>
            <a:pPr marL="0" algn="ctr" eaLnBrk="1" hangingPunct="1">
              <a:buFontTx/>
              <a:buNone/>
              <a:defRPr/>
            </a:pPr>
            <a:endParaRPr lang="ru-RU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algn="ctr" eaLnBrk="1" hangingPunct="1">
              <a:buFontTx/>
              <a:buNone/>
              <a:defRPr/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Правонарушение – </a:t>
            </a:r>
          </a:p>
          <a:p>
            <a:pPr marL="0" algn="ctr" eaLnBrk="1" hangingPunct="1">
              <a:buFontTx/>
              <a:buNone/>
              <a:defRPr/>
            </a:pP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это виновное противоправное общественно опасное деяние дееспособного лица </a:t>
            </a:r>
            <a:endParaRPr lang="ru-RU" sz="4400" b="1" i="1" dirty="0" smtClean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eaLnBrk="1" hangingPunct="1">
              <a:buFontTx/>
              <a:buNone/>
              <a:defRPr/>
            </a:pPr>
            <a:endParaRPr lang="ru-RU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1840" y="1988840"/>
            <a:ext cx="2714644" cy="92867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Виды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правонарушений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300192" y="3861048"/>
            <a:ext cx="2286000" cy="7143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преступление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933056"/>
            <a:ext cx="2428875" cy="7143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проступок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1979712" y="3068960"/>
            <a:ext cx="1357312" cy="6778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652120" y="2996952"/>
            <a:ext cx="1857375" cy="6794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176338" y="692695"/>
            <a:ext cx="7643812" cy="5758905"/>
          </a:xfrm>
        </p:spPr>
        <p:txBody>
          <a:bodyPr/>
          <a:lstStyle/>
          <a:p>
            <a:pPr marL="0" algn="ctr" eaLnBrk="1" hangingPunct="1">
              <a:buFontTx/>
              <a:buNone/>
              <a:defRPr/>
            </a:pP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algn="ctr" eaLnBrk="1" hangingPunct="1">
              <a:buFontTx/>
              <a:buNone/>
              <a:defRPr/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Проступок – </a:t>
            </a:r>
          </a:p>
          <a:p>
            <a:pPr marL="0" algn="ctr" eaLnBrk="1" hangingPunct="1">
              <a:buFontTx/>
              <a:buNone/>
              <a:defRPr/>
            </a:pP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</a:rPr>
              <a:t>это правонарушение, которое отличается малой степенью наносимого общественного вреда</a:t>
            </a:r>
            <a:endParaRPr lang="ru-RU" sz="4400" b="1" i="1" dirty="0" smtClean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76338" y="620689"/>
            <a:ext cx="7643812" cy="5830912"/>
          </a:xfrm>
        </p:spPr>
        <p:txBody>
          <a:bodyPr/>
          <a:lstStyle/>
          <a:p>
            <a:pPr marL="0" algn="ctr" eaLnBrk="1" hangingPunct="1">
              <a:buFontTx/>
              <a:buNone/>
              <a:defRPr/>
            </a:pPr>
            <a:endParaRPr lang="ru-RU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algn="ctr" eaLnBrk="1" hangingPunct="1">
              <a:buFontTx/>
              <a:buNone/>
              <a:defRPr/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Преступление – </a:t>
            </a:r>
          </a:p>
          <a:p>
            <a:pPr marL="0" algn="ctr" eaLnBrk="1" hangingPunct="1">
              <a:buFontTx/>
              <a:buNone/>
              <a:defRPr/>
            </a:pP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</a:rPr>
              <a:t>это правонарушение, которое отличается высокой степенью наносимого общественного вреда</a:t>
            </a:r>
            <a:endParaRPr lang="ru-RU" sz="4400" b="1" i="1" dirty="0" smtClean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188641"/>
            <a:ext cx="6553200" cy="1440160"/>
          </a:xfrm>
        </p:spPr>
        <p:txBody>
          <a:bodyPr/>
          <a:lstStyle/>
          <a:p>
            <a:pPr algn="ctr"/>
            <a:r>
              <a:rPr lang="ru-RU" i="1" dirty="0" smtClean="0"/>
              <a:t>Определите ситуации в качестве проступка или преступления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76338" y="1772816"/>
            <a:ext cx="7643812" cy="4824535"/>
          </a:xfrm>
        </p:spPr>
        <p:txBody>
          <a:bodyPr/>
          <a:lstStyle/>
          <a:p>
            <a:r>
              <a:rPr lang="ru-RU" i="1" dirty="0" smtClean="0"/>
              <a:t>Дмитрий Сонин, 20 лет, торопясь в зоомагазин, перебежал улицу перед близко идущим транспортом, хотя в 20 метрах находился подземный переход.</a:t>
            </a:r>
          </a:p>
          <a:p>
            <a:r>
              <a:rPr lang="ru-RU" i="1" dirty="0" smtClean="0"/>
              <a:t>Десятиклассник Сергей шел домой. На пустынной улице к нему подошли двое подвыпивших ребят, Вадим и Игорь. Они начали оскорблять его, жестоко избили и нанесли ему несколько ножевых ранений, затем скрылись в неизвестном направлении.</a:t>
            </a:r>
            <a:endParaRPr lang="ru-RU" i="1" dirty="0"/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template">
  <a:themeElements>
    <a:clrScheme name="template 3">
      <a:dk1>
        <a:srgbClr val="4D4D4D"/>
      </a:dk1>
      <a:lt1>
        <a:srgbClr val="FFFFFF"/>
      </a:lt1>
      <a:dk2>
        <a:srgbClr val="4D4D4D"/>
      </a:dk2>
      <a:lt2>
        <a:srgbClr val="003399"/>
      </a:lt2>
      <a:accent1>
        <a:srgbClr val="66CCFF"/>
      </a:accent1>
      <a:accent2>
        <a:srgbClr val="3366FF"/>
      </a:accent2>
      <a:accent3>
        <a:srgbClr val="FFFFFF"/>
      </a:accent3>
      <a:accent4>
        <a:srgbClr val="404040"/>
      </a:accent4>
      <a:accent5>
        <a:srgbClr val="B8E2FF"/>
      </a:accent5>
      <a:accent6>
        <a:srgbClr val="2D5CE7"/>
      </a:accent6>
      <a:hlink>
        <a:srgbClr val="FFCC00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333333"/>
        </a:dk1>
        <a:lt1>
          <a:srgbClr val="FFFFFF"/>
        </a:lt1>
        <a:dk2>
          <a:srgbClr val="808080"/>
        </a:dk2>
        <a:lt2>
          <a:srgbClr val="003366"/>
        </a:lt2>
        <a:accent1>
          <a:srgbClr val="6699FF"/>
        </a:accent1>
        <a:accent2>
          <a:srgbClr val="990000"/>
        </a:accent2>
        <a:accent3>
          <a:srgbClr val="FFFFFF"/>
        </a:accent3>
        <a:accent4>
          <a:srgbClr val="2A2A2A"/>
        </a:accent4>
        <a:accent5>
          <a:srgbClr val="B8CAFF"/>
        </a:accent5>
        <a:accent6>
          <a:srgbClr val="8A0000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CC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E2FF"/>
        </a:accent5>
        <a:accent6>
          <a:srgbClr val="2D5CE7"/>
        </a:accent6>
        <a:hlink>
          <a:srgbClr val="FFCC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2D5C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B90000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99CC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8AB9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krasivo</Template>
  <TotalTime>285</TotalTime>
  <Words>442</Words>
  <Application>Microsoft Office PowerPoint</Application>
  <PresentationFormat>Экран (4:3)</PresentationFormat>
  <Paragraphs>94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template</vt:lpstr>
      <vt:lpstr>Презентация PowerPoint</vt:lpstr>
      <vt:lpstr>Вопрос урока: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Определите ситуации в качестве проступка или преступления</vt:lpstr>
      <vt:lpstr>Классифицируйте указанные противоправные деяния на проступки и преступления</vt:lpstr>
      <vt:lpstr>"Каково твоё деяние, таково и воздаяние"</vt:lpstr>
      <vt:lpstr>Презентация PowerPoint</vt:lpstr>
      <vt:lpstr>  Виды юридической ответственности</vt:lpstr>
      <vt:lpstr>  Виды юридической ответственности</vt:lpstr>
      <vt:lpstr>Выберите ситуации, за которые наступает уголовная ответственность</vt:lpstr>
      <vt:lpstr>Вопрос урока:</vt:lpstr>
      <vt:lpstr>Домашнее задание: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user</cp:lastModifiedBy>
  <cp:revision>41</cp:revision>
  <dcterms:created xsi:type="dcterms:W3CDTF">2011-11-27T13:11:24Z</dcterms:created>
  <dcterms:modified xsi:type="dcterms:W3CDTF">2015-12-02T16:14:18Z</dcterms:modified>
</cp:coreProperties>
</file>