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7" r:id="rId2"/>
    <p:sldId id="267" r:id="rId3"/>
    <p:sldId id="258" r:id="rId4"/>
    <p:sldId id="259" r:id="rId5"/>
    <p:sldId id="280" r:id="rId6"/>
    <p:sldId id="281" r:id="rId7"/>
    <p:sldId id="282" r:id="rId8"/>
    <p:sldId id="283" r:id="rId9"/>
    <p:sldId id="260" r:id="rId10"/>
    <p:sldId id="261" r:id="rId11"/>
    <p:sldId id="284" r:id="rId12"/>
    <p:sldId id="285" r:id="rId13"/>
    <p:sldId id="286" r:id="rId14"/>
    <p:sldId id="262" r:id="rId15"/>
    <p:sldId id="287" r:id="rId16"/>
    <p:sldId id="288" r:id="rId17"/>
    <p:sldId id="289" r:id="rId18"/>
    <p:sldId id="290" r:id="rId19"/>
    <p:sldId id="264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7E7F85F-65A5-46DC-AFC0-E9FD403DCA85}">
          <p14:sldIdLst>
            <p14:sldId id="257"/>
            <p14:sldId id="267"/>
            <p14:sldId id="258"/>
            <p14:sldId id="259"/>
            <p14:sldId id="280"/>
            <p14:sldId id="281"/>
            <p14:sldId id="282"/>
            <p14:sldId id="283"/>
            <p14:sldId id="260"/>
            <p14:sldId id="261"/>
            <p14:sldId id="284"/>
            <p14:sldId id="285"/>
            <p14:sldId id="286"/>
            <p14:sldId id="262"/>
            <p14:sldId id="287"/>
            <p14:sldId id="288"/>
            <p14:sldId id="289"/>
            <p14:sldId id="29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8DD42-159F-4E67-A352-CFBA12AA668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93078-AB12-4F44-B4DB-E4458F5F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7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EF4E5-E03A-466A-95E4-04EE99C5C9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5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C2E6E-8AA9-48DD-86C2-FE3EB4739A16}" type="slidenum">
              <a:rPr lang="ru-RU"/>
              <a:pPr/>
              <a:t>4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Оценочная деятельность учителя строится на основе следующих общих принципов:</a:t>
            </a:r>
          </a:p>
        </p:txBody>
      </p:sp>
    </p:spTree>
    <p:extLst>
      <p:ext uri="{BB962C8B-B14F-4D97-AF65-F5344CB8AC3E}">
        <p14:creationId xmlns:p14="http://schemas.microsoft.com/office/powerpoint/2010/main" val="340643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89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1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9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5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5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8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53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8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7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7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9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1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4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3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0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97B71D-E498-42F5-BC20-8F531B483F8A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3236F6-5786-4CC8-BF39-BE35F183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62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hyperlink" Target="&#1055;&#1088;&#1077;&#1079;&#1077;&#1085;&#1090;&#1072;&#1094;&#1080;&#1103;1.ppt#-1,10,&#1057;&#1086;&#1076;&#1077;&#1088;&#1078;&#1072;&#1085;&#1080;&#1077; &#1080; &#1101;&#1090;&#1072;&#1087;&#1099; &#1091;&#1095;&#1077;&#1073;&#1085;&#1086;&#1075;&#1086; &#1087;&#1088;&#1086;&#1077;&#1082;&#1090;&#1072;." TargetMode="External"/><Relationship Id="rId3" Type="http://schemas.openxmlformats.org/officeDocument/2006/relationships/audio" Target="../media/audio1.wav"/><Relationship Id="rId7" Type="http://schemas.openxmlformats.org/officeDocument/2006/relationships/hyperlink" Target="&#1055;&#1088;&#1077;&#1079;&#1077;&#1085;&#1090;&#1072;&#1094;&#1080;&#1103;1.ppt#-1,5,&#1057;&#1086;&#1076;&#1077;&#1088;&#1078;&#1072;&#1085;&#1080;&#1077; &#1080; &#1101;&#1090;&#1072;&#1087;&#1099; &#1091;&#1095;&#1077;&#1073;&#1085;&#1086;&#1075;&#1086; &#1087;&#1088;&#1086;&#1077;&#1082;&#1090;&#1072;." TargetMode="External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hyperlink" Target="&#1055;&#1088;&#1077;&#1079;&#1077;&#1085;&#1090;&#1072;&#1094;&#1080;&#1103;1.ppt#-1,8,&#1057;&#1086;&#1076;&#1077;&#1088;&#1078;&#1072;&#1085;&#1080;&#1077; &#1080; &#1101;&#1090;&#1072;&#1087;&#1099; &#1091;&#1095;&#1077;&#1073;&#1085;&#1086;&#1075;&#1086; &#1087;&#1088;&#1086;&#1077;&#1082;&#1090;&#1072;." TargetMode="External"/><Relationship Id="rId5" Type="http://schemas.openxmlformats.org/officeDocument/2006/relationships/hyperlink" Target="&#1055;&#1088;&#1077;&#1079;&#1077;&#1085;&#1090;&#1072;&#1094;&#1080;&#1103;1.ppt#-1,2,&#1059;&#1095;&#1077;&#1073;&#1085;&#1099;&#1081; &#1087;&#1088;&#1086;&#1077;&#1082;&#1090;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hyperlink" Target="&#1055;&#1088;&#1077;&#1079;&#1077;&#1085;&#1090;&#1072;&#1094;&#1080;&#1103;1.ppt#-1,3,&#1055;&#1088;&#1086;&#1077;&#1082;&#1090;&#1085;&#1072;&#1103; &#1076;&#1077;&#1103;&#1090;&#1077;&#1083;&#1100;&#1085;&#1086;&#1089;&#1090;&#1100;" TargetMode="External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shkolu.ru/user/ce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050" y="1643050"/>
            <a:ext cx="6000792" cy="3286148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организация</a:t>
            </a: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самооценки И ДОМАШНИХ ЗАДАНИЙ  </a:t>
            </a:r>
            <a:r>
              <a:rPr lang="ru-RU" sz="3200" dirty="0"/>
              <a:t>учащихся </a:t>
            </a:r>
            <a:br>
              <a:rPr lang="ru-RU" sz="3200" dirty="0"/>
            </a:br>
            <a:r>
              <a:rPr lang="ru-RU" sz="3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3937" y="6286500"/>
            <a:ext cx="3500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10" descr="Безымянный">
            <a:hlinkClick r:id="" action="ppaction://hlinkshowjump?jump=firstslide"/>
            <a:hlinkHover r:id="" action="ppaction://hlinkshowjump?jump=nextslide">
              <a:snd r:embed="rId3" name="chimes.wav"/>
            </a:hlinkHover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42000"/>
          </a:blip>
          <a:srcRect r="75214"/>
          <a:stretch>
            <a:fillRect/>
          </a:stretch>
        </p:blipFill>
        <p:spPr bwMode="auto">
          <a:xfrm>
            <a:off x="1738314" y="214314"/>
            <a:ext cx="8286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J0076161">
            <a:hlinkClick r:id="rId5" action="ppaction://hlinkpres?slideindex=2&amp;slidetitle=Учебный проект"/>
            <a:hlinkHover r:id="" action="ppaction://noaction">
              <a:snd r:embed="rId3" name="chimes.wav"/>
            </a:hlinkHover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8438" y="214314"/>
            <a:ext cx="122396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знак вопроса">
            <a:hlinkClick r:id="rId7" action="ppaction://hlinkpres?slideindex=5&amp;slidetitle=Содержание и этапы учебного проекта."/>
            <a:hlinkHover r:id="" action="ppaction://hlinkshowjump?jump=nextslide">
              <a:snd r:embed="rId3" name="chimes.wav"/>
            </a:hlinkHover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5750" y="28575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j0296945">
            <a:hlinkClick r:id="rId9" action="ppaction://hlinkpres?slideindex=3&amp;slidetitle=Проектная деятельность"/>
            <a:hlinkHover r:id="" action="ppaction://hlinkshowjump?jump=nextslide">
              <a:snd r:embed="rId3" name="chimes.wav"/>
            </a:hlinkHover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0189" y="285750"/>
            <a:ext cx="108108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j0303470">
            <a:hlinkClick r:id="rId11" action="ppaction://hlinkpres?slideindex=8&amp;slidetitle=Содержание и этапы учебного проекта."/>
            <a:hlinkHover r:id="" action="ppaction://hlinkshowjump?jump=nextslide">
              <a:snd r:embed="rId3" name="chimes.wav"/>
            </a:hlinkHover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7626" y="214313"/>
            <a:ext cx="122396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BS00554_">
            <a:hlinkClick r:id="rId13" action="ppaction://hlinkpres?slideindex=10&amp;slidetitle=Содержание и этапы учебного проекта."/>
            <a:hlinkHover r:id="" action="ppaction://hlinkshowjump?jump=nextslide">
              <a:snd r:embed="rId3" name="chimes.wav"/>
            </a:hlinkHover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53501" y="214314"/>
            <a:ext cx="13700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Olga\Мои документы\Мои рисунки\boy-1.gif"/>
          <p:cNvPicPr>
            <a:picLocks noChangeAspect="1" noChangeArrowheads="1"/>
          </p:cNvPicPr>
          <p:nvPr/>
        </p:nvPicPr>
        <p:blipFill>
          <a:blip r:embed="rId15" cstate="print"/>
          <a:srcRect l="15352" r="15352"/>
          <a:stretch>
            <a:fillRect/>
          </a:stretch>
        </p:blipFill>
        <p:spPr bwMode="auto">
          <a:xfrm>
            <a:off x="6596063" y="285751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81686" y="5000637"/>
            <a:ext cx="4500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Учитель математики и физики МБОУ «Хову-Аксынская СОШ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»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ЧЕДИ-</a:t>
            </a:r>
            <a:r>
              <a:rPr lang="ru-RU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Хольского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кожууна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Республики Тыва</a:t>
            </a:r>
            <a:endParaRPr lang="ru-RU" sz="2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Седип Эмма Эрес-ооловна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2" name="Picture 6" descr="D:\скан\я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24034" y="4280682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22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0717"/>
            <a:ext cx="10131425" cy="846084"/>
          </a:xfrm>
        </p:spPr>
        <p:txBody>
          <a:bodyPr>
            <a:normAutofit/>
          </a:bodyPr>
          <a:lstStyle/>
          <a:p>
            <a:r>
              <a:rPr lang="ru-RU" dirty="0" smtClean="0"/>
              <a:t>Реализация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" y="1066801"/>
            <a:ext cx="10131425" cy="5428592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Учитель инструктирует как выполнять домашнее задание, показывает на примерах, дает самим попробовать на уроке перед классом. Конкретизирует и объясняет правила, определения и т.д. (как бы дает инструктаж для домашней «самостоятельной работы»). (п. 42 №100,105).</a:t>
            </a:r>
          </a:p>
          <a:p>
            <a:r>
              <a:rPr lang="ru-RU" sz="2800" dirty="0" smtClean="0"/>
              <a:t>Ученик дома: учить теоретический материал, выучивает определения, показывает свои знания в умении применять в простых примерах №100, потом в средних более сложных примерах №105.</a:t>
            </a:r>
          </a:p>
          <a:p>
            <a:r>
              <a:rPr lang="ru-RU" sz="2800" dirty="0" smtClean="0"/>
              <a:t>После ставит себе оценку (ставит «5» или «4»), который с желанием доказывает свою оценку на доске или при опросе.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5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399" y="898634"/>
            <a:ext cx="7197726" cy="34870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Подарите ученику возможность выполнить столько сколько он пожелает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Организация домашних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Домашняя работа тесно связанна с работой на уроке и рассчитана главным образом на развитие самостоятельности и их творческого мышления. Задание на дом органически вытекает из   предыдущего урока, является его продолжением и готовит последующий урок.</a:t>
            </a:r>
          </a:p>
        </p:txBody>
      </p:sp>
    </p:spTree>
    <p:extLst>
      <p:ext uri="{BB962C8B-B14F-4D97-AF65-F5344CB8AC3E}">
        <p14:creationId xmlns:p14="http://schemas.microsoft.com/office/powerpoint/2010/main" val="13849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52232"/>
              </p:ext>
            </p:extLst>
          </p:nvPr>
        </p:nvGraphicFramePr>
        <p:xfrm>
          <a:off x="0" y="346841"/>
          <a:ext cx="12013325" cy="7631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3724"/>
                <a:gridCol w="4224322"/>
                <a:gridCol w="4005279"/>
              </a:tblGrid>
              <a:tr h="711914">
                <a:tc>
                  <a:txBody>
                    <a:bodyPr/>
                    <a:lstStyle/>
                    <a:p>
                      <a:pPr marR="476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Проведенный урок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Домашнее задание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Последующий урок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25369">
                <a:tc>
                  <a:txBody>
                    <a:bodyPr/>
                    <a:lstStyle/>
                    <a:p>
                      <a:pPr marR="476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Усвоение материала, теоремы….</a:t>
                      </a:r>
                    </a:p>
                    <a:p>
                      <a:pPr marR="476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Приобретение умения самостоятельного применения правила теоремы на практике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Применение правила, теоремы при выполнения задания, совершенствования умения самостоятельной работы, развитее личностных качеств (воли, ответственности)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Готовность к продолжению дальнейшей работы по теме, расширению дальнейшей работы по теме, расширению и углублению данной области знаний.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712" y="220717"/>
            <a:ext cx="10171659" cy="1166649"/>
          </a:xfrm>
        </p:spPr>
        <p:txBody>
          <a:bodyPr>
            <a:normAutofit/>
          </a:bodyPr>
          <a:lstStyle/>
          <a:p>
            <a:r>
              <a:rPr lang="ru-RU" sz="3200" dirty="0"/>
              <a:t>Самостоятельно добытые знания ценнее …  драгоценных камней, и слаще любых сладостей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" y="1387366"/>
            <a:ext cx="10131425" cy="5265681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Учитель  следующий урок начинает с проверки домашнего задания, на доске или с ИКТ, или с презентациями учеников.</a:t>
            </a:r>
          </a:p>
          <a:p>
            <a:r>
              <a:rPr lang="ru-RU" sz="2400" dirty="0" smtClean="0"/>
              <a:t>Все проверяют себя и опять оценивают себя. Эту оценку уже можно ставить в журнал. </a:t>
            </a:r>
          </a:p>
          <a:p>
            <a:r>
              <a:rPr lang="ru-RU" sz="2400" dirty="0" smtClean="0"/>
              <a:t>Каждый ученик на каждом уроке получает оценку, пустая клетка означает пробел или двойка, которую можно заполнить, выучив и пересказав правило,  применив его на примере, во время перемены, на продленке, после уроков.</a:t>
            </a:r>
          </a:p>
          <a:p>
            <a:r>
              <a:rPr lang="ru-RU" sz="2400" dirty="0" smtClean="0"/>
              <a:t>Необходимы промежуточные проверочные и  контрольные работы, индивидуальные карточки, обучающие карточки для закрепления знаний и устранения пробелов.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64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РЕКОМЕНДАЦИИ   ПРИ ВЫОПЛЕНИИ ДОМАШНЕЙ </a:t>
            </a:r>
            <a:r>
              <a:rPr lang="ru-RU" dirty="0" smtClean="0"/>
              <a:t>РАБОТЫ: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63685"/>
          </a:xfrm>
        </p:spPr>
        <p:txBody>
          <a:bodyPr>
            <a:noAutofit/>
          </a:bodyPr>
          <a:lstStyle/>
          <a:p>
            <a:r>
              <a:rPr lang="ru-RU" sz="2800" dirty="0"/>
              <a:t>1. Задание лучше делать в тот день, когда был урок, а не на кануне следующего урока. Это особенно важно для предметов с 1-2-3 часами в неделю.</a:t>
            </a:r>
          </a:p>
          <a:p>
            <a:r>
              <a:rPr lang="ru-RU" sz="2800" dirty="0"/>
              <a:t>2. Начать подготовку рекомендуется с самого трудного или «нелюбимого» предмета.</a:t>
            </a:r>
          </a:p>
          <a:p>
            <a:r>
              <a:rPr lang="ru-RU" sz="2800" dirty="0"/>
              <a:t>3. Читать параграф или пункт </a:t>
            </a:r>
            <a:r>
              <a:rPr lang="ru-RU" sz="2800" dirty="0" err="1"/>
              <a:t>т.е</a:t>
            </a:r>
            <a:r>
              <a:rPr lang="ru-RU" sz="2800" dirty="0"/>
              <a:t> не начинать с письменной части. Читать с карандашом – делать выписки, выкладки, отвечать на все вопросы к параграфу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57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выполнения домашнего задания (ознакомить и</a:t>
            </a:r>
            <a:r>
              <a:rPr lang="ru-RU" dirty="0" smtClean="0"/>
              <a:t> </a:t>
            </a:r>
            <a:r>
              <a:rPr lang="ru-RU" dirty="0"/>
              <a:t>родителей и </a:t>
            </a:r>
            <a:r>
              <a:rPr lang="ru-RU" dirty="0" smtClean="0"/>
              <a:t>учеников)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10696902" cy="4558278"/>
          </a:xfrm>
        </p:spPr>
        <p:txBody>
          <a:bodyPr>
            <a:normAutofit/>
          </a:bodyPr>
          <a:lstStyle/>
          <a:p>
            <a:r>
              <a:rPr lang="ru-RU" b="1" dirty="0"/>
              <a:t>1</a:t>
            </a:r>
            <a:r>
              <a:rPr lang="ru-RU" dirty="0"/>
              <a:t>.	</a:t>
            </a:r>
            <a:r>
              <a:rPr lang="ru-RU" sz="2800" dirty="0"/>
              <a:t>Внимательно прочитать параграф, выяснить суть.</a:t>
            </a:r>
          </a:p>
          <a:p>
            <a:r>
              <a:rPr lang="ru-RU" sz="2800" dirty="0"/>
              <a:t>2.	Прочитать еще раз самое главное, выделить и выучить определения и правила.</a:t>
            </a:r>
          </a:p>
          <a:p>
            <a:r>
              <a:rPr lang="ru-RU" sz="2800" dirty="0"/>
              <a:t>3.	Ответить устно на вопросы в конце параграфа (в этом могут помочь в первое время родители или магнитофон), это и развитие речи.</a:t>
            </a:r>
          </a:p>
          <a:p>
            <a:r>
              <a:rPr lang="ru-RU" sz="2800" dirty="0"/>
              <a:t>4.	Только после этого приступить к выполнению письменной части домашнего задания. </a:t>
            </a:r>
          </a:p>
        </p:txBody>
      </p:sp>
    </p:spTree>
    <p:extLst>
      <p:ext uri="{BB962C8B-B14F-4D97-AF65-F5344CB8AC3E}">
        <p14:creationId xmlns:p14="http://schemas.microsoft.com/office/powerpoint/2010/main" val="9883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25062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</a:t>
            </a:r>
            <a:r>
              <a:rPr lang="ru-RU" dirty="0" smtClean="0"/>
              <a:t>самооценки  «Учись контролировать себя»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34663"/>
            <a:ext cx="10949151" cy="52499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Попробуй </a:t>
            </a:r>
            <a:r>
              <a:rPr lang="ru-RU" sz="2800" dirty="0"/>
              <a:t>сам оценить свою работу или часть работы, почувствуй удовлетворение (неудовлетворение).</a:t>
            </a:r>
          </a:p>
          <a:p>
            <a:r>
              <a:rPr lang="ru-RU" sz="2800" dirty="0"/>
              <a:t>2. Попроси родителей или других родственников оценить твою работу.</a:t>
            </a:r>
          </a:p>
          <a:p>
            <a:r>
              <a:rPr lang="ru-RU" sz="2800" dirty="0"/>
              <a:t>3. Определи круг проблем, вопросов, которые проявились в результате самооценки  выполненного тобой задания для дальнейшего совершенствования. </a:t>
            </a:r>
          </a:p>
          <a:p>
            <a:r>
              <a:rPr lang="ru-RU" sz="2800" dirty="0"/>
              <a:t>4.Определи окончательный вариант оценки («2», «3», «4», «5»)</a:t>
            </a:r>
          </a:p>
          <a:p>
            <a:pPr marL="0" indent="0">
              <a:buNone/>
            </a:pPr>
            <a:r>
              <a:rPr lang="ru-RU" sz="3600" dirty="0"/>
              <a:t>Успешный ученик – это ученик, умеющий проверить свою работу исправить ошибки.</a:t>
            </a:r>
          </a:p>
        </p:txBody>
      </p:sp>
    </p:spTree>
    <p:extLst>
      <p:ext uri="{BB962C8B-B14F-4D97-AF65-F5344CB8AC3E}">
        <p14:creationId xmlns:p14="http://schemas.microsoft.com/office/powerpoint/2010/main" val="17908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10055"/>
            <a:ext cx="10131425" cy="730469"/>
          </a:xfrm>
        </p:spPr>
        <p:txBody>
          <a:bodyPr/>
          <a:lstStyle/>
          <a:p>
            <a:pPr algn="ctr"/>
            <a:r>
              <a:rPr lang="ru-RU" dirty="0"/>
              <a:t>правила методики задавания на дом.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898635"/>
            <a:ext cx="10980682" cy="57386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Отводить </a:t>
            </a:r>
            <a:r>
              <a:rPr lang="ru-RU" sz="2800" dirty="0"/>
              <a:t>специальное время на уроке, сообщать домашнее задание тогда, когда оно вписывается в логику урока.</a:t>
            </a:r>
          </a:p>
          <a:p>
            <a:r>
              <a:rPr lang="ru-RU" sz="2800" dirty="0"/>
              <a:t>2. Добиться полного внимания всего класса. Этот этап урока не менее важный , чем все остальные, так   как он определяет успех</a:t>
            </a:r>
          </a:p>
          <a:p>
            <a:r>
              <a:rPr lang="ru-RU" sz="2800" dirty="0"/>
              <a:t>3. Содержание домашнего задания должно быть понятно всем без исключения учащимся.</a:t>
            </a:r>
          </a:p>
          <a:p>
            <a:r>
              <a:rPr lang="ru-RU" sz="2800" dirty="0"/>
              <a:t>4.  Важно, чтобы учащиеся знали не только то, что нужно сделать, но и как сделать, то есть владели методикой выполнения домашнего задания.</a:t>
            </a:r>
          </a:p>
          <a:p>
            <a:r>
              <a:rPr lang="ru-RU" sz="2800" dirty="0"/>
              <a:t>5. Задавать на дом только в случае уверенности в возможности проверки выполнения и оценивания на следующем уроке.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9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82717"/>
          </a:xfrm>
        </p:spPr>
        <p:txBody>
          <a:bodyPr/>
          <a:lstStyle/>
          <a:p>
            <a:r>
              <a:rPr lang="ru-RU" dirty="0" smtClean="0"/>
              <a:t>Литература и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545" y="1592317"/>
            <a:ext cx="11445765" cy="5029200"/>
          </a:xfrm>
        </p:spPr>
        <p:txBody>
          <a:bodyPr>
            <a:normAutofit/>
          </a:bodyPr>
          <a:lstStyle/>
          <a:p>
            <a:r>
              <a:rPr lang="ru-RU" sz="2000" dirty="0">
                <a:hlinkClick r:id="rId2"/>
              </a:rPr>
              <a:t>1. Бернс Р. Самооценка и успеваемость школьника. Издание «Мы и мир». 2000 г., 96 с., с. 15.</a:t>
            </a:r>
          </a:p>
          <a:p>
            <a:r>
              <a:rPr lang="ru-RU" sz="2000" dirty="0">
                <a:hlinkClick r:id="rId2"/>
              </a:rPr>
              <a:t>2. Липкина А. И. Самооценка школьника. М., Знание. 1976 г, 116 с., с. 36</a:t>
            </a:r>
          </a:p>
          <a:p>
            <a:r>
              <a:rPr lang="ru-RU" sz="2000" dirty="0">
                <a:hlinkClick r:id="rId2"/>
              </a:rPr>
              <a:t>3. Захарова А.В. Психология формирования самооценки. М., 1993 г., с. 87</a:t>
            </a:r>
          </a:p>
          <a:p>
            <a:r>
              <a:rPr lang="ru-RU" sz="2000" dirty="0">
                <a:hlinkClick r:id="rId2"/>
              </a:rPr>
              <a:t>4. </a:t>
            </a:r>
            <a:r>
              <a:rPr lang="ru-RU" sz="2000" dirty="0" err="1">
                <a:hlinkClick r:id="rId2"/>
              </a:rPr>
              <a:t>Амонашвили</a:t>
            </a:r>
            <a:r>
              <a:rPr lang="ru-RU" sz="2000" dirty="0">
                <a:hlinkClick r:id="rId2"/>
              </a:rPr>
              <a:t> Ш. А. Развитие познавательной активности учащихся на уроке. Вопросы психологии. 1984 г. №5</a:t>
            </a:r>
          </a:p>
          <a:p>
            <a:r>
              <a:rPr lang="ru-RU" sz="2000" dirty="0">
                <a:hlinkClick r:id="rId2"/>
              </a:rPr>
              <a:t>5. Психологический словарь под редакцией Давыдова В. В. М., 1983 г.</a:t>
            </a:r>
          </a:p>
          <a:p>
            <a:r>
              <a:rPr lang="ru-RU" sz="2000" dirty="0">
                <a:hlinkClick r:id="rId2"/>
              </a:rPr>
              <a:t>6. Энциклопедический словарь. 2000 г.</a:t>
            </a:r>
          </a:p>
          <a:p>
            <a:r>
              <a:rPr lang="ru-RU" sz="2000" dirty="0">
                <a:hlinkClick r:id="rId2"/>
              </a:rPr>
              <a:t>7. Головин С. Ю. Словарь практического психолога. М., 1997 г., с. 800</a:t>
            </a:r>
          </a:p>
          <a:p>
            <a:r>
              <a:rPr lang="ru-RU" sz="2000" dirty="0">
                <a:hlinkClick r:id="rId2"/>
              </a:rPr>
              <a:t>8. Леонов Н.Ф. Новая эффективная дидактика. М., 2009г., с.175.</a:t>
            </a:r>
          </a:p>
          <a:p>
            <a:r>
              <a:rPr lang="ru-RU" sz="2000" dirty="0">
                <a:hlinkClick r:id="rId2"/>
              </a:rPr>
              <a:t>9. </a:t>
            </a:r>
            <a:r>
              <a:rPr lang="ru-RU" sz="2000" dirty="0" err="1">
                <a:hlinkClick r:id="rId2"/>
              </a:rPr>
              <a:t>Татарченкова</a:t>
            </a:r>
            <a:r>
              <a:rPr lang="ru-RU" sz="2000" dirty="0">
                <a:hlinkClick r:id="rId2"/>
              </a:rPr>
              <a:t> С.С. Урок как педагогический феномен. Санкт-Петербург: КАРО, 2005</a:t>
            </a:r>
            <a:r>
              <a:rPr lang="ru-RU" sz="2000" dirty="0" smtClean="0">
                <a:hlinkClick r:id="rId2"/>
              </a:rPr>
              <a:t>.</a:t>
            </a:r>
            <a:endParaRPr lang="ru-RU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://www.proshkolu.ru/user/cee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5400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88913"/>
            <a:ext cx="8229600" cy="85566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ПРОБЛЕМЫ ОЦЕНИВАНИЯ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9B54-FFF4-4091-B34C-80F209AB3772}" type="slidenum">
              <a:rPr lang="ru-RU" altLang="en-US"/>
              <a:pPr/>
              <a:t>2</a:t>
            </a:fld>
            <a:endParaRPr lang="ru-RU" altLang="en-US"/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847851" y="1196976"/>
            <a:ext cx="856932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1. Новые образовательные цели не проверяются старыми </a:t>
            </a:r>
            <a:r>
              <a:rPr lang="ru-RU" sz="2800" dirty="0" err="1"/>
              <a:t>контрольно</a:t>
            </a:r>
            <a:r>
              <a:rPr lang="ru-RU" sz="2800" dirty="0"/>
              <a:t> измерительными материалами.</a:t>
            </a:r>
          </a:p>
          <a:p>
            <a:pPr>
              <a:spcBef>
                <a:spcPct val="50000"/>
              </a:spcBef>
            </a:pPr>
            <a:r>
              <a:rPr lang="ru-RU" sz="2800" dirty="0"/>
              <a:t>2. </a:t>
            </a:r>
            <a:r>
              <a:rPr lang="ru-RU" sz="2800" dirty="0" smtClean="0"/>
              <a:t>Малая точность изменений</a:t>
            </a:r>
            <a:r>
              <a:rPr lang="ru-RU" sz="2800" dirty="0" smtClean="0"/>
              <a:t>. </a:t>
            </a:r>
            <a:r>
              <a:rPr lang="ru-RU" sz="2800" dirty="0" smtClean="0"/>
              <a:t>Пятибалльные </a:t>
            </a:r>
            <a:r>
              <a:rPr lang="ru-RU" sz="2800" dirty="0"/>
              <a:t>отметки не отражают всего разнообразия качественных оценок.</a:t>
            </a:r>
          </a:p>
          <a:p>
            <a:pPr>
              <a:spcBef>
                <a:spcPct val="50000"/>
              </a:spcBef>
            </a:pPr>
            <a:r>
              <a:rPr lang="ru-RU" sz="2800" dirty="0"/>
              <a:t>4. Традиции оценивания не позволяют развивать самооценку школьников.</a:t>
            </a:r>
          </a:p>
          <a:p>
            <a:pPr>
              <a:spcBef>
                <a:spcPct val="50000"/>
              </a:spcBef>
            </a:pPr>
            <a:r>
              <a:rPr lang="ru-RU" sz="2800" dirty="0"/>
              <a:t>5. Традиции оценивания дискомфортны для учеников, отрицательно влияют на их мотивацию.</a:t>
            </a:r>
          </a:p>
        </p:txBody>
      </p:sp>
    </p:spTree>
    <p:extLst>
      <p:ext uri="{BB962C8B-B14F-4D97-AF65-F5344CB8AC3E}">
        <p14:creationId xmlns:p14="http://schemas.microsoft.com/office/powerpoint/2010/main" val="38160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72" y="3405352"/>
            <a:ext cx="6822254" cy="209534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" descr="C:\Documents and Settings\Olga\Мои документы\Мои рисунки\24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550070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9" y="790603"/>
            <a:ext cx="11266384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566989" y="765176"/>
            <a:ext cx="7343775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"Система оценивания в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соответствии с ФГОС"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27" r="73059"/>
          <a:stretch>
            <a:fillRect/>
          </a:stretch>
        </p:blipFill>
        <p:spPr bwMode="auto">
          <a:xfrm>
            <a:off x="1847851" y="3860800"/>
            <a:ext cx="25384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5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92314" y="62071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/>
              <a:t> </a:t>
            </a:r>
            <a:r>
              <a:rPr lang="ru-RU" sz="2400"/>
              <a:t>Оценивание является постоянным процессом.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92314" y="1125538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/>
              <a:t> </a:t>
            </a:r>
            <a:r>
              <a:rPr lang="ru-RU" sz="2400"/>
              <a:t>Оценивание может быть только критериальным.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92314" y="1557338"/>
            <a:ext cx="8353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b="1"/>
              <a:t> </a:t>
            </a:r>
            <a:r>
              <a:rPr lang="ru-RU" sz="2400"/>
              <a:t>Оцениваться с помощью отметки могут только результаты деятельности ученика и процесс их формирования, но не личные качества ребенка. Оценивать можно только то, чему учат.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92314" y="3068638"/>
            <a:ext cx="8353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400" dirty="0"/>
              <a:t> Система оценивания выстраивается таким образом, чтобы учащиеся включились в контрольно-оценочную деятельность, приобретая навыки и привычку к самооценке и </a:t>
            </a:r>
            <a:r>
              <a:rPr lang="ru-RU" sz="2400" dirty="0" err="1"/>
              <a:t>взаимооценке</a:t>
            </a:r>
            <a:r>
              <a:rPr lang="ru-RU" sz="2400" dirty="0"/>
              <a:t>.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992314" y="4575175"/>
            <a:ext cx="8353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2400" dirty="0"/>
              <a:t> В оценочной деятельности реализуется заложенный в стандарте принцип распределения ответственности между различными участниками образовательного процесса. В частности, при выполнении проверочных работ должен соблюдаться принцип добровольности выполнения задания повышенной сложности.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135189" y="188913"/>
            <a:ext cx="7921625" cy="431800"/>
          </a:xfrm>
          <a:prstGeom prst="rect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Оценочная деятельность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35573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/>
      <p:bldP spid="174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680138"/>
            <a:ext cx="10633841" cy="417786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Самооценка школьника влияет на его  успеваемость</a:t>
            </a:r>
          </a:p>
          <a:p>
            <a:r>
              <a:rPr lang="ru-RU" sz="2800" dirty="0"/>
              <a:t>Самооценка помогают детям определить границы своего знания незнания, своих потенциальных возможностей, а также осознать те проблемы, которые еще предстоит решить в учебной </a:t>
            </a:r>
            <a:r>
              <a:rPr lang="ru-RU" sz="2800" dirty="0" smtClean="0"/>
              <a:t>деятельности</a:t>
            </a:r>
          </a:p>
          <a:p>
            <a:r>
              <a:rPr lang="ru-RU" sz="2800" dirty="0" smtClean="0"/>
              <a:t>Самооценка является регулятивным универсальным учебным действием – это основа основ успешной деятельности ученика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1" b="72008"/>
          <a:stretch/>
        </p:blipFill>
        <p:spPr>
          <a:xfrm>
            <a:off x="110360" y="119654"/>
            <a:ext cx="11839902" cy="19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3931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Рекомендации для учителя по формированию самооценки школьников: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34662"/>
            <a:ext cx="10131425" cy="5139559"/>
          </a:xfrm>
        </p:spPr>
        <p:txBody>
          <a:bodyPr>
            <a:noAutofit/>
          </a:bodyPr>
          <a:lstStyle/>
          <a:p>
            <a:r>
              <a:rPr lang="ru-RU" sz="2800" dirty="0"/>
              <a:t>1. Оценка должна служить главной целью – стимулировать и направлять учебно-познавательную деятельность школьника.</a:t>
            </a:r>
          </a:p>
          <a:p>
            <a:r>
              <a:rPr lang="ru-RU" sz="2800" dirty="0"/>
              <a:t>2. Любой вид деятельности на уроке учитель должен использовать для научения детей самооценке.</a:t>
            </a:r>
          </a:p>
          <a:p>
            <a:r>
              <a:rPr lang="ru-RU" sz="2800" dirty="0"/>
              <a:t>3. Использовать похвалу в работе с детьми, имеющими заниженную самооценку.</a:t>
            </a:r>
          </a:p>
          <a:p>
            <a:r>
              <a:rPr lang="ru-RU" sz="2800" dirty="0"/>
              <a:t>4. Формировать самооценку надо с раннего детства, она должна быть устойчивым свойством личности, при этом условии ребёнок в школе будет успешным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45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72359"/>
          </a:xfrm>
        </p:spPr>
        <p:txBody>
          <a:bodyPr/>
          <a:lstStyle/>
          <a:p>
            <a:r>
              <a:rPr lang="ru-RU" dirty="0" smtClean="0"/>
              <a:t>Основа формирования умения самооценки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340069"/>
            <a:ext cx="10131425" cy="5249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Учащийся должен:</a:t>
            </a:r>
          </a:p>
          <a:p>
            <a:pPr marL="0" indent="0">
              <a:buNone/>
            </a:pPr>
            <a:r>
              <a:rPr lang="ru-RU" sz="3200" dirty="0" smtClean="0"/>
              <a:t>-иметь </a:t>
            </a:r>
            <a:r>
              <a:rPr lang="ru-RU" sz="3200" dirty="0"/>
              <a:t>четкое представление о цели учебной и познавательной деятельности; </a:t>
            </a:r>
          </a:p>
          <a:p>
            <a:pPr marL="0" indent="0">
              <a:buNone/>
            </a:pPr>
            <a:r>
              <a:rPr lang="ru-RU" sz="3200" dirty="0"/>
              <a:t> - четко представлять, какими навыками и умениями он должен владеть;</a:t>
            </a:r>
          </a:p>
          <a:p>
            <a:pPr marL="0" indent="0">
              <a:buNone/>
            </a:pPr>
            <a:r>
              <a:rPr lang="ru-RU" sz="3200" dirty="0"/>
              <a:t> - понимать, что самооценка нужна для того, чтобы процесс его учения становился сознательным, а следовательно, более </a:t>
            </a:r>
            <a:r>
              <a:rPr lang="ru-RU" sz="3200" dirty="0" smtClean="0"/>
              <a:t>эффективным</a:t>
            </a:r>
          </a:p>
        </p:txBody>
      </p:sp>
    </p:spTree>
    <p:extLst>
      <p:ext uri="{BB962C8B-B14F-4D97-AF65-F5344CB8AC3E}">
        <p14:creationId xmlns:p14="http://schemas.microsoft.com/office/powerpoint/2010/main" val="14387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530" y="567559"/>
            <a:ext cx="7197726" cy="37078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Самое эффективное и качественное обучение это самообучение и самооценка своих  достижений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448" y="4385732"/>
            <a:ext cx="10450677" cy="1405467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«Самостоятельно </a:t>
            </a:r>
            <a:r>
              <a:rPr lang="ru-RU" sz="3200" dirty="0"/>
              <a:t>добытые знания ценнее …  драгоценных камней, и слаще любых </a:t>
            </a:r>
            <a:r>
              <a:rPr lang="ru-RU" sz="3200" dirty="0" smtClean="0"/>
              <a:t>сладостей»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89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953" y="142854"/>
            <a:ext cx="118556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управления учением требуется иметь интенсивную обратную связь с каждым учащимся. </a:t>
            </a:r>
            <a:r>
              <a:rPr lang="ru-RU" sz="2400" dirty="0" smtClean="0"/>
              <a:t> Очевидно</a:t>
            </a:r>
            <a:r>
              <a:rPr lang="ru-RU" sz="2400" dirty="0"/>
              <a:t>, что такую информацию можно получить: </a:t>
            </a:r>
            <a:br>
              <a:rPr lang="ru-RU" sz="2400" dirty="0"/>
            </a:br>
            <a:r>
              <a:rPr lang="ru-RU" sz="2400" dirty="0"/>
              <a:t>во-первых, учителем, при персональной проверке знаний каждого ученика; </a:t>
            </a:r>
            <a:br>
              <a:rPr lang="ru-RU" sz="2400" dirty="0"/>
            </a:br>
            <a:r>
              <a:rPr lang="ru-RU" sz="2400" dirty="0"/>
              <a:t>во-вторых, от другого ученика, хорошо усвоившего материал и сверившего знания одноклассника со своими знаниями; </a:t>
            </a:r>
            <a:br>
              <a:rPr lang="ru-RU" sz="2400" dirty="0"/>
            </a:br>
            <a:r>
              <a:rPr lang="ru-RU" sz="2400" dirty="0"/>
              <a:t>в-третьих, от самого ученика, сверившего свои знания с неким "эталоном", т.е. с тем, что давал учитель или что дано в книге.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Первый способ </a:t>
            </a:r>
            <a:r>
              <a:rPr lang="ru-RU" sz="2400" dirty="0"/>
              <a:t>в настоящее время основной (традиционный), широко применяемый в школе. </a:t>
            </a:r>
            <a:br>
              <a:rPr lang="ru-RU" sz="2400" dirty="0"/>
            </a:br>
            <a:r>
              <a:rPr lang="ru-RU" sz="2400" dirty="0"/>
              <a:t>С помощью </a:t>
            </a:r>
            <a:r>
              <a:rPr lang="ru-RU" sz="2400" dirty="0">
                <a:solidFill>
                  <a:srgbClr val="00B0F0"/>
                </a:solidFill>
              </a:rPr>
              <a:t>второго способа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/>
              <a:t>еще Я.А. Коменский решал проблему оперативной обратной связи путем деления учащихся на группы по 10 человек, во главе которых были поставлены старосты из числа способных учащихся. </a:t>
            </a:r>
          </a:p>
          <a:p>
            <a:r>
              <a:rPr lang="ru-RU" sz="2400" dirty="0">
                <a:solidFill>
                  <a:srgbClr val="00B0F0"/>
                </a:solidFill>
              </a:rPr>
              <a:t>Третий способ </a:t>
            </a:r>
            <a:r>
              <a:rPr lang="ru-RU" sz="2400" dirty="0"/>
              <a:t>получения обратной связи в научно-методической литературе </a:t>
            </a:r>
            <a:r>
              <a:rPr lang="ru-RU" sz="2400" dirty="0" err="1"/>
              <a:t>ни-кто</a:t>
            </a:r>
            <a:r>
              <a:rPr lang="ru-RU" sz="2400" dirty="0"/>
              <a:t> не дискутирует. Причиной тому, на мой взгляд, является наличие психологического "барьера недоверия" к способности учащихся ставить себе достоверные оценки и боязнь вырваться из наезженной колеи существующей педагогики и мн. др.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31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196</TotalTime>
  <Words>1192</Words>
  <Application>Microsoft Office PowerPoint</Application>
  <PresentationFormat>Широкоэкранный</PresentationFormat>
  <Paragraphs>91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Trebuchet MS</vt:lpstr>
      <vt:lpstr>Небеса</vt:lpstr>
      <vt:lpstr>Формула</vt:lpstr>
      <vt:lpstr>организация  самооценки И ДОМАШНИХ ЗАДАНИЙ  учащихся    </vt:lpstr>
      <vt:lpstr>ПРОБЛЕМЫ ОЦЕНИВАНИЯ</vt:lpstr>
      <vt:lpstr>Презентация PowerPoint</vt:lpstr>
      <vt:lpstr>Презентация PowerPoint</vt:lpstr>
      <vt:lpstr>Презентация PowerPoint</vt:lpstr>
      <vt:lpstr>Рекомендации для учителя по формированию самооценки школьников:</vt:lpstr>
      <vt:lpstr>Основа формирования умения самооценки</vt:lpstr>
      <vt:lpstr>Самое эффективное и качественное обучение это самообучение и самооценка своих  достижений</vt:lpstr>
      <vt:lpstr>Презентация PowerPoint</vt:lpstr>
      <vt:lpstr>Реализация технологии</vt:lpstr>
      <vt:lpstr>Подарите ученику возможность выполнить столько сколько он пожелает</vt:lpstr>
      <vt:lpstr>Организация домашних заданий</vt:lpstr>
      <vt:lpstr>Презентация PowerPoint</vt:lpstr>
      <vt:lpstr>Самостоятельно добытые знания ценнее …  драгоценных камней, и слаще любых сладостей</vt:lpstr>
      <vt:lpstr>РЕКОМЕНДАЦИИ   ПРИ ВЫОПЛЕНИИ ДОМАШНЕЙ РАБОТЫ: </vt:lpstr>
      <vt:lpstr>алгоритм выполнения домашнего задания (ознакомить и родителей и учеников)</vt:lpstr>
      <vt:lpstr>схема самооценки  «Учись контролировать себя»</vt:lpstr>
      <vt:lpstr>правила методики задавания на дом.</vt:lpstr>
      <vt:lpstr>Литература и источники: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контроля и  самооценки  учащихся  на уроках  </dc:title>
  <dc:creator>tuva</dc:creator>
  <cp:lastModifiedBy>tuva</cp:lastModifiedBy>
  <cp:revision>14</cp:revision>
  <dcterms:created xsi:type="dcterms:W3CDTF">2014-10-24T08:45:52Z</dcterms:created>
  <dcterms:modified xsi:type="dcterms:W3CDTF">2014-10-24T13:22:51Z</dcterms:modified>
</cp:coreProperties>
</file>