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3" r:id="rId27"/>
    <p:sldId id="282" r:id="rId28"/>
    <p:sldId id="284" r:id="rId29"/>
    <p:sldId id="285" r:id="rId30"/>
    <p:sldId id="286" r:id="rId31"/>
    <p:sldId id="287"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36"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58762FE-F50C-49E7-AB41-216C52F58CC6}" type="datetimeFigureOut">
              <a:rPr lang="ru-RU" smtClean="0"/>
              <a:t>02.03.2015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AC5B6E-781B-47DB-A2EF-38647FAFB6D9}" type="slidenum">
              <a:rPr lang="ru-RU" smtClean="0"/>
              <a:t>‹#›</a:t>
            </a:fld>
            <a:endParaRPr lang="ru-RU"/>
          </a:p>
        </p:txBody>
      </p:sp>
    </p:spTree>
    <p:extLst>
      <p:ext uri="{BB962C8B-B14F-4D97-AF65-F5344CB8AC3E}">
        <p14:creationId xmlns:p14="http://schemas.microsoft.com/office/powerpoint/2010/main" val="17058171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8762FE-F50C-49E7-AB41-216C52F58CC6}" type="datetimeFigureOut">
              <a:rPr lang="ru-RU" smtClean="0"/>
              <a:t>02.03.2015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AC5B6E-781B-47DB-A2EF-38647FAFB6D9}" type="slidenum">
              <a:rPr lang="ru-RU" smtClean="0"/>
              <a:t>‹#›</a:t>
            </a:fld>
            <a:endParaRPr lang="ru-RU"/>
          </a:p>
        </p:txBody>
      </p:sp>
    </p:spTree>
    <p:extLst>
      <p:ext uri="{BB962C8B-B14F-4D97-AF65-F5344CB8AC3E}">
        <p14:creationId xmlns:p14="http://schemas.microsoft.com/office/powerpoint/2010/main" val="1144301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8762FE-F50C-49E7-AB41-216C52F58CC6}" type="datetimeFigureOut">
              <a:rPr lang="ru-RU" smtClean="0"/>
              <a:t>02.03.2015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AC5B6E-781B-47DB-A2EF-38647FAFB6D9}" type="slidenum">
              <a:rPr lang="ru-RU" smtClean="0"/>
              <a:t>‹#›</a:t>
            </a:fld>
            <a:endParaRPr lang="ru-RU"/>
          </a:p>
        </p:txBody>
      </p:sp>
    </p:spTree>
    <p:extLst>
      <p:ext uri="{BB962C8B-B14F-4D97-AF65-F5344CB8AC3E}">
        <p14:creationId xmlns:p14="http://schemas.microsoft.com/office/powerpoint/2010/main" val="30190065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58762FE-F50C-49E7-AB41-216C52F58CC6}" type="datetimeFigureOut">
              <a:rPr lang="ru-RU" smtClean="0"/>
              <a:t>02.03.2015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AC5B6E-781B-47DB-A2EF-38647FAFB6D9}" type="slidenum">
              <a:rPr lang="ru-RU" smtClean="0"/>
              <a:t>‹#›</a:t>
            </a:fld>
            <a:endParaRPr lang="ru-RU"/>
          </a:p>
        </p:txBody>
      </p:sp>
    </p:spTree>
    <p:extLst>
      <p:ext uri="{BB962C8B-B14F-4D97-AF65-F5344CB8AC3E}">
        <p14:creationId xmlns:p14="http://schemas.microsoft.com/office/powerpoint/2010/main" val="784166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58762FE-F50C-49E7-AB41-216C52F58CC6}" type="datetimeFigureOut">
              <a:rPr lang="ru-RU" smtClean="0"/>
              <a:t>02.03.2015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AC5B6E-781B-47DB-A2EF-38647FAFB6D9}" type="slidenum">
              <a:rPr lang="ru-RU" smtClean="0"/>
              <a:t>‹#›</a:t>
            </a:fld>
            <a:endParaRPr lang="ru-RU"/>
          </a:p>
        </p:txBody>
      </p:sp>
    </p:spTree>
    <p:extLst>
      <p:ext uri="{BB962C8B-B14F-4D97-AF65-F5344CB8AC3E}">
        <p14:creationId xmlns:p14="http://schemas.microsoft.com/office/powerpoint/2010/main" val="13332672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58762FE-F50C-49E7-AB41-216C52F58CC6}" type="datetimeFigureOut">
              <a:rPr lang="ru-RU" smtClean="0"/>
              <a:t>02.03.2015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AC5B6E-781B-47DB-A2EF-38647FAFB6D9}" type="slidenum">
              <a:rPr lang="ru-RU" smtClean="0"/>
              <a:t>‹#›</a:t>
            </a:fld>
            <a:endParaRPr lang="ru-RU"/>
          </a:p>
        </p:txBody>
      </p:sp>
    </p:spTree>
    <p:extLst>
      <p:ext uri="{BB962C8B-B14F-4D97-AF65-F5344CB8AC3E}">
        <p14:creationId xmlns:p14="http://schemas.microsoft.com/office/powerpoint/2010/main" val="41000531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58762FE-F50C-49E7-AB41-216C52F58CC6}" type="datetimeFigureOut">
              <a:rPr lang="ru-RU" smtClean="0"/>
              <a:t>02.03.2015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1AC5B6E-781B-47DB-A2EF-38647FAFB6D9}" type="slidenum">
              <a:rPr lang="ru-RU" smtClean="0"/>
              <a:t>‹#›</a:t>
            </a:fld>
            <a:endParaRPr lang="ru-RU"/>
          </a:p>
        </p:txBody>
      </p:sp>
    </p:spTree>
    <p:extLst>
      <p:ext uri="{BB962C8B-B14F-4D97-AF65-F5344CB8AC3E}">
        <p14:creationId xmlns:p14="http://schemas.microsoft.com/office/powerpoint/2010/main" val="8286216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58762FE-F50C-49E7-AB41-216C52F58CC6}" type="datetimeFigureOut">
              <a:rPr lang="ru-RU" smtClean="0"/>
              <a:t>02.03.2015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1AC5B6E-781B-47DB-A2EF-38647FAFB6D9}" type="slidenum">
              <a:rPr lang="ru-RU" smtClean="0"/>
              <a:t>‹#›</a:t>
            </a:fld>
            <a:endParaRPr lang="ru-RU"/>
          </a:p>
        </p:txBody>
      </p:sp>
    </p:spTree>
    <p:extLst>
      <p:ext uri="{BB962C8B-B14F-4D97-AF65-F5344CB8AC3E}">
        <p14:creationId xmlns:p14="http://schemas.microsoft.com/office/powerpoint/2010/main" val="2124606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58762FE-F50C-49E7-AB41-216C52F58CC6}" type="datetimeFigureOut">
              <a:rPr lang="ru-RU" smtClean="0"/>
              <a:t>02.03.2015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1AC5B6E-781B-47DB-A2EF-38647FAFB6D9}" type="slidenum">
              <a:rPr lang="ru-RU" smtClean="0"/>
              <a:t>‹#›</a:t>
            </a:fld>
            <a:endParaRPr lang="ru-RU"/>
          </a:p>
        </p:txBody>
      </p:sp>
    </p:spTree>
    <p:extLst>
      <p:ext uri="{BB962C8B-B14F-4D97-AF65-F5344CB8AC3E}">
        <p14:creationId xmlns:p14="http://schemas.microsoft.com/office/powerpoint/2010/main" val="2160962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58762FE-F50C-49E7-AB41-216C52F58CC6}" type="datetimeFigureOut">
              <a:rPr lang="ru-RU" smtClean="0"/>
              <a:t>02.03.2015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AC5B6E-781B-47DB-A2EF-38647FAFB6D9}" type="slidenum">
              <a:rPr lang="ru-RU" smtClean="0"/>
              <a:t>‹#›</a:t>
            </a:fld>
            <a:endParaRPr lang="ru-RU"/>
          </a:p>
        </p:txBody>
      </p:sp>
    </p:spTree>
    <p:extLst>
      <p:ext uri="{BB962C8B-B14F-4D97-AF65-F5344CB8AC3E}">
        <p14:creationId xmlns:p14="http://schemas.microsoft.com/office/powerpoint/2010/main" val="28383673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58762FE-F50C-49E7-AB41-216C52F58CC6}" type="datetimeFigureOut">
              <a:rPr lang="ru-RU" smtClean="0"/>
              <a:t>02.03.2015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AC5B6E-781B-47DB-A2EF-38647FAFB6D9}" type="slidenum">
              <a:rPr lang="ru-RU" smtClean="0"/>
              <a:t>‹#›</a:t>
            </a:fld>
            <a:endParaRPr lang="ru-RU"/>
          </a:p>
        </p:txBody>
      </p:sp>
    </p:spTree>
    <p:extLst>
      <p:ext uri="{BB962C8B-B14F-4D97-AF65-F5344CB8AC3E}">
        <p14:creationId xmlns:p14="http://schemas.microsoft.com/office/powerpoint/2010/main" val="1877461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8762FE-F50C-49E7-AB41-216C52F58CC6}" type="datetimeFigureOut">
              <a:rPr lang="ru-RU" smtClean="0"/>
              <a:t>02.03.2015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C5B6E-781B-47DB-A2EF-38647FAFB6D9}" type="slidenum">
              <a:rPr lang="ru-RU" smtClean="0"/>
              <a:t>‹#›</a:t>
            </a:fld>
            <a:endParaRPr lang="ru-RU"/>
          </a:p>
        </p:txBody>
      </p:sp>
    </p:spTree>
    <p:extLst>
      <p:ext uri="{BB962C8B-B14F-4D97-AF65-F5344CB8AC3E}">
        <p14:creationId xmlns:p14="http://schemas.microsoft.com/office/powerpoint/2010/main" val="3527536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12328634" cy="6858000"/>
          </a:xfrm>
          <a:prstGeom prst="rect">
            <a:avLst/>
          </a:prstGeom>
        </p:spPr>
      </p:pic>
      <p:sp>
        <p:nvSpPr>
          <p:cNvPr id="2" name="Заголовок 1"/>
          <p:cNvSpPr>
            <a:spLocks noGrp="1"/>
          </p:cNvSpPr>
          <p:nvPr>
            <p:ph type="ctrTitle"/>
          </p:nvPr>
        </p:nvSpPr>
        <p:spPr/>
        <p:txBody>
          <a:bodyPr/>
          <a:lstStyle/>
          <a:p>
            <a:r>
              <a:rPr lang="ru-RU" dirty="0" smtClean="0"/>
              <a:t>Что такое учебный проект?</a:t>
            </a:r>
            <a:endParaRPr lang="ru-RU" dirty="0"/>
          </a:p>
        </p:txBody>
      </p:sp>
      <p:sp>
        <p:nvSpPr>
          <p:cNvPr id="3" name="Подзаголовок 2"/>
          <p:cNvSpPr>
            <a:spLocks noGrp="1"/>
          </p:cNvSpPr>
          <p:nvPr>
            <p:ph type="subTitle" idx="1"/>
          </p:nvPr>
        </p:nvSpPr>
        <p:spPr>
          <a:xfrm>
            <a:off x="536027" y="3602038"/>
            <a:ext cx="11319641" cy="1655762"/>
          </a:xfrm>
        </p:spPr>
        <p:txBody>
          <a:bodyPr>
            <a:normAutofit/>
          </a:bodyPr>
          <a:lstStyle/>
          <a:p>
            <a:r>
              <a:rPr lang="ru-RU" dirty="0" smtClean="0"/>
              <a:t>Метод учебных проектов, его возможности и ограничения</a:t>
            </a:r>
          </a:p>
          <a:p>
            <a:pPr marL="457200" indent="-457200">
              <a:buAutoNum type="arabicPeriod"/>
            </a:pPr>
            <a:r>
              <a:rPr lang="ru-RU" dirty="0" err="1" smtClean="0"/>
              <a:t>Деятельностные</a:t>
            </a:r>
            <a:r>
              <a:rPr lang="ru-RU" dirty="0" smtClean="0"/>
              <a:t> технологии обучения. </a:t>
            </a:r>
          </a:p>
          <a:p>
            <a:pPr marL="457200" indent="-457200">
              <a:buAutoNum type="arabicPeriod"/>
            </a:pPr>
            <a:r>
              <a:rPr lang="ru-RU" dirty="0" smtClean="0"/>
              <a:t>Проектная</a:t>
            </a:r>
            <a:r>
              <a:rPr lang="ru-RU" dirty="0"/>
              <a:t> </a:t>
            </a:r>
            <a:r>
              <a:rPr lang="ru-RU" dirty="0" smtClean="0"/>
              <a:t>  деятельность.</a:t>
            </a:r>
            <a:endParaRPr lang="ru-RU" dirty="0"/>
          </a:p>
        </p:txBody>
      </p:sp>
    </p:spTree>
    <p:extLst>
      <p:ext uri="{BB962C8B-B14F-4D97-AF65-F5344CB8AC3E}">
        <p14:creationId xmlns:p14="http://schemas.microsoft.com/office/powerpoint/2010/main" val="37083485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a:stretch>
            <a:fillRect/>
          </a:stretch>
        </p:blipFill>
        <p:spPr>
          <a:xfrm>
            <a:off x="-7883" y="49815"/>
            <a:ext cx="12360166" cy="6858000"/>
          </a:xfrm>
          <a:prstGeom prst="rect">
            <a:avLst/>
          </a:prstGeom>
        </p:spPr>
      </p:pic>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1186629" y="320320"/>
            <a:ext cx="5157787" cy="823912"/>
          </a:xfrm>
        </p:spPr>
        <p:txBody>
          <a:bodyPr/>
          <a:lstStyle/>
          <a:p>
            <a:r>
              <a:rPr lang="ru-RU" dirty="0" smtClean="0"/>
              <a:t>Для ученика проект </a:t>
            </a:r>
            <a:endParaRPr lang="ru-RU" dirty="0"/>
          </a:p>
        </p:txBody>
      </p:sp>
      <p:sp>
        <p:nvSpPr>
          <p:cNvPr id="4" name="Объект 3"/>
          <p:cNvSpPr>
            <a:spLocks noGrp="1"/>
          </p:cNvSpPr>
          <p:nvPr>
            <p:ph sz="half" idx="2"/>
          </p:nvPr>
        </p:nvSpPr>
        <p:spPr>
          <a:xfrm>
            <a:off x="839788" y="1450428"/>
            <a:ext cx="5157787" cy="4739235"/>
          </a:xfrm>
        </p:spPr>
        <p:txBody>
          <a:bodyPr>
            <a:normAutofit fontScale="85000" lnSpcReduction="20000"/>
          </a:bodyPr>
          <a:lstStyle/>
          <a:p>
            <a:pPr marL="0" indent="0">
              <a:buNone/>
            </a:pPr>
            <a:r>
              <a:rPr lang="ru-RU" dirty="0" smtClean="0"/>
              <a:t>– это возможность максимального раскрытия своего творческого потенциала. Это деятельность, которая позволяет проявить себя индивидуально или в группе, попробовать свои силы, приложить свои знания, принести пользу, показать публично достигнутый результат. Это деятельность, направленная на решение интересной проблемы, сформулированной самими учащимися. Результат этой деятельности – найденный способ решения проблемы – носит практический характер и значим для самих открывателей</a:t>
            </a:r>
            <a:endParaRPr lang="ru-RU" dirty="0"/>
          </a:p>
        </p:txBody>
      </p:sp>
      <p:sp>
        <p:nvSpPr>
          <p:cNvPr id="5" name="Текст 4"/>
          <p:cNvSpPr>
            <a:spLocks noGrp="1"/>
          </p:cNvSpPr>
          <p:nvPr>
            <p:ph type="body" sz="quarter" idx="3"/>
          </p:nvPr>
        </p:nvSpPr>
        <p:spPr>
          <a:xfrm>
            <a:off x="6180083" y="390909"/>
            <a:ext cx="5183188" cy="823912"/>
          </a:xfrm>
        </p:spPr>
        <p:txBody>
          <a:bodyPr>
            <a:normAutofit/>
          </a:bodyPr>
          <a:lstStyle/>
          <a:p>
            <a:r>
              <a:rPr lang="ru-RU" dirty="0" smtClean="0"/>
              <a:t>Для</a:t>
            </a:r>
            <a:r>
              <a:rPr lang="ru-RU" dirty="0"/>
              <a:t> </a:t>
            </a:r>
            <a:r>
              <a:rPr lang="ru-RU" dirty="0" smtClean="0"/>
              <a:t>  учителя </a:t>
            </a:r>
            <a:endParaRPr lang="ru-RU" dirty="0"/>
          </a:p>
        </p:txBody>
      </p:sp>
      <p:sp>
        <p:nvSpPr>
          <p:cNvPr id="6" name="Объект 5"/>
          <p:cNvSpPr>
            <a:spLocks noGrp="1"/>
          </p:cNvSpPr>
          <p:nvPr>
            <p:ph sz="quarter" idx="4"/>
          </p:nvPr>
        </p:nvSpPr>
        <p:spPr>
          <a:xfrm>
            <a:off x="5770179" y="1450428"/>
            <a:ext cx="5585209" cy="4739235"/>
          </a:xfrm>
        </p:spPr>
        <p:txBody>
          <a:bodyPr>
            <a:normAutofit fontScale="77500" lnSpcReduction="20000"/>
          </a:bodyPr>
          <a:lstStyle/>
          <a:p>
            <a:pPr marL="0" indent="0">
              <a:buNone/>
            </a:pPr>
            <a:r>
              <a:rPr lang="ru-RU" dirty="0" smtClean="0"/>
              <a:t> учебный проект – это интегративное дидактическое средство развития, обучения и воспитания, которое позволяет вырабатывать и развивать специфические умения и навыки проектирования: </a:t>
            </a:r>
            <a:r>
              <a:rPr lang="ru-RU" dirty="0" err="1" smtClean="0"/>
              <a:t>проблематизация</a:t>
            </a:r>
            <a:r>
              <a:rPr lang="ru-RU" dirty="0" smtClean="0"/>
              <a:t>, целеполагание, планирование деятельности, рефлексия и самоанализ, презентация и </a:t>
            </a:r>
            <a:r>
              <a:rPr lang="ru-RU" dirty="0" err="1" smtClean="0"/>
              <a:t>самопрезентация</a:t>
            </a:r>
            <a:r>
              <a:rPr lang="ru-RU" dirty="0" smtClean="0"/>
              <a:t>, а также поиск информации, практическое применение академических знаний, самообучение, исследовательская и творческая деятельность [Методические рекомендации Департамента образования г. Москвы от 20.11.2003 № 2-34-20 по организации проектной и исследовательской деятельности обучающихся в</a:t>
            </a:r>
          </a:p>
          <a:p>
            <a:pPr marL="0" indent="0">
              <a:buNone/>
            </a:pPr>
            <a:r>
              <a:rPr lang="ru-RU" dirty="0" smtClean="0"/>
              <a:t>общеобразовательных учреждениях г. Москвы].</a:t>
            </a:r>
            <a:endParaRPr lang="ru-RU" dirty="0"/>
          </a:p>
        </p:txBody>
      </p:sp>
    </p:spTree>
    <p:extLst>
      <p:ext uri="{BB962C8B-B14F-4D97-AF65-F5344CB8AC3E}">
        <p14:creationId xmlns:p14="http://schemas.microsoft.com/office/powerpoint/2010/main" val="783408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110359"/>
            <a:ext cx="12328634" cy="6877707"/>
          </a:xfrm>
          <a:prstGeom prst="rect">
            <a:avLst/>
          </a:prstGeom>
        </p:spPr>
      </p:pic>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36482" y="0"/>
            <a:ext cx="9837683" cy="5811838"/>
          </a:xfrm>
        </p:spPr>
        <p:txBody>
          <a:bodyPr>
            <a:normAutofit fontScale="85000" lnSpcReduction="20000"/>
          </a:bodyPr>
          <a:lstStyle/>
          <a:p>
            <a:r>
              <a:rPr lang="ru-RU" dirty="0" smtClean="0"/>
              <a:t>Проект обязательно должен иметь ясную, реально достижимую цель.</a:t>
            </a:r>
          </a:p>
          <a:p>
            <a:r>
              <a:rPr lang="ru-RU" dirty="0" smtClean="0"/>
              <a:t>Еще одно отличие проекта – предварительное планирование работы</a:t>
            </a:r>
          </a:p>
          <a:p>
            <a:r>
              <a:rPr lang="ru-RU" dirty="0" smtClean="0"/>
              <a:t>Осуществление плана работы над проектом, как правило, связано с изучением литературы и других источников информации, отбора информации; возможно, с проведением различных опытов, экспериментов, наблюдений, исследований, опросов; с анализом и обобщением полученных данных; с формулированием выводов и формированием на этой основе собственной точки зрения на исходную проблему проекта и способы ее решения.</a:t>
            </a:r>
          </a:p>
          <a:p>
            <a:r>
              <a:rPr lang="ru-RU" dirty="0" smtClean="0"/>
              <a:t>Проект обязательно должен иметь письменную часть – отчет о ходе работы, в котором описываются все этапы работы (начиная с определения проблемы проекта), все принимавшиеся решения с их обоснованием; все возникшие проблемы и способы их преодоления; анализируются собранная информация, проведенные эксперименты и наблюдения, приводятся результаты опросов и т.п.; подводятся итоги, делаются выводы, выясняются перспективы проекта.</a:t>
            </a:r>
          </a:p>
          <a:p>
            <a:r>
              <a:rPr lang="ru-RU" dirty="0" smtClean="0"/>
              <a:t>Непременным условием проекта является его публичная защита, презентация результата работы</a:t>
            </a:r>
            <a:endParaRPr lang="ru-RU" dirty="0"/>
          </a:p>
        </p:txBody>
      </p:sp>
    </p:spTree>
    <p:extLst>
      <p:ext uri="{BB962C8B-B14F-4D97-AF65-F5344CB8AC3E}">
        <p14:creationId xmlns:p14="http://schemas.microsoft.com/office/powerpoint/2010/main" val="23361899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41890" y="0"/>
            <a:ext cx="12333890" cy="6850193"/>
          </a:xfrm>
          <a:prstGeom prst="rect">
            <a:avLst/>
          </a:prstGeom>
        </p:spPr>
      </p:pic>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2055813"/>
            <a:ext cx="10515600" cy="4121149"/>
          </a:xfrm>
        </p:spPr>
        <p:txBody>
          <a:bodyPr/>
          <a:lstStyle/>
          <a:p>
            <a:r>
              <a:rPr lang="ru-RU" dirty="0" smtClean="0"/>
              <a:t>Для воплощения найденного способа решения проблемы проекта создается проектный продукт. Проектный продукт должен обладать определенными потребительскими свойствами, т.е. удовлетворять потребности любого человека, столкнувшегося с проблемой, на решение которой и был направлен данный проект.</a:t>
            </a:r>
            <a:endParaRPr lang="ru-RU" dirty="0"/>
          </a:p>
        </p:txBody>
      </p:sp>
    </p:spTree>
    <p:extLst>
      <p:ext uri="{BB962C8B-B14F-4D97-AF65-F5344CB8AC3E}">
        <p14:creationId xmlns:p14="http://schemas.microsoft.com/office/powerpoint/2010/main" val="894776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12192000" cy="6790996"/>
          </a:xfrm>
          <a:prstGeom prst="rect">
            <a:avLst/>
          </a:prstGeom>
        </p:spPr>
      </p:pic>
      <p:sp>
        <p:nvSpPr>
          <p:cNvPr id="2" name="Заголовок 1"/>
          <p:cNvSpPr>
            <a:spLocks noGrp="1"/>
          </p:cNvSpPr>
          <p:nvPr>
            <p:ph type="title"/>
          </p:nvPr>
        </p:nvSpPr>
        <p:spPr/>
        <p:txBody>
          <a:bodyPr/>
          <a:lstStyle/>
          <a:p>
            <a:r>
              <a:rPr lang="ru-RU" dirty="0" smtClean="0"/>
              <a:t>5. Этапы работы над проектом.</a:t>
            </a:r>
            <a:endParaRPr lang="ru-RU" dirty="0"/>
          </a:p>
        </p:txBody>
      </p:sp>
      <p:sp>
        <p:nvSpPr>
          <p:cNvPr id="3" name="Объект 2"/>
          <p:cNvSpPr>
            <a:spLocks noGrp="1"/>
          </p:cNvSpPr>
          <p:nvPr>
            <p:ph idx="1"/>
          </p:nvPr>
        </p:nvSpPr>
        <p:spPr>
          <a:xfrm>
            <a:off x="254876" y="1219829"/>
            <a:ext cx="10515600" cy="4351338"/>
          </a:xfrm>
        </p:spPr>
        <p:txBody>
          <a:bodyPr>
            <a:normAutofit fontScale="92500" lnSpcReduction="10000"/>
          </a:bodyPr>
          <a:lstStyle/>
          <a:p>
            <a:r>
              <a:rPr lang="ru-RU" dirty="0" err="1" smtClean="0"/>
              <a:t>Проблематизация</a:t>
            </a:r>
            <a:r>
              <a:rPr lang="ru-RU" dirty="0" smtClean="0"/>
              <a:t> является первым этапом работы над проектом – необходимо оценить имеющиеся обстоятельства и сформулировать проблему.</a:t>
            </a:r>
          </a:p>
          <a:p>
            <a:r>
              <a:rPr lang="ru-RU" dirty="0" smtClean="0"/>
              <a:t>второй этап работы – целеполагание.</a:t>
            </a:r>
          </a:p>
          <a:p>
            <a:r>
              <a:rPr lang="ru-RU" dirty="0" smtClean="0"/>
              <a:t>Планирование – важнейший этап работы над проектом, в результате которого ясные очертания приобретает не только отдаленная цель, но и ближайшие шаги.</a:t>
            </a:r>
          </a:p>
          <a:p>
            <a:r>
              <a:rPr lang="ru-RU" dirty="0" smtClean="0"/>
              <a:t>Реализация имеющегося плана – следующий этап проектного цикла</a:t>
            </a:r>
          </a:p>
          <a:p>
            <a:r>
              <a:rPr lang="ru-RU" dirty="0" smtClean="0"/>
              <a:t>Этап самооценки и рефлексии – завершающего этапа работы.</a:t>
            </a:r>
          </a:p>
          <a:p>
            <a:r>
              <a:rPr lang="ru-RU" dirty="0" smtClean="0"/>
              <a:t>Итак, основные этапы работы над проектом – это </a:t>
            </a:r>
            <a:r>
              <a:rPr lang="ru-RU" dirty="0" err="1" smtClean="0"/>
              <a:t>проблематизация</a:t>
            </a:r>
            <a:r>
              <a:rPr lang="ru-RU" dirty="0" smtClean="0"/>
              <a:t>, целеполагание, планирование, реализация, рефлексии</a:t>
            </a:r>
            <a:endParaRPr lang="ru-RU" dirty="0"/>
          </a:p>
        </p:txBody>
      </p:sp>
    </p:spTree>
    <p:extLst>
      <p:ext uri="{BB962C8B-B14F-4D97-AF65-F5344CB8AC3E}">
        <p14:creationId xmlns:p14="http://schemas.microsoft.com/office/powerpoint/2010/main" val="31684130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12192000" cy="6779173"/>
          </a:xfrm>
          <a:prstGeom prst="rect">
            <a:avLst/>
          </a:prstGeom>
        </p:spPr>
      </p:pic>
      <p:sp>
        <p:nvSpPr>
          <p:cNvPr id="2" name="Заголовок 1"/>
          <p:cNvSpPr>
            <a:spLocks noGrp="1"/>
          </p:cNvSpPr>
          <p:nvPr>
            <p:ph type="title"/>
          </p:nvPr>
        </p:nvSpPr>
        <p:spPr/>
        <p:txBody>
          <a:bodyPr>
            <a:normAutofit/>
          </a:bodyPr>
          <a:lstStyle/>
          <a:p>
            <a:r>
              <a:rPr lang="ru-RU" sz="3600" dirty="0" smtClean="0"/>
              <a:t>Взаимодействие с учащимся в его зон ближайшего развитиям при работе над проектом</a:t>
            </a:r>
            <a:endParaRPr lang="ru-RU" sz="3600" dirty="0"/>
          </a:p>
        </p:txBody>
      </p:sp>
      <p:sp>
        <p:nvSpPr>
          <p:cNvPr id="3" name="Объект 2"/>
          <p:cNvSpPr>
            <a:spLocks noGrp="1"/>
          </p:cNvSpPr>
          <p:nvPr>
            <p:ph idx="1"/>
          </p:nvPr>
        </p:nvSpPr>
        <p:spPr>
          <a:xfrm>
            <a:off x="286407" y="1690688"/>
            <a:ext cx="10515600" cy="4351338"/>
          </a:xfrm>
        </p:spPr>
        <p:txBody>
          <a:bodyPr>
            <a:normAutofit fontScale="85000" lnSpcReduction="20000"/>
          </a:bodyPr>
          <a:lstStyle/>
          <a:p>
            <a:r>
              <a:rPr lang="ru-RU" dirty="0" smtClean="0"/>
              <a:t>А1–А2 – если сегодня часть работы ребенок выполняет сам, а другую (трудную, недоступную) часть работы он выполняет вместе с взрослым (с его помощью, под его руководством), то завтра весь объем подобной работы он уже сможет выполнять полностью самостоятельно;</a:t>
            </a:r>
          </a:p>
          <a:p>
            <a:pPr marL="0" indent="0">
              <a:buNone/>
            </a:pPr>
            <a:r>
              <a:rPr lang="ru-RU" dirty="0" smtClean="0"/>
              <a:t>• В1–В2 – если сегодня ребенок всю работу, даже ту ее часть, которая пока ему недоступна, пытается выполнить сам, совершая при этом ошибки, не добиваясь результата, теряя мотив к деятельности, то и завтра он не сможет выполнять подобную работу;</a:t>
            </a:r>
          </a:p>
          <a:p>
            <a:pPr marL="0" indent="0">
              <a:buNone/>
            </a:pPr>
            <a:r>
              <a:rPr lang="ru-RU" dirty="0" smtClean="0"/>
              <a:t>• С1–С2 – если сегодня ребенок самостоятельно выполняет лишь то, что он умеет делать, а трудную, недоступную работу делает взрослый, то завтра ребенок так и не научится выполнять эту работу.</a:t>
            </a:r>
          </a:p>
          <a:p>
            <a:pPr marL="0" indent="0">
              <a:buNone/>
            </a:pPr>
            <a:r>
              <a:rPr lang="ru-RU" dirty="0" smtClean="0"/>
              <a:t>Поэтому только совместная с учителем деятельность в ходе работы над</a:t>
            </a:r>
          </a:p>
          <a:p>
            <a:pPr marL="0" indent="0">
              <a:buNone/>
            </a:pPr>
            <a:r>
              <a:rPr lang="ru-RU" dirty="0" smtClean="0"/>
              <a:t>проектом даст ученику возможность освоить новые знания, умения и навыки и усовершенствовать уже имеющиеся</a:t>
            </a:r>
            <a:endParaRPr lang="ru-RU" dirty="0"/>
          </a:p>
        </p:txBody>
      </p:sp>
    </p:spTree>
    <p:extLst>
      <p:ext uri="{BB962C8B-B14F-4D97-AF65-F5344CB8AC3E}">
        <p14:creationId xmlns:p14="http://schemas.microsoft.com/office/powerpoint/2010/main" val="1832146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15766"/>
            <a:ext cx="12192000" cy="6873766"/>
          </a:xfrm>
          <a:prstGeom prst="rect">
            <a:avLst/>
          </a:prstGeom>
        </p:spPr>
      </p:pic>
      <p:sp>
        <p:nvSpPr>
          <p:cNvPr id="2" name="Заголовок 1"/>
          <p:cNvSpPr>
            <a:spLocks noGrp="1"/>
          </p:cNvSpPr>
          <p:nvPr>
            <p:ph type="title"/>
          </p:nvPr>
        </p:nvSpPr>
        <p:spPr/>
        <p:txBody>
          <a:bodyPr>
            <a:noAutofit/>
          </a:bodyPr>
          <a:lstStyle/>
          <a:p>
            <a:r>
              <a:rPr lang="ru-RU" sz="3200" dirty="0" smtClean="0"/>
              <a:t>2. Возраст учащихся и объем помощи, которую может</a:t>
            </a:r>
            <a:br>
              <a:rPr lang="ru-RU" sz="3200" dirty="0" smtClean="0"/>
            </a:br>
            <a:r>
              <a:rPr lang="ru-RU" sz="3200" dirty="0" smtClean="0"/>
              <a:t>оказывать им учитель на различных этапах работы</a:t>
            </a:r>
            <a:br>
              <a:rPr lang="ru-RU" sz="3200" dirty="0" smtClean="0"/>
            </a:br>
            <a:r>
              <a:rPr lang="ru-RU" sz="3200" dirty="0" smtClean="0"/>
              <a:t>над проектом</a:t>
            </a:r>
            <a:endParaRPr lang="ru-RU" sz="3200" dirty="0"/>
          </a:p>
        </p:txBody>
      </p:sp>
      <p:sp>
        <p:nvSpPr>
          <p:cNvPr id="3" name="Объект 2"/>
          <p:cNvSpPr>
            <a:spLocks noGrp="1"/>
          </p:cNvSpPr>
          <p:nvPr>
            <p:ph idx="1"/>
          </p:nvPr>
        </p:nvSpPr>
        <p:spPr>
          <a:xfrm>
            <a:off x="160283" y="1690688"/>
            <a:ext cx="10087303" cy="4351338"/>
          </a:xfrm>
        </p:spPr>
        <p:txBody>
          <a:bodyPr>
            <a:normAutofit fontScale="62500" lnSpcReduction="20000"/>
          </a:bodyPr>
          <a:lstStyle/>
          <a:p>
            <a:r>
              <a:rPr lang="ru-RU" dirty="0" smtClean="0"/>
              <a:t>Методическими рекомендациями Департамента образования г. Москвы проектную деятельность рекомендовано с определенными ограничениями начинать со 2-го класса начальной школы. Таким образом, предполагается, что к 5-му классу учащиеся владеют определенными приемами проектирования.</a:t>
            </a:r>
          </a:p>
          <a:p>
            <a:r>
              <a:rPr lang="ru-RU" dirty="0" smtClean="0"/>
              <a:t>Тем не менее пяти- и шестиклассники нуждаются в значительной обучающей и стимулирующей помощи педагога почти на всех этапах работы над проектами. Особенно трудно дается им выделение проблемы, формулирование цели работы, планирование деятельности. У детей этого возраста еще не окончательно сформировалось субъективное ощущение времени, поэтому они не могут распределить его рационально, не всегда объективно оценивают собственные силы.</a:t>
            </a:r>
          </a:p>
          <a:p>
            <a:r>
              <a:rPr lang="ru-RU" dirty="0" smtClean="0"/>
              <a:t>Семи- и восьмиклассники вполне могут самостоятельно сформулировать проблему и цель проекта – их знаний и школьного опыта для этого достаточно. Трудность может возникнуть у них при разработке плана, особенно детального: если основные этапы работы просматриваются ими легко, то более мелкие шаги выпадают из поля зрения. Ясно, что это непременно скажется на качестве работы. Тут потребуется помощь взрослого. Реализация плана, как правило, не вызывает трудностей.</a:t>
            </a:r>
          </a:p>
          <a:p>
            <a:r>
              <a:rPr lang="ru-RU" dirty="0" smtClean="0"/>
              <a:t>Девяти- и десятиклассники имеют все объективные возможности для того, чтобы полностью самостоятельно работать на всех этапах проекта. Они быстро формулируют проблему, без труда преобразуют ее в цель деятельности, разрабатывают подробный план, учитывая при этом имеющиеся ресурсы</a:t>
            </a:r>
            <a:endParaRPr lang="ru-RU" dirty="0"/>
          </a:p>
        </p:txBody>
      </p:sp>
    </p:spTree>
    <p:extLst>
      <p:ext uri="{BB962C8B-B14F-4D97-AF65-F5344CB8AC3E}">
        <p14:creationId xmlns:p14="http://schemas.microsoft.com/office/powerpoint/2010/main" val="694204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10359" y="-110359"/>
            <a:ext cx="12486290" cy="6968359"/>
          </a:xfrm>
          <a:prstGeom prst="rect">
            <a:avLst/>
          </a:prstGeom>
        </p:spPr>
      </p:pic>
      <p:pic>
        <p:nvPicPr>
          <p:cNvPr id="3" name="Рисунок 2"/>
          <p:cNvPicPr>
            <a:picLocks noChangeAspect="1"/>
          </p:cNvPicPr>
          <p:nvPr/>
        </p:nvPicPr>
        <p:blipFill>
          <a:blip r:embed="rId3"/>
          <a:stretch>
            <a:fillRect/>
          </a:stretch>
        </p:blipFill>
        <p:spPr>
          <a:xfrm>
            <a:off x="515815" y="271095"/>
            <a:ext cx="11183816" cy="6270381"/>
          </a:xfrm>
          <a:prstGeom prst="rect">
            <a:avLst/>
          </a:prstGeom>
        </p:spPr>
      </p:pic>
    </p:spTree>
    <p:extLst>
      <p:ext uri="{BB962C8B-B14F-4D97-AF65-F5344CB8AC3E}">
        <p14:creationId xmlns:p14="http://schemas.microsoft.com/office/powerpoint/2010/main" val="2256237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12191999" cy="6814645"/>
          </a:xfrm>
          <a:prstGeom prst="rect">
            <a:avLst/>
          </a:prstGeom>
        </p:spPr>
      </p:pic>
      <p:pic>
        <p:nvPicPr>
          <p:cNvPr id="4" name="Рисунок 3"/>
          <p:cNvPicPr>
            <a:picLocks noChangeAspect="1"/>
          </p:cNvPicPr>
          <p:nvPr/>
        </p:nvPicPr>
        <p:blipFill>
          <a:blip r:embed="rId3"/>
          <a:stretch>
            <a:fillRect/>
          </a:stretch>
        </p:blipFill>
        <p:spPr>
          <a:xfrm>
            <a:off x="838200" y="446930"/>
            <a:ext cx="9530862" cy="1243758"/>
          </a:xfrm>
          <a:prstGeom prst="rect">
            <a:avLst/>
          </a:prstGeom>
        </p:spPr>
      </p:pic>
      <p:sp>
        <p:nvSpPr>
          <p:cNvPr id="2" name="Заголовок 1"/>
          <p:cNvSpPr>
            <a:spLocks noGrp="1"/>
          </p:cNvSpPr>
          <p:nvPr>
            <p:ph type="title"/>
          </p:nvPr>
        </p:nvSpPr>
        <p:spPr/>
        <p:txBody>
          <a:bodyPr/>
          <a:lstStyle/>
          <a:p>
            <a:endParaRPr lang="ru-RU" dirty="0"/>
          </a:p>
        </p:txBody>
      </p:sp>
      <p:pic>
        <p:nvPicPr>
          <p:cNvPr id="5" name="Объект 4"/>
          <p:cNvPicPr>
            <a:picLocks noGrp="1" noChangeAspect="1"/>
          </p:cNvPicPr>
          <p:nvPr>
            <p:ph idx="1"/>
          </p:nvPr>
        </p:nvPicPr>
        <p:blipFill>
          <a:blip r:embed="rId4"/>
          <a:stretch>
            <a:fillRect/>
          </a:stretch>
        </p:blipFill>
        <p:spPr>
          <a:xfrm>
            <a:off x="838200" y="1690688"/>
            <a:ext cx="10515600" cy="5167312"/>
          </a:xfrm>
          <a:prstGeom prst="rect">
            <a:avLst/>
          </a:prstGeom>
        </p:spPr>
      </p:pic>
    </p:spTree>
    <p:extLst>
      <p:ext uri="{BB962C8B-B14F-4D97-AF65-F5344CB8AC3E}">
        <p14:creationId xmlns:p14="http://schemas.microsoft.com/office/powerpoint/2010/main" val="1707804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12191999" cy="6858000"/>
          </a:xfrm>
          <a:prstGeom prst="rect">
            <a:avLst/>
          </a:prstGeom>
        </p:spPr>
      </p:pic>
      <p:pic>
        <p:nvPicPr>
          <p:cNvPr id="4" name="Рисунок 3"/>
          <p:cNvPicPr>
            <a:picLocks noChangeAspect="1"/>
          </p:cNvPicPr>
          <p:nvPr/>
        </p:nvPicPr>
        <p:blipFill>
          <a:blip r:embed="rId3"/>
          <a:stretch>
            <a:fillRect/>
          </a:stretch>
        </p:blipFill>
        <p:spPr>
          <a:xfrm>
            <a:off x="1664677" y="814388"/>
            <a:ext cx="7858125" cy="876300"/>
          </a:xfrm>
          <a:prstGeom prst="rect">
            <a:avLst/>
          </a:prstGeom>
        </p:spPr>
      </p:pic>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a:bodyPr>
          <a:lstStyle/>
          <a:p>
            <a:r>
              <a:rPr lang="ru-RU" sz="1400" dirty="0" smtClean="0"/>
              <a:t>Учитель может быть:</a:t>
            </a:r>
          </a:p>
          <a:p>
            <a:pPr marL="0" indent="0">
              <a:buNone/>
            </a:pPr>
            <a:r>
              <a:rPr lang="ru-RU" sz="1400" dirty="0" smtClean="0"/>
              <a:t>– руководителем проекта, который несет серьезную ответственность </a:t>
            </a:r>
            <a:r>
              <a:rPr lang="ru-RU" sz="1400" dirty="0" smtClean="0"/>
              <a:t>за ход </a:t>
            </a:r>
            <a:r>
              <a:rPr lang="ru-RU" sz="1400" dirty="0" smtClean="0"/>
              <a:t>и результат работы. В такой ситуации учащийся может быть не слишком инициативным, так как это привычные для него отношения учитель–ученик. Как правило, эту позицию занимают учителя, работающие с 5–6-классниками – это дает детям возможность приобрести недостающий опыт в психологически комфортных условиях;</a:t>
            </a:r>
          </a:p>
          <a:p>
            <a:pPr marL="0" indent="0">
              <a:buNone/>
            </a:pPr>
            <a:r>
              <a:rPr lang="ru-RU" sz="1400" dirty="0" smtClean="0"/>
              <a:t>– коллегой по работе, который в значительной степени вовлечен в </a:t>
            </a:r>
            <a:r>
              <a:rPr lang="ru-RU" sz="1400" dirty="0" err="1" smtClean="0"/>
              <a:t>процесси</a:t>
            </a:r>
            <a:r>
              <a:rPr lang="ru-RU" sz="1400" dirty="0" smtClean="0"/>
              <a:t> выполняет заранее оговоренную часть работы и разделит с автором проекта будущий триумф или поражение. Это отношения равноправных партнеров, которые увлечены общей работой и взаимно обогащаются знаниями и опытом, подпитываются энтузиазмом друг друга. Такое взаимодействие обычно складывается у учителей, работающих с 7–8-классниками, которые тянутся к тем, кто разделяет их интересы, увлечен общей идеей;</a:t>
            </a:r>
          </a:p>
          <a:p>
            <a:pPr marL="0" indent="0">
              <a:buNone/>
            </a:pPr>
            <a:r>
              <a:rPr lang="ru-RU" sz="1400" dirty="0" smtClean="0"/>
              <a:t>– экспертом–знатоком, который является источником информации по проблеме проекта, предоставляет необходимые сведения и дает советы, когда автор проекта обращается за ними. Здесь учитель находится в несколько отстраненной позиции, побуждая учащегося проявлять максимум активности, быть не только инициатором работы, но и организатором взаимодействия с учителем. Так могут работать учителя с 9–10-классниками, которые умеют ценить профессионализм и компетентность, стремятся расширить круг общения в интересующей их области;</a:t>
            </a:r>
          </a:p>
          <a:p>
            <a:pPr marL="0" indent="0">
              <a:buNone/>
            </a:pPr>
            <a:r>
              <a:rPr lang="ru-RU" sz="1400" dirty="0" smtClean="0"/>
              <a:t>– супервизором, который лишь вдохновляет автора на работу и создает условия для ее успешного осуществления. В этом случае учащийся является полноправным автором проекта и в полной мере несет ответственность как за успех, так и за провал своей работы. Так можно работать с инициативными, ответственными, хорошо успевающими учащимися независимо от их возраста.</a:t>
            </a:r>
          </a:p>
        </p:txBody>
      </p:sp>
    </p:spTree>
    <p:extLst>
      <p:ext uri="{BB962C8B-B14F-4D97-AF65-F5344CB8AC3E}">
        <p14:creationId xmlns:p14="http://schemas.microsoft.com/office/powerpoint/2010/main" val="5547533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12328634" cy="6716110"/>
          </a:xfrm>
          <a:prstGeom prst="rect">
            <a:avLst/>
          </a:prstGeom>
        </p:spPr>
      </p:pic>
      <p:sp>
        <p:nvSpPr>
          <p:cNvPr id="2" name="Заголовок 1"/>
          <p:cNvSpPr>
            <a:spLocks noGrp="1"/>
          </p:cNvSpPr>
          <p:nvPr>
            <p:ph type="title"/>
          </p:nvPr>
        </p:nvSpPr>
        <p:spPr/>
        <p:txBody>
          <a:bodyPr/>
          <a:lstStyle/>
          <a:p>
            <a:r>
              <a:rPr lang="ru-RU" dirty="0" smtClean="0"/>
              <a:t>4. Тип проекта: групповой </a:t>
            </a:r>
            <a:endParaRPr lang="ru-RU" dirty="0"/>
          </a:p>
        </p:txBody>
      </p:sp>
      <p:sp>
        <p:nvSpPr>
          <p:cNvPr id="3" name="Объект 2"/>
          <p:cNvSpPr>
            <a:spLocks noGrp="1"/>
          </p:cNvSpPr>
          <p:nvPr>
            <p:ph sz="half" idx="1"/>
          </p:nvPr>
        </p:nvSpPr>
        <p:spPr/>
        <p:txBody>
          <a:bodyPr>
            <a:normAutofit fontScale="55000" lnSpcReduction="20000"/>
          </a:bodyPr>
          <a:lstStyle/>
          <a:p>
            <a:r>
              <a:rPr lang="ru-RU" dirty="0" smtClean="0">
                <a:solidFill>
                  <a:srgbClr val="FF0000"/>
                </a:solidFill>
              </a:rPr>
              <a:t>Преимущества:</a:t>
            </a:r>
          </a:p>
          <a:p>
            <a:r>
              <a:rPr lang="ru-RU" dirty="0" smtClean="0"/>
              <a:t>формируются навыки сотрудничества, умения проявлять гибкость, видеть точку зрения другого, идти на компромисс ради общей цели;</a:t>
            </a:r>
          </a:p>
          <a:p>
            <a:r>
              <a:rPr lang="ru-RU" dirty="0" smtClean="0"/>
              <a:t>- проект может быть выполнен более глубоко и разносторонне;</a:t>
            </a:r>
          </a:p>
          <a:p>
            <a:r>
              <a:rPr lang="ru-RU" dirty="0" smtClean="0"/>
              <a:t>- групповая работа позволяет распределить обязанности, и каждый участник группы может проявить свои сильные стороны в той работе, которая ему лучше всего удается;</a:t>
            </a:r>
          </a:p>
          <a:p>
            <a:r>
              <a:rPr lang="ru-RU" dirty="0" smtClean="0"/>
              <a:t>- работа в группе создает психологически комфортную и безопасную ситуацию для неуверенных и тревожных детей, при успешном взаимодействии может поднять статус отдельных учащихся в группе сверстников;</a:t>
            </a:r>
          </a:p>
          <a:p>
            <a:r>
              <a:rPr lang="ru-RU" dirty="0" smtClean="0"/>
              <a:t>- совместная работа дает возможность обогащаться опытом других участников, видеть наиболее эффективные стратегии поведения и учебной деятельности; - такой проект способствует групповому сплочению</a:t>
            </a:r>
            <a:endParaRPr lang="ru-RU" dirty="0"/>
          </a:p>
        </p:txBody>
      </p:sp>
      <p:sp>
        <p:nvSpPr>
          <p:cNvPr id="4" name="Объект 3"/>
          <p:cNvSpPr>
            <a:spLocks noGrp="1"/>
          </p:cNvSpPr>
          <p:nvPr>
            <p:ph sz="half" idx="2"/>
          </p:nvPr>
        </p:nvSpPr>
        <p:spPr/>
        <p:txBody>
          <a:bodyPr>
            <a:normAutofit fontScale="55000" lnSpcReduction="20000"/>
          </a:bodyPr>
          <a:lstStyle/>
          <a:p>
            <a:r>
              <a:rPr lang="ru-RU" dirty="0" smtClean="0">
                <a:solidFill>
                  <a:srgbClr val="FF0000"/>
                </a:solidFill>
              </a:rPr>
              <a:t>Недоставки</a:t>
            </a:r>
          </a:p>
          <a:p>
            <a:r>
              <a:rPr lang="ru-RU" dirty="0" smtClean="0"/>
              <a:t>- дает возможность отдельным учащимся не</a:t>
            </a:r>
          </a:p>
          <a:p>
            <a:r>
              <a:rPr lang="ru-RU" dirty="0" smtClean="0"/>
              <a:t>проявлять активность, а «выезжать» за счет более инициативных и ответственных участников группы;</a:t>
            </a:r>
          </a:p>
          <a:p>
            <a:r>
              <a:rPr lang="ru-RU" dirty="0" smtClean="0"/>
              <a:t>- нет возможности получить всесторонний опыт работы на всех этапах проекта для каждого участника группы;</a:t>
            </a:r>
          </a:p>
          <a:p>
            <a:r>
              <a:rPr lang="ru-RU" dirty="0" smtClean="0"/>
              <a:t>- у отдельных участников не в полной мере формируется ответственность за ход и результат работы группы;</a:t>
            </a:r>
          </a:p>
          <a:p>
            <a:r>
              <a:rPr lang="ru-RU" dirty="0" smtClean="0"/>
              <a:t>- труднее организовать и координировать работу;</a:t>
            </a:r>
          </a:p>
          <a:p>
            <a:r>
              <a:rPr lang="ru-RU" dirty="0" smtClean="0"/>
              <a:t>- труднее оценить вклад каждого члена группы</a:t>
            </a:r>
            <a:endParaRPr lang="ru-RU" dirty="0"/>
          </a:p>
        </p:txBody>
      </p:sp>
    </p:spTree>
    <p:extLst>
      <p:ext uri="{BB962C8B-B14F-4D97-AF65-F5344CB8AC3E}">
        <p14:creationId xmlns:p14="http://schemas.microsoft.com/office/powerpoint/2010/main" val="29957177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7884"/>
            <a:ext cx="12312869" cy="6865884"/>
          </a:xfrm>
          <a:prstGeom prst="rect">
            <a:avLst/>
          </a:prstGeom>
        </p:spPr>
      </p:pic>
      <p:sp>
        <p:nvSpPr>
          <p:cNvPr id="2" name="Заголовок 1"/>
          <p:cNvSpPr>
            <a:spLocks noGrp="1"/>
          </p:cNvSpPr>
          <p:nvPr>
            <p:ph type="title"/>
          </p:nvPr>
        </p:nvSpPr>
        <p:spPr>
          <a:xfrm>
            <a:off x="898634" y="283779"/>
            <a:ext cx="10515600" cy="1033900"/>
          </a:xfrm>
        </p:spPr>
        <p:txBody>
          <a:bodyPr/>
          <a:lstStyle/>
          <a:p>
            <a:r>
              <a:rPr lang="ru-RU" dirty="0" smtClean="0"/>
              <a:t>2. Краткая историческая справка</a:t>
            </a:r>
            <a:endParaRPr lang="ru-RU" dirty="0"/>
          </a:p>
        </p:txBody>
      </p:sp>
      <p:sp>
        <p:nvSpPr>
          <p:cNvPr id="3" name="Объект 2"/>
          <p:cNvSpPr>
            <a:spLocks noGrp="1"/>
          </p:cNvSpPr>
          <p:nvPr>
            <p:ph idx="1"/>
          </p:nvPr>
        </p:nvSpPr>
        <p:spPr>
          <a:xfrm>
            <a:off x="223345" y="1249389"/>
            <a:ext cx="10515600" cy="4351338"/>
          </a:xfrm>
        </p:spPr>
        <p:txBody>
          <a:bodyPr>
            <a:normAutofit fontScale="92500" lnSpcReduction="20000"/>
          </a:bodyPr>
          <a:lstStyle/>
          <a:p>
            <a:r>
              <a:rPr lang="ru-RU" dirty="0" smtClean="0"/>
              <a:t>Метод проектов возник еще в 20-е годы прошлого века в США. Его называли также методом проблем. Он основывался на идеях прагматической педагогики американского философа и педагога Джона </a:t>
            </a:r>
            <a:r>
              <a:rPr lang="ru-RU" dirty="0" err="1" smtClean="0"/>
              <a:t>Дьюи</a:t>
            </a:r>
            <a:r>
              <a:rPr lang="ru-RU" dirty="0" smtClean="0"/>
              <a:t>. Его ученик и последователь </a:t>
            </a:r>
            <a:r>
              <a:rPr lang="ru-RU" dirty="0" err="1" smtClean="0"/>
              <a:t>В.Килпатрик</a:t>
            </a:r>
            <a:r>
              <a:rPr lang="ru-RU" dirty="0" smtClean="0"/>
              <a:t>, определяя суть этого метода, называл его «от души выполняемый замысел».</a:t>
            </a:r>
          </a:p>
          <a:p>
            <a:r>
              <a:rPr lang="ru-RU" dirty="0" smtClean="0"/>
              <a:t>Основоположники метода проектов предлагали строить обучение на активной основе, через целесообразную деятельность ученика, опираясь на его личную заинтересованность именно в этом знании для достижения именно этой цели. Очень важным, даже принципиальным, было предложить детям проблему, взятую из реальной жизни и значимую для них. Для решения такой проблемы ученику будет необходимо применить как уже имеющиеся у него знания, так и новые знания, которые ему предстоит приобрести непосредственно в ходе работы.</a:t>
            </a:r>
            <a:endParaRPr lang="ru-RU" dirty="0"/>
          </a:p>
        </p:txBody>
      </p:sp>
    </p:spTree>
    <p:extLst>
      <p:ext uri="{BB962C8B-B14F-4D97-AF65-F5344CB8AC3E}">
        <p14:creationId xmlns:p14="http://schemas.microsoft.com/office/powerpoint/2010/main" val="26904694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12192000" cy="6858000"/>
          </a:xfrm>
          <a:prstGeom prst="rect">
            <a:avLst/>
          </a:prstGeom>
        </p:spPr>
      </p:pic>
      <p:sp>
        <p:nvSpPr>
          <p:cNvPr id="2" name="Заголовок 1"/>
          <p:cNvSpPr>
            <a:spLocks noGrp="1"/>
          </p:cNvSpPr>
          <p:nvPr>
            <p:ph type="title"/>
          </p:nvPr>
        </p:nvSpPr>
        <p:spPr/>
        <p:txBody>
          <a:bodyPr/>
          <a:lstStyle/>
          <a:p>
            <a:r>
              <a:rPr lang="ru-RU" dirty="0" smtClean="0"/>
              <a:t>4. Тип проекта: индивидуальный </a:t>
            </a:r>
            <a:endParaRPr lang="ru-RU" dirty="0"/>
          </a:p>
        </p:txBody>
      </p:sp>
      <p:sp>
        <p:nvSpPr>
          <p:cNvPr id="3" name="Объект 2"/>
          <p:cNvSpPr>
            <a:spLocks noGrp="1"/>
          </p:cNvSpPr>
          <p:nvPr>
            <p:ph sz="half" idx="1"/>
          </p:nvPr>
        </p:nvSpPr>
        <p:spPr/>
        <p:txBody>
          <a:bodyPr>
            <a:normAutofit fontScale="77500" lnSpcReduction="20000"/>
          </a:bodyPr>
          <a:lstStyle/>
          <a:p>
            <a:r>
              <a:rPr lang="ru-RU" dirty="0" smtClean="0">
                <a:solidFill>
                  <a:srgbClr val="FF0000"/>
                </a:solidFill>
              </a:rPr>
              <a:t>Преимущества:</a:t>
            </a:r>
          </a:p>
          <a:p>
            <a:r>
              <a:rPr lang="ru-RU" dirty="0" smtClean="0"/>
              <a:t>- автор проекта получает наиболее полный и разносторонний опыт проектной деятельности на всех этапах работы;</a:t>
            </a:r>
          </a:p>
          <a:p>
            <a:r>
              <a:rPr lang="ru-RU" dirty="0" smtClean="0"/>
              <a:t>- развивается личная инициатива, ответственность, настойчивость, активность;</a:t>
            </a:r>
          </a:p>
          <a:p>
            <a:r>
              <a:rPr lang="ru-RU" dirty="0" smtClean="0"/>
              <a:t>- тема проекта может быть выбрана в максимальном соответствии с интересами автора;</a:t>
            </a:r>
          </a:p>
          <a:p>
            <a:r>
              <a:rPr lang="ru-RU" dirty="0" smtClean="0"/>
              <a:t>- ход работы и ее результат зависят только от автора проекта;</a:t>
            </a:r>
          </a:p>
          <a:p>
            <a:r>
              <a:rPr lang="ru-RU" dirty="0" smtClean="0"/>
              <a:t>- итоговая оценка наиболее полно отражает качество работы автора</a:t>
            </a:r>
          </a:p>
        </p:txBody>
      </p:sp>
      <p:sp>
        <p:nvSpPr>
          <p:cNvPr id="4" name="Объект 3"/>
          <p:cNvSpPr>
            <a:spLocks noGrp="1"/>
          </p:cNvSpPr>
          <p:nvPr>
            <p:ph sz="half" idx="2"/>
          </p:nvPr>
        </p:nvSpPr>
        <p:spPr/>
        <p:txBody>
          <a:bodyPr>
            <a:normAutofit fontScale="77500" lnSpcReduction="20000"/>
          </a:bodyPr>
          <a:lstStyle/>
          <a:p>
            <a:r>
              <a:rPr lang="ru-RU" dirty="0" smtClean="0">
                <a:solidFill>
                  <a:srgbClr val="FF0000"/>
                </a:solidFill>
              </a:rPr>
              <a:t>Недоставки:</a:t>
            </a:r>
          </a:p>
          <a:p>
            <a:r>
              <a:rPr lang="ru-RU" dirty="0" smtClean="0"/>
              <a:t>- не вырабатывается опыт группового сотрудничества;</a:t>
            </a:r>
          </a:p>
          <a:p>
            <a:r>
              <a:rPr lang="ru-RU" dirty="0" smtClean="0"/>
              <a:t>- нет возможности обогащаться опытом других, видеть более эффективные стратегии работы;</a:t>
            </a:r>
          </a:p>
          <a:p>
            <a:r>
              <a:rPr lang="ru-RU" dirty="0" smtClean="0"/>
              <a:t>- работа более трудоемкая и ответственная на всех этапах проекта</a:t>
            </a:r>
          </a:p>
        </p:txBody>
      </p:sp>
    </p:spTree>
    <p:extLst>
      <p:ext uri="{BB962C8B-B14F-4D97-AF65-F5344CB8AC3E}">
        <p14:creationId xmlns:p14="http://schemas.microsoft.com/office/powerpoint/2010/main" val="39699051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2" name="Заголовок 1"/>
          <p:cNvSpPr>
            <a:spLocks noGrp="1"/>
          </p:cNvSpPr>
          <p:nvPr>
            <p:ph type="title"/>
          </p:nvPr>
        </p:nvSpPr>
        <p:spPr/>
        <p:txBody>
          <a:bodyPr>
            <a:normAutofit/>
          </a:bodyPr>
          <a:lstStyle/>
          <a:p>
            <a:r>
              <a:rPr lang="ru-RU" sz="2800" dirty="0" smtClean="0"/>
              <a:t>Чтобы научить детей уже в 5-м классе писать отчет о работе, можно предложить им в качестве черновика воспользоваться шаблоном.</a:t>
            </a:r>
            <a:endParaRPr lang="ru-RU" sz="2800" dirty="0"/>
          </a:p>
        </p:txBody>
      </p:sp>
      <p:sp>
        <p:nvSpPr>
          <p:cNvPr id="3" name="Объект 2"/>
          <p:cNvSpPr>
            <a:spLocks noGrp="1"/>
          </p:cNvSpPr>
          <p:nvPr>
            <p:ph idx="1"/>
          </p:nvPr>
        </p:nvSpPr>
        <p:spPr/>
        <p:txBody>
          <a:bodyPr>
            <a:normAutofit fontScale="77500" lnSpcReduction="20000"/>
          </a:bodyPr>
          <a:lstStyle/>
          <a:p>
            <a:r>
              <a:rPr lang="ru-RU" dirty="0" smtClean="0"/>
              <a:t>Введение</a:t>
            </a:r>
          </a:p>
          <a:p>
            <a:r>
              <a:rPr lang="ru-RU" dirty="0" smtClean="0"/>
              <a:t>Тема моего проекта …………………………………………………...</a:t>
            </a:r>
          </a:p>
          <a:p>
            <a:r>
              <a:rPr lang="ru-RU" dirty="0" smtClean="0"/>
              <a:t>Я выбрал эту тему, потому что ……………………………………....</a:t>
            </a:r>
          </a:p>
          <a:p>
            <a:r>
              <a:rPr lang="ru-RU" dirty="0" smtClean="0"/>
              <a:t>Цель моей работы – ……………………………………….....………..</a:t>
            </a:r>
          </a:p>
          <a:p>
            <a:r>
              <a:rPr lang="ru-RU" dirty="0" smtClean="0"/>
              <a:t>Проектным продуктом будет – .………………………………………</a:t>
            </a:r>
          </a:p>
          <a:p>
            <a:r>
              <a:rPr lang="ru-RU" dirty="0" smtClean="0"/>
              <a:t>Этот продукт поможет достичь цель проекта, так как………………</a:t>
            </a:r>
          </a:p>
          <a:p>
            <a:r>
              <a:rPr lang="ru-RU" dirty="0" smtClean="0"/>
              <a:t>План моей работы (указать время выполнения и перечислить все промежуточные этапы):</a:t>
            </a:r>
          </a:p>
          <a:p>
            <a:pPr marL="0" indent="0">
              <a:buNone/>
            </a:pPr>
            <a:r>
              <a:rPr lang="ru-RU" dirty="0" smtClean="0"/>
              <a:t>• Выбор темы и уточнение названия ………………………………………</a:t>
            </a:r>
          </a:p>
          <a:p>
            <a:pPr marL="0" indent="0">
              <a:buNone/>
            </a:pPr>
            <a:r>
              <a:rPr lang="ru-RU" dirty="0" smtClean="0"/>
              <a:t>• Сбор информации (где и как искал информацию)………………………</a:t>
            </a:r>
          </a:p>
          <a:p>
            <a:pPr marL="0" indent="0">
              <a:buNone/>
            </a:pPr>
            <a:r>
              <a:rPr lang="ru-RU" dirty="0" smtClean="0"/>
              <a:t>• Изготовление продукта (что и как делал)……………………………….</a:t>
            </a:r>
          </a:p>
          <a:p>
            <a:pPr marL="0" indent="0">
              <a:buNone/>
            </a:pPr>
            <a:r>
              <a:rPr lang="ru-RU" dirty="0" smtClean="0"/>
              <a:t>• Написание письменной части проекта (как это делал)……………….</a:t>
            </a:r>
          </a:p>
          <a:p>
            <a:endParaRPr lang="ru-RU" dirty="0"/>
          </a:p>
        </p:txBody>
      </p:sp>
    </p:spTree>
    <p:extLst>
      <p:ext uri="{BB962C8B-B14F-4D97-AF65-F5344CB8AC3E}">
        <p14:creationId xmlns:p14="http://schemas.microsoft.com/office/powerpoint/2010/main" val="42105338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2" name="Заголовок 1"/>
          <p:cNvSpPr>
            <a:spLocks noGrp="1"/>
          </p:cNvSpPr>
          <p:nvPr>
            <p:ph type="title"/>
          </p:nvPr>
        </p:nvSpPr>
        <p:spPr/>
        <p:txBody>
          <a:bodyPr/>
          <a:lstStyle/>
          <a:p>
            <a:r>
              <a:rPr lang="ru-RU" dirty="0" smtClean="0"/>
              <a:t>Основная часть</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Я начал свою работу с того, что ………………………………………..</a:t>
            </a:r>
          </a:p>
          <a:p>
            <a:r>
              <a:rPr lang="ru-RU" dirty="0" smtClean="0"/>
              <a:t>Потом я приступил к …………………………………………………….</a:t>
            </a:r>
          </a:p>
          <a:p>
            <a:r>
              <a:rPr lang="ru-RU" dirty="0" smtClean="0"/>
              <a:t>Я завершил работу тем, что…………………………………………………</a:t>
            </a:r>
          </a:p>
          <a:p>
            <a:r>
              <a:rPr lang="ru-RU" dirty="0" smtClean="0"/>
              <a:t>В ходе работы я столкнулся с такими проблемами………………………</a:t>
            </a:r>
          </a:p>
          <a:p>
            <a:r>
              <a:rPr lang="ru-RU" dirty="0" smtClean="0"/>
              <a:t>Чтобы справиться с возникшими проблемами, я……………………….</a:t>
            </a:r>
          </a:p>
          <a:p>
            <a:r>
              <a:rPr lang="ru-RU" dirty="0" smtClean="0"/>
              <a:t>Я отклонился от плана (указать, когда был нарушен график работы)………..</a:t>
            </a:r>
          </a:p>
          <a:p>
            <a:r>
              <a:rPr lang="ru-RU" dirty="0" smtClean="0"/>
              <a:t>План моей работы был нарушен, потому что……………………………</a:t>
            </a:r>
          </a:p>
          <a:p>
            <a:r>
              <a:rPr lang="ru-RU" dirty="0" smtClean="0"/>
              <a:t>В ходе работы я принял решение изменить проектный продукт, так как………</a:t>
            </a:r>
          </a:p>
          <a:p>
            <a:r>
              <a:rPr lang="ru-RU" dirty="0" smtClean="0"/>
              <a:t>Но все же мне удалось достичь цели проекта, потому что……………….</a:t>
            </a:r>
            <a:endParaRPr lang="ru-RU" dirty="0"/>
          </a:p>
        </p:txBody>
      </p:sp>
    </p:spTree>
    <p:extLst>
      <p:ext uri="{BB962C8B-B14F-4D97-AF65-F5344CB8AC3E}">
        <p14:creationId xmlns:p14="http://schemas.microsoft.com/office/powerpoint/2010/main" val="1942787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2" name="Заголовок 1"/>
          <p:cNvSpPr>
            <a:spLocks noGrp="1"/>
          </p:cNvSpPr>
          <p:nvPr>
            <p:ph type="title"/>
          </p:nvPr>
        </p:nvSpPr>
        <p:spPr/>
        <p:txBody>
          <a:bodyPr/>
          <a:lstStyle/>
          <a:p>
            <a:r>
              <a:rPr lang="ru-RU" dirty="0" smtClean="0"/>
              <a:t>Заключение</a:t>
            </a:r>
            <a:endParaRPr lang="ru-RU" dirty="0"/>
          </a:p>
        </p:txBody>
      </p:sp>
      <p:sp>
        <p:nvSpPr>
          <p:cNvPr id="3" name="Объект 2"/>
          <p:cNvSpPr>
            <a:spLocks noGrp="1"/>
          </p:cNvSpPr>
          <p:nvPr>
            <p:ph idx="1"/>
          </p:nvPr>
        </p:nvSpPr>
        <p:spPr/>
        <p:txBody>
          <a:bodyPr>
            <a:normAutofit fontScale="92500"/>
          </a:bodyPr>
          <a:lstStyle/>
          <a:p>
            <a:r>
              <a:rPr lang="ru-RU" dirty="0" smtClean="0"/>
              <a:t>Закончив свой проект, я могу сказать, что не все из того, что было задумано, получилось, например …………………………………………………..</a:t>
            </a:r>
          </a:p>
          <a:p>
            <a:r>
              <a:rPr lang="ru-RU" dirty="0" smtClean="0"/>
              <a:t>Это произошло, потому что ……………………………………..</a:t>
            </a:r>
          </a:p>
          <a:p>
            <a:r>
              <a:rPr lang="ru-RU" dirty="0" smtClean="0"/>
              <a:t>Если бы я начал работу заново, я бы ……………………………</a:t>
            </a:r>
          </a:p>
          <a:p>
            <a:r>
              <a:rPr lang="ru-RU" dirty="0" smtClean="0"/>
              <a:t>В следующем году я, может быть, продолжу эту работу для того, чтобы………..</a:t>
            </a:r>
          </a:p>
          <a:p>
            <a:r>
              <a:rPr lang="ru-RU" dirty="0" smtClean="0"/>
              <a:t>Я думаю, что я решил проблему своего проекта, так как ………………..</a:t>
            </a:r>
          </a:p>
          <a:p>
            <a:r>
              <a:rPr lang="ru-RU" dirty="0" smtClean="0"/>
              <a:t>Работа над проектом показала мне, что (что узнал о себе и о проблеме, над которой работал) ……………………………………………………………</a:t>
            </a:r>
            <a:endParaRPr lang="ru-RU" dirty="0"/>
          </a:p>
        </p:txBody>
      </p:sp>
    </p:spTree>
    <p:extLst>
      <p:ext uri="{BB962C8B-B14F-4D97-AF65-F5344CB8AC3E}">
        <p14:creationId xmlns:p14="http://schemas.microsoft.com/office/powerpoint/2010/main" val="133306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0" u="none" strike="noStrike" baseline="0" dirty="0" smtClean="0">
                <a:latin typeface="TimesNewRomanPS-BoldMT"/>
              </a:rPr>
              <a:t>Типология учебных проектов</a:t>
            </a:r>
            <a:endParaRPr lang="ru-RU" dirty="0"/>
          </a:p>
        </p:txBody>
      </p:sp>
      <p:pic>
        <p:nvPicPr>
          <p:cNvPr id="4" name="Объект 3"/>
          <p:cNvPicPr>
            <a:picLocks noGrp="1" noChangeAspect="1"/>
          </p:cNvPicPr>
          <p:nvPr>
            <p:ph idx="1"/>
          </p:nvPr>
        </p:nvPicPr>
        <p:blipFill>
          <a:blip r:embed="rId2"/>
          <a:stretch>
            <a:fillRect/>
          </a:stretch>
        </p:blipFill>
        <p:spPr>
          <a:xfrm>
            <a:off x="614855" y="1292772"/>
            <a:ext cx="4861489" cy="4868425"/>
          </a:xfrm>
          <a:prstGeom prst="rect">
            <a:avLst/>
          </a:prstGeom>
        </p:spPr>
      </p:pic>
      <p:pic>
        <p:nvPicPr>
          <p:cNvPr id="5" name="Рисунок 4"/>
          <p:cNvPicPr>
            <a:picLocks noChangeAspect="1"/>
          </p:cNvPicPr>
          <p:nvPr/>
        </p:nvPicPr>
        <p:blipFill>
          <a:blip r:embed="rId3"/>
          <a:stretch>
            <a:fillRect/>
          </a:stretch>
        </p:blipFill>
        <p:spPr>
          <a:xfrm>
            <a:off x="5476345" y="1292772"/>
            <a:ext cx="6237434" cy="4698125"/>
          </a:xfrm>
          <a:prstGeom prst="rect">
            <a:avLst/>
          </a:prstGeom>
        </p:spPr>
      </p:pic>
    </p:spTree>
    <p:extLst>
      <p:ext uri="{BB962C8B-B14F-4D97-AF65-F5344CB8AC3E}">
        <p14:creationId xmlns:p14="http://schemas.microsoft.com/office/powerpoint/2010/main" val="6031584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204952" y="-110359"/>
            <a:ext cx="12517821" cy="6968359"/>
          </a:xfrm>
          <a:prstGeom prst="rect">
            <a:avLst/>
          </a:prstGeom>
        </p:spPr>
      </p:pic>
      <p:sp>
        <p:nvSpPr>
          <p:cNvPr id="2" name="Заголовок 1"/>
          <p:cNvSpPr>
            <a:spLocks noGrp="1"/>
          </p:cNvSpPr>
          <p:nvPr>
            <p:ph type="title"/>
          </p:nvPr>
        </p:nvSpPr>
        <p:spPr/>
        <p:txBody>
          <a:bodyPr>
            <a:normAutofit fontScale="90000"/>
          </a:bodyPr>
          <a:lstStyle/>
          <a:p>
            <a:r>
              <a:rPr lang="ru-RU" dirty="0" smtClean="0"/>
              <a:t>Описание эталона работы с учетом возрастных</a:t>
            </a:r>
            <a:br>
              <a:rPr lang="ru-RU" dirty="0" smtClean="0"/>
            </a:br>
            <a:r>
              <a:rPr lang="ru-RU" dirty="0" smtClean="0"/>
              <a:t>особенностей учащихся</a:t>
            </a:r>
            <a:endParaRPr lang="ru-RU" dirty="0"/>
          </a:p>
        </p:txBody>
      </p:sp>
      <p:sp>
        <p:nvSpPr>
          <p:cNvPr id="3" name="Объект 2"/>
          <p:cNvSpPr>
            <a:spLocks noGrp="1"/>
          </p:cNvSpPr>
          <p:nvPr>
            <p:ph idx="1"/>
          </p:nvPr>
        </p:nvSpPr>
        <p:spPr/>
        <p:txBody>
          <a:bodyPr>
            <a:normAutofit fontScale="77500" lnSpcReduction="20000"/>
          </a:bodyPr>
          <a:lstStyle/>
          <a:p>
            <a:r>
              <a:rPr lang="ru-RU" dirty="0" smtClean="0"/>
              <a:t>Перечень критериев оценивания проектов</a:t>
            </a:r>
          </a:p>
          <a:p>
            <a:pPr marL="0" indent="0">
              <a:buNone/>
            </a:pPr>
            <a:r>
              <a:rPr lang="ru-RU" dirty="0" smtClean="0"/>
              <a:t>1. Постановка цели и обоснование проблемы проекта.</a:t>
            </a:r>
          </a:p>
          <a:p>
            <a:pPr marL="0" indent="0">
              <a:buNone/>
            </a:pPr>
            <a:r>
              <a:rPr lang="ru-RU" dirty="0" smtClean="0"/>
              <a:t>2. Планирование путей ее достижения.</a:t>
            </a:r>
          </a:p>
          <a:p>
            <a:pPr marL="0" indent="0">
              <a:buNone/>
            </a:pPr>
            <a:r>
              <a:rPr lang="ru-RU" dirty="0" smtClean="0"/>
              <a:t>3. Глубина раскрытия темы проекта.</a:t>
            </a:r>
          </a:p>
          <a:p>
            <a:pPr marL="0" indent="0">
              <a:buNone/>
            </a:pPr>
            <a:r>
              <a:rPr lang="ru-RU" dirty="0" smtClean="0"/>
              <a:t>4. Разнообразие источников информации, целесообразность их использования.</a:t>
            </a:r>
          </a:p>
          <a:p>
            <a:pPr marL="0" indent="0">
              <a:buNone/>
            </a:pPr>
            <a:r>
              <a:rPr lang="ru-RU" dirty="0" smtClean="0"/>
              <a:t>5. Соответствие выбранных способов работы цели и содержанию проекта.</a:t>
            </a:r>
          </a:p>
          <a:p>
            <a:pPr marL="0" indent="0">
              <a:buNone/>
            </a:pPr>
            <a:r>
              <a:rPr lang="ru-RU" dirty="0" smtClean="0"/>
              <a:t>6. Анализ хода работы, выводы и перспективы.</a:t>
            </a:r>
          </a:p>
          <a:p>
            <a:pPr marL="0" indent="0">
              <a:buNone/>
            </a:pPr>
            <a:r>
              <a:rPr lang="ru-RU" dirty="0" smtClean="0"/>
              <a:t>7. Личная заинтересованность автора, творческий подход к работе.</a:t>
            </a:r>
          </a:p>
          <a:p>
            <a:pPr marL="0" indent="0">
              <a:buNone/>
            </a:pPr>
            <a:r>
              <a:rPr lang="ru-RU" dirty="0" smtClean="0"/>
              <a:t>8. Соответствие требованиям оформления письменной части.</a:t>
            </a:r>
          </a:p>
          <a:p>
            <a:pPr marL="0" indent="0">
              <a:buNone/>
            </a:pPr>
            <a:r>
              <a:rPr lang="ru-RU" dirty="0" smtClean="0"/>
              <a:t>9. Качество проведения презентации.</a:t>
            </a:r>
          </a:p>
          <a:p>
            <a:pPr marL="0" indent="0">
              <a:buNone/>
            </a:pPr>
            <a:r>
              <a:rPr lang="ru-RU" dirty="0" smtClean="0"/>
              <a:t>10. Качество проектного продукта.</a:t>
            </a:r>
            <a:endParaRPr lang="ru-RU" dirty="0"/>
          </a:p>
        </p:txBody>
      </p:sp>
    </p:spTree>
    <p:extLst>
      <p:ext uri="{BB962C8B-B14F-4D97-AF65-F5344CB8AC3E}">
        <p14:creationId xmlns:p14="http://schemas.microsoft.com/office/powerpoint/2010/main" val="280534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204952" y="-110359"/>
            <a:ext cx="12517821" cy="6968359"/>
          </a:xfrm>
          <a:prstGeom prst="rect">
            <a:avLst/>
          </a:prstGeom>
        </p:spPr>
      </p:pic>
      <p:sp>
        <p:nvSpPr>
          <p:cNvPr id="2" name="Заголовок 1"/>
          <p:cNvSpPr>
            <a:spLocks noGrp="1"/>
          </p:cNvSpPr>
          <p:nvPr>
            <p:ph type="title"/>
          </p:nvPr>
        </p:nvSpPr>
        <p:spPr/>
        <p:txBody>
          <a:bodyPr>
            <a:normAutofit/>
          </a:bodyPr>
          <a:lstStyle/>
          <a:p>
            <a:r>
              <a:rPr lang="ru-RU" dirty="0" smtClean="0"/>
              <a:t>Проект – это 5 «П»</a:t>
            </a:r>
            <a:endParaRPr lang="ru-RU" dirty="0"/>
          </a:p>
        </p:txBody>
      </p:sp>
      <p:sp>
        <p:nvSpPr>
          <p:cNvPr id="3" name="Объект 2"/>
          <p:cNvSpPr>
            <a:spLocks noGrp="1"/>
          </p:cNvSpPr>
          <p:nvPr>
            <p:ph idx="1"/>
          </p:nvPr>
        </p:nvSpPr>
        <p:spPr/>
        <p:txBody>
          <a:bodyPr>
            <a:normAutofit/>
          </a:bodyPr>
          <a:lstStyle/>
          <a:p>
            <a:pPr marL="0" indent="0">
              <a:buNone/>
            </a:pPr>
            <a:r>
              <a:rPr lang="ru-RU" dirty="0" smtClean="0"/>
              <a:t>•          </a:t>
            </a:r>
            <a:r>
              <a:rPr lang="ru-RU" dirty="0"/>
              <a:t>Проблема</a:t>
            </a:r>
          </a:p>
          <a:p>
            <a:pPr marL="0" indent="0">
              <a:buNone/>
            </a:pPr>
            <a:r>
              <a:rPr lang="ru-RU" dirty="0"/>
              <a:t>•          Проектирование (планирование)</a:t>
            </a:r>
          </a:p>
          <a:p>
            <a:pPr marL="0" indent="0">
              <a:buNone/>
            </a:pPr>
            <a:r>
              <a:rPr lang="ru-RU" dirty="0"/>
              <a:t>•          Поиск информации</a:t>
            </a:r>
          </a:p>
          <a:p>
            <a:pPr marL="0" indent="0">
              <a:buNone/>
            </a:pPr>
            <a:r>
              <a:rPr lang="ru-RU" dirty="0"/>
              <a:t>•          Продукт</a:t>
            </a:r>
          </a:p>
          <a:p>
            <a:pPr marL="0" indent="0">
              <a:buNone/>
            </a:pPr>
            <a:r>
              <a:rPr lang="ru-RU" dirty="0"/>
              <a:t>•          Презентация</a:t>
            </a:r>
          </a:p>
          <a:p>
            <a:pPr marL="0" indent="0">
              <a:buNone/>
            </a:pPr>
            <a:r>
              <a:rPr lang="ru-RU" dirty="0"/>
              <a:t>Шестое "П" проекта - это его портфолио. </a:t>
            </a:r>
          </a:p>
          <a:p>
            <a:pPr marL="0" indent="0">
              <a:buNone/>
            </a:pPr>
            <a:endParaRPr lang="ru-RU" dirty="0"/>
          </a:p>
        </p:txBody>
      </p:sp>
    </p:spTree>
    <p:extLst>
      <p:ext uri="{BB962C8B-B14F-4D97-AF65-F5344CB8AC3E}">
        <p14:creationId xmlns:p14="http://schemas.microsoft.com/office/powerpoint/2010/main" val="93489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204952" y="-110359"/>
            <a:ext cx="12517821" cy="6968359"/>
          </a:xfrm>
          <a:prstGeom prst="rect">
            <a:avLst/>
          </a:prstGeom>
        </p:spPr>
      </p:pic>
      <p:sp>
        <p:nvSpPr>
          <p:cNvPr id="2" name="Заголовок 1"/>
          <p:cNvSpPr>
            <a:spLocks noGrp="1"/>
          </p:cNvSpPr>
          <p:nvPr>
            <p:ph type="title"/>
          </p:nvPr>
        </p:nvSpPr>
        <p:spPr/>
        <p:txBody>
          <a:bodyPr>
            <a:normAutofit/>
          </a:bodyPr>
          <a:lstStyle/>
          <a:p>
            <a:r>
              <a:rPr lang="ru-RU" dirty="0" smtClean="0"/>
              <a:t>Темы проектов. </a:t>
            </a: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ru-RU" dirty="0"/>
              <a:t>5 класс </a:t>
            </a:r>
          </a:p>
          <a:p>
            <a:pPr marL="0" indent="0">
              <a:buNone/>
            </a:pPr>
            <a:r>
              <a:rPr lang="ru-RU" dirty="0"/>
              <a:t>1. </a:t>
            </a:r>
            <a:r>
              <a:rPr lang="ru-RU" dirty="0" smtClean="0"/>
              <a:t>Почему и как появились цифры, числа.</a:t>
            </a:r>
            <a:endParaRPr lang="ru-RU" dirty="0"/>
          </a:p>
          <a:p>
            <a:pPr marL="0" indent="0">
              <a:buNone/>
            </a:pPr>
            <a:r>
              <a:rPr lang="ru-RU" dirty="0"/>
              <a:t>2. Совершенные числа </a:t>
            </a:r>
          </a:p>
          <a:p>
            <a:pPr marL="0" indent="0">
              <a:buNone/>
            </a:pPr>
            <a:r>
              <a:rPr lang="ru-RU" dirty="0"/>
              <a:t>3. Числа </a:t>
            </a:r>
            <a:r>
              <a:rPr lang="ru-RU" dirty="0" err="1"/>
              <a:t>Мерсенна</a:t>
            </a:r>
            <a:endParaRPr lang="ru-RU" dirty="0"/>
          </a:p>
          <a:p>
            <a:pPr marL="0" indent="0">
              <a:buNone/>
            </a:pPr>
            <a:r>
              <a:rPr lang="ru-RU" dirty="0"/>
              <a:t>4. Четыре действия математики </a:t>
            </a:r>
          </a:p>
          <a:p>
            <a:pPr marL="0" indent="0">
              <a:buNone/>
            </a:pPr>
            <a:r>
              <a:rPr lang="ru-RU" dirty="0"/>
              <a:t>5. Древние меры длины </a:t>
            </a:r>
            <a:r>
              <a:rPr lang="ru-RU" dirty="0" smtClean="0"/>
              <a:t>( Меры длины у разных народов)</a:t>
            </a:r>
            <a:endParaRPr lang="ru-RU" dirty="0"/>
          </a:p>
          <a:p>
            <a:pPr marL="0" indent="0">
              <a:buNone/>
            </a:pPr>
            <a:r>
              <a:rPr lang="ru-RU" dirty="0"/>
              <a:t>6. Возникновение чисел </a:t>
            </a:r>
          </a:p>
          <a:p>
            <a:pPr marL="0" indent="0">
              <a:buNone/>
            </a:pPr>
            <a:r>
              <a:rPr lang="ru-RU" dirty="0"/>
              <a:t>7. Счёты </a:t>
            </a:r>
          </a:p>
          <a:p>
            <a:pPr marL="0" indent="0">
              <a:buNone/>
            </a:pPr>
            <a:r>
              <a:rPr lang="ru-RU" dirty="0"/>
              <a:t>8. С</a:t>
            </a:r>
            <a:r>
              <a:rPr lang="ru-RU" dirty="0" smtClean="0"/>
              <a:t>таринная </a:t>
            </a:r>
            <a:r>
              <a:rPr lang="ru-RU" dirty="0"/>
              <a:t>математика </a:t>
            </a:r>
          </a:p>
          <a:p>
            <a:pPr marL="0" indent="0">
              <a:buNone/>
            </a:pPr>
            <a:r>
              <a:rPr lang="ru-RU" dirty="0"/>
              <a:t>9. Магические квадраты </a:t>
            </a:r>
            <a:endParaRPr lang="ru-RU" dirty="0" smtClean="0"/>
          </a:p>
          <a:p>
            <a:pPr marL="0" indent="0">
              <a:buNone/>
            </a:pPr>
            <a:r>
              <a:rPr lang="ru-RU" dirty="0"/>
              <a:t>10. Мое домашнее </a:t>
            </a:r>
            <a:r>
              <a:rPr lang="ru-RU" dirty="0" smtClean="0"/>
              <a:t>задание</a:t>
            </a:r>
          </a:p>
          <a:p>
            <a:pPr marL="0" indent="0">
              <a:buNone/>
            </a:pPr>
            <a:r>
              <a:rPr lang="ru-RU" dirty="0"/>
              <a:t>11. Про число </a:t>
            </a:r>
            <a:r>
              <a:rPr lang="ru-RU" dirty="0" smtClean="0"/>
              <a:t>ноль, разговор о нуле</a:t>
            </a:r>
            <a:endParaRPr lang="ru-RU" dirty="0"/>
          </a:p>
        </p:txBody>
      </p:sp>
    </p:spTree>
    <p:extLst>
      <p:ext uri="{BB962C8B-B14F-4D97-AF65-F5344CB8AC3E}">
        <p14:creationId xmlns:p14="http://schemas.microsoft.com/office/powerpoint/2010/main" val="9243383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10358" y="-126124"/>
            <a:ext cx="12302358" cy="6976241"/>
          </a:xfrm>
          <a:prstGeom prst="rect">
            <a:avLst/>
          </a:prstGeom>
        </p:spPr>
      </p:pic>
      <p:sp>
        <p:nvSpPr>
          <p:cNvPr id="2" name="Заголовок 1"/>
          <p:cNvSpPr>
            <a:spLocks noGrp="1"/>
          </p:cNvSpPr>
          <p:nvPr>
            <p:ph type="title"/>
          </p:nvPr>
        </p:nvSpPr>
        <p:spPr>
          <a:xfrm flipV="1">
            <a:off x="838200" y="252248"/>
            <a:ext cx="10515600" cy="112877"/>
          </a:xfrm>
        </p:spPr>
        <p:txBody>
          <a:bodyPr>
            <a:normAutofit fontScale="90000"/>
          </a:bodyPr>
          <a:lstStyle/>
          <a:p>
            <a:endParaRPr lang="ru-RU" dirty="0"/>
          </a:p>
        </p:txBody>
      </p:sp>
      <p:sp>
        <p:nvSpPr>
          <p:cNvPr id="3" name="Объект 2"/>
          <p:cNvSpPr>
            <a:spLocks noGrp="1"/>
          </p:cNvSpPr>
          <p:nvPr>
            <p:ph idx="1"/>
          </p:nvPr>
        </p:nvSpPr>
        <p:spPr>
          <a:xfrm>
            <a:off x="838200" y="365125"/>
            <a:ext cx="10528738" cy="5811838"/>
          </a:xfrm>
        </p:spPr>
        <p:txBody>
          <a:bodyPr>
            <a:normAutofit fontScale="92500" lnSpcReduction="10000"/>
          </a:bodyPr>
          <a:lstStyle/>
          <a:p>
            <a:pPr marL="0" indent="0">
              <a:buNone/>
            </a:pPr>
            <a:r>
              <a:rPr lang="ru-RU" dirty="0"/>
              <a:t>6 класс </a:t>
            </a:r>
          </a:p>
          <a:p>
            <a:pPr marL="0" indent="0">
              <a:buNone/>
            </a:pPr>
            <a:r>
              <a:rPr lang="ru-RU" dirty="0"/>
              <a:t>1. Арифметика Магницкого </a:t>
            </a:r>
          </a:p>
          <a:p>
            <a:pPr marL="0" indent="0">
              <a:buNone/>
            </a:pPr>
            <a:r>
              <a:rPr lang="ru-RU" dirty="0"/>
              <a:t>2. Числа </a:t>
            </a:r>
          </a:p>
          <a:p>
            <a:pPr marL="0" indent="0">
              <a:buNone/>
            </a:pPr>
            <a:r>
              <a:rPr lang="ru-RU" dirty="0"/>
              <a:t>3. Математика на клетчатой бумаге </a:t>
            </a:r>
          </a:p>
          <a:p>
            <a:pPr marL="0" indent="0">
              <a:buNone/>
            </a:pPr>
            <a:r>
              <a:rPr lang="ru-RU" dirty="0"/>
              <a:t>4. Решето Эратосфена </a:t>
            </a:r>
          </a:p>
          <a:p>
            <a:pPr marL="0" indent="0">
              <a:buNone/>
            </a:pPr>
            <a:r>
              <a:rPr lang="ru-RU" dirty="0"/>
              <a:t>5. Масштаб. Работа с компасом, GPS-навигация </a:t>
            </a:r>
          </a:p>
          <a:p>
            <a:pPr marL="0" indent="0">
              <a:buNone/>
            </a:pPr>
            <a:r>
              <a:rPr lang="ru-RU" dirty="0"/>
              <a:t>6. Математика в жизни человека </a:t>
            </a:r>
          </a:p>
          <a:p>
            <a:pPr marL="0" indent="0">
              <a:buNone/>
            </a:pPr>
            <a:r>
              <a:rPr lang="ru-RU" dirty="0"/>
              <a:t>7. Леонтий </a:t>
            </a:r>
            <a:r>
              <a:rPr lang="ru-RU" dirty="0" err="1"/>
              <a:t>Филипович</a:t>
            </a:r>
            <a:r>
              <a:rPr lang="ru-RU" dirty="0"/>
              <a:t> Магницкий и его «Арифметика» </a:t>
            </a:r>
          </a:p>
          <a:p>
            <a:pPr marL="0" indent="0">
              <a:buNone/>
            </a:pPr>
            <a:r>
              <a:rPr lang="ru-RU" dirty="0"/>
              <a:t>8. Задачи на переливание жидкости </a:t>
            </a:r>
          </a:p>
          <a:p>
            <a:pPr marL="0" indent="0">
              <a:buNone/>
            </a:pPr>
            <a:r>
              <a:rPr lang="ru-RU" dirty="0"/>
              <a:t>9. Координатная плоскость и знаки зодиака</a:t>
            </a:r>
          </a:p>
          <a:p>
            <a:pPr marL="0" indent="0">
              <a:buNone/>
            </a:pPr>
            <a:r>
              <a:rPr lang="ru-RU" dirty="0"/>
              <a:t>10. Отрицательные </a:t>
            </a:r>
            <a:r>
              <a:rPr lang="ru-RU" dirty="0" smtClean="0"/>
              <a:t>числа</a:t>
            </a:r>
          </a:p>
          <a:p>
            <a:pPr marL="0" indent="0">
              <a:buNone/>
            </a:pPr>
            <a:r>
              <a:rPr lang="ru-RU" dirty="0" smtClean="0"/>
              <a:t>11. Признаки делимости</a:t>
            </a:r>
          </a:p>
          <a:p>
            <a:pPr marL="0" indent="0">
              <a:buNone/>
            </a:pPr>
            <a:r>
              <a:rPr lang="ru-RU" dirty="0"/>
              <a:t>12. Римская нумерация</a:t>
            </a:r>
          </a:p>
        </p:txBody>
      </p:sp>
    </p:spTree>
    <p:extLst>
      <p:ext uri="{BB962C8B-B14F-4D97-AF65-F5344CB8AC3E}">
        <p14:creationId xmlns:p14="http://schemas.microsoft.com/office/powerpoint/2010/main" val="8959553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12192000" cy="6858000"/>
          </a:xfrm>
          <a:prstGeom prst="rect">
            <a:avLst/>
          </a:prstGeom>
        </p:spPr>
      </p:pic>
      <p:sp>
        <p:nvSpPr>
          <p:cNvPr id="2" name="Заголовок 1"/>
          <p:cNvSpPr>
            <a:spLocks noGrp="1"/>
          </p:cNvSpPr>
          <p:nvPr>
            <p:ph type="title"/>
          </p:nvPr>
        </p:nvSpPr>
        <p:spPr>
          <a:xfrm flipV="1">
            <a:off x="838200" y="319406"/>
            <a:ext cx="10515600" cy="45719"/>
          </a:xfrm>
        </p:spPr>
        <p:txBody>
          <a:bodyPr>
            <a:normAutofit fontScale="90000"/>
          </a:bodyPr>
          <a:lstStyle/>
          <a:p>
            <a:endParaRPr lang="ru-RU" dirty="0"/>
          </a:p>
        </p:txBody>
      </p:sp>
      <p:sp>
        <p:nvSpPr>
          <p:cNvPr id="3" name="Объект 2"/>
          <p:cNvSpPr>
            <a:spLocks noGrp="1"/>
          </p:cNvSpPr>
          <p:nvPr>
            <p:ph idx="1"/>
          </p:nvPr>
        </p:nvSpPr>
        <p:spPr>
          <a:xfrm>
            <a:off x="381000" y="365125"/>
            <a:ext cx="10515600" cy="5672465"/>
          </a:xfrm>
        </p:spPr>
        <p:txBody>
          <a:bodyPr>
            <a:normAutofit fontScale="77500" lnSpcReduction="20000"/>
          </a:bodyPr>
          <a:lstStyle/>
          <a:p>
            <a:pPr marL="0" indent="0">
              <a:buNone/>
            </a:pPr>
            <a:r>
              <a:rPr lang="ru-RU" dirty="0"/>
              <a:t>7 класс </a:t>
            </a:r>
          </a:p>
          <a:p>
            <a:pPr marL="0" indent="0">
              <a:buNone/>
            </a:pPr>
            <a:r>
              <a:rPr lang="ru-RU" dirty="0"/>
              <a:t>1. "Применение равенства треугольников при измерительных работах” </a:t>
            </a:r>
          </a:p>
          <a:p>
            <a:pPr marL="0" indent="0">
              <a:buNone/>
            </a:pPr>
            <a:r>
              <a:rPr lang="ru-RU" dirty="0"/>
              <a:t>2. Геометрия формул </a:t>
            </a:r>
          </a:p>
          <a:p>
            <a:pPr marL="0" indent="0">
              <a:buNone/>
            </a:pPr>
            <a:r>
              <a:rPr lang="ru-RU" dirty="0"/>
              <a:t>3. Процентные расчёты на каждый день </a:t>
            </a:r>
          </a:p>
          <a:p>
            <a:pPr marL="0" indent="0">
              <a:buNone/>
            </a:pPr>
            <a:r>
              <a:rPr lang="ru-RU" dirty="0"/>
              <a:t>4. Цепные дроби </a:t>
            </a:r>
          </a:p>
          <a:p>
            <a:pPr marL="0" indent="0">
              <a:buNone/>
            </a:pPr>
            <a:r>
              <a:rPr lang="ru-RU" dirty="0"/>
              <a:t>5. Складные квадраты </a:t>
            </a:r>
          </a:p>
          <a:p>
            <a:pPr marL="0" indent="0">
              <a:buNone/>
            </a:pPr>
            <a:r>
              <a:rPr lang="ru-RU" dirty="0"/>
              <a:t>6. Последние цифры степеней </a:t>
            </a:r>
          </a:p>
          <a:p>
            <a:pPr marL="0" indent="0">
              <a:buNone/>
            </a:pPr>
            <a:r>
              <a:rPr lang="ru-RU" dirty="0"/>
              <a:t>7. Треугольник Паскаля </a:t>
            </a:r>
          </a:p>
          <a:p>
            <a:pPr marL="0" indent="0">
              <a:buNone/>
            </a:pPr>
            <a:r>
              <a:rPr lang="ru-RU" dirty="0"/>
              <a:t>8. Свойства степени </a:t>
            </a:r>
          </a:p>
          <a:p>
            <a:pPr marL="0" indent="0">
              <a:buNone/>
            </a:pPr>
            <a:r>
              <a:rPr lang="ru-RU" dirty="0"/>
              <a:t>9. Страна треугольников. </a:t>
            </a:r>
          </a:p>
          <a:p>
            <a:pPr marL="0" indent="0">
              <a:buNone/>
            </a:pPr>
            <a:r>
              <a:rPr lang="ru-RU" dirty="0"/>
              <a:t>10. Лист </a:t>
            </a:r>
            <a:r>
              <a:rPr lang="ru-RU" dirty="0" err="1"/>
              <a:t>Мёбиуса</a:t>
            </a:r>
            <a:r>
              <a:rPr lang="ru-RU" dirty="0"/>
              <a:t> </a:t>
            </a:r>
          </a:p>
          <a:p>
            <a:pPr marL="0" indent="0">
              <a:buNone/>
            </a:pPr>
            <a:r>
              <a:rPr lang="ru-RU" dirty="0"/>
              <a:t>11. Периодическая дробь мне улыбнулась </a:t>
            </a:r>
          </a:p>
          <a:p>
            <a:pPr marL="0" indent="0">
              <a:buNone/>
            </a:pPr>
            <a:r>
              <a:rPr lang="ru-RU" dirty="0"/>
              <a:t>12. Деление во множестве многочленов </a:t>
            </a:r>
            <a:endParaRPr lang="ru-RU" dirty="0" smtClean="0"/>
          </a:p>
          <a:p>
            <a:pPr marL="0" indent="0">
              <a:buNone/>
            </a:pPr>
            <a:r>
              <a:rPr lang="ru-RU" dirty="0" smtClean="0"/>
              <a:t>13. Зачем нужны ФСУ.</a:t>
            </a:r>
          </a:p>
          <a:p>
            <a:pPr marL="0" indent="0">
              <a:buNone/>
            </a:pPr>
            <a:r>
              <a:rPr lang="ru-RU" dirty="0"/>
              <a:t>14. Умеют ли животные считать?</a:t>
            </a:r>
          </a:p>
          <a:p>
            <a:endParaRPr lang="ru-RU" dirty="0"/>
          </a:p>
        </p:txBody>
      </p:sp>
    </p:spTree>
    <p:extLst>
      <p:ext uri="{BB962C8B-B14F-4D97-AF65-F5344CB8AC3E}">
        <p14:creationId xmlns:p14="http://schemas.microsoft.com/office/powerpoint/2010/main" val="36127582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 y="0"/>
            <a:ext cx="12191999" cy="6858000"/>
          </a:xfrm>
          <a:prstGeom prst="rect">
            <a:avLst/>
          </a:prstGeom>
        </p:spPr>
      </p:pic>
      <p:sp>
        <p:nvSpPr>
          <p:cNvPr id="2" name="Заголовок 1"/>
          <p:cNvSpPr>
            <a:spLocks noGrp="1"/>
          </p:cNvSpPr>
          <p:nvPr>
            <p:ph type="title"/>
          </p:nvPr>
        </p:nvSpPr>
        <p:spPr>
          <a:xfrm>
            <a:off x="838200" y="365126"/>
            <a:ext cx="10515600" cy="888206"/>
          </a:xfrm>
        </p:spPr>
        <p:txBody>
          <a:bodyPr/>
          <a:lstStyle/>
          <a:p>
            <a:r>
              <a:rPr lang="ru-RU" dirty="0" smtClean="0"/>
              <a:t>Роль учителя</a:t>
            </a:r>
            <a:endParaRPr lang="ru-RU" dirty="0"/>
          </a:p>
        </p:txBody>
      </p:sp>
      <p:sp>
        <p:nvSpPr>
          <p:cNvPr id="3" name="Объект 2"/>
          <p:cNvSpPr>
            <a:spLocks noGrp="1"/>
          </p:cNvSpPr>
          <p:nvPr>
            <p:ph idx="1"/>
          </p:nvPr>
        </p:nvSpPr>
        <p:spPr>
          <a:xfrm>
            <a:off x="349469" y="1253331"/>
            <a:ext cx="10515600" cy="4351338"/>
          </a:xfrm>
        </p:spPr>
        <p:txBody>
          <a:bodyPr>
            <a:normAutofit/>
          </a:bodyPr>
          <a:lstStyle/>
          <a:p>
            <a:pPr marL="0" indent="0">
              <a:buNone/>
            </a:pPr>
            <a:r>
              <a:rPr lang="ru-RU" dirty="0" smtClean="0"/>
              <a:t>в этой ситуации меняется: он перестает быть единственным источником знаний, а лишь подсказывает детям пути поиска необходимой информации и опыта. Так, работая над исходной проблемой проекта, при чем проблемой животрепещущей, ученики совершенствуют уже имеющиеся знания и приобретают новые знания, добывают информацию из различных областей и интегрируют ее в собственный жизненный опыт. При этом мерилом успеха проектной работы становится не отметка, поставленная учителем, а реальная жизнь – отметка лишь фиксирует фактическое положение дел.</a:t>
            </a:r>
            <a:endParaRPr lang="ru-RU" dirty="0"/>
          </a:p>
        </p:txBody>
      </p:sp>
    </p:spTree>
    <p:extLst>
      <p:ext uri="{BB962C8B-B14F-4D97-AF65-F5344CB8AC3E}">
        <p14:creationId xmlns:p14="http://schemas.microsoft.com/office/powerpoint/2010/main" val="23306097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126124"/>
            <a:ext cx="12192000" cy="6984124"/>
          </a:xfrm>
          <a:prstGeom prst="rect">
            <a:avLst/>
          </a:prstGeom>
        </p:spPr>
      </p:pic>
      <p:sp>
        <p:nvSpPr>
          <p:cNvPr id="2" name="Прямоугольник 1"/>
          <p:cNvSpPr/>
          <p:nvPr/>
        </p:nvSpPr>
        <p:spPr>
          <a:xfrm>
            <a:off x="157655" y="58847"/>
            <a:ext cx="11020097" cy="6463308"/>
          </a:xfrm>
          <a:prstGeom prst="rect">
            <a:avLst/>
          </a:prstGeom>
        </p:spPr>
        <p:txBody>
          <a:bodyPr wrap="square">
            <a:spAutoFit/>
          </a:bodyPr>
          <a:lstStyle/>
          <a:p>
            <a:r>
              <a:rPr lang="ru-RU" b="1" dirty="0"/>
              <a:t>Разные </a:t>
            </a:r>
          </a:p>
          <a:p>
            <a:r>
              <a:rPr lang="ru-RU" dirty="0"/>
              <a:t>1. Симметрия в природе. </a:t>
            </a:r>
          </a:p>
          <a:p>
            <a:r>
              <a:rPr lang="ru-RU" dirty="0"/>
              <a:t>2. Математический бильярд. </a:t>
            </a:r>
          </a:p>
          <a:p>
            <a:r>
              <a:rPr lang="ru-RU" dirty="0" smtClean="0"/>
              <a:t>3</a:t>
            </a:r>
            <a:r>
              <a:rPr lang="ru-RU" dirty="0"/>
              <a:t>. Арабские числа</a:t>
            </a:r>
          </a:p>
          <a:p>
            <a:r>
              <a:rPr lang="ru-RU" dirty="0" smtClean="0"/>
              <a:t>4. Моделирование экологических процессов. </a:t>
            </a:r>
          </a:p>
          <a:p>
            <a:r>
              <a:rPr lang="ru-RU" dirty="0" smtClean="0"/>
              <a:t>5</a:t>
            </a:r>
            <a:r>
              <a:rPr lang="ru-RU" dirty="0"/>
              <a:t>. Приложение математики в педиатрии. А именно: расчет максимального и минимального артериального давления (формула Молчанова); расчет прибавки массы детей; расчет прибавки роста детей; расчет питания (объемный и калорийный способы)</a:t>
            </a:r>
          </a:p>
          <a:p>
            <a:r>
              <a:rPr lang="ru-RU" dirty="0"/>
              <a:t>6. Вирусы и бактерии. (Геометрическая форма, расположение в пространстве, рост численности) </a:t>
            </a:r>
          </a:p>
          <a:p>
            <a:r>
              <a:rPr lang="ru-RU" dirty="0"/>
              <a:t>7. Финансовая математика. </a:t>
            </a:r>
          </a:p>
          <a:p>
            <a:r>
              <a:rPr lang="ru-RU" dirty="0"/>
              <a:t>8. Чертежи, фигуры, линии и математические расчеты в кройке и шитье</a:t>
            </a:r>
          </a:p>
          <a:p>
            <a:r>
              <a:rPr lang="ru-RU" dirty="0"/>
              <a:t>9. В царстве чисел-великанов</a:t>
            </a:r>
          </a:p>
          <a:p>
            <a:r>
              <a:rPr lang="ru-RU" dirty="0"/>
              <a:t>10. Великолепные цифры</a:t>
            </a:r>
          </a:p>
          <a:p>
            <a:r>
              <a:rPr lang="ru-RU" dirty="0" smtClean="0"/>
              <a:t>11</a:t>
            </a:r>
            <a:r>
              <a:rPr lang="ru-RU" dirty="0"/>
              <a:t>. Время, возраст, календарь</a:t>
            </a:r>
          </a:p>
          <a:p>
            <a:r>
              <a:rPr lang="ru-RU" dirty="0"/>
              <a:t>12. Математические софизмы </a:t>
            </a:r>
          </a:p>
          <a:p>
            <a:r>
              <a:rPr lang="ru-RU" dirty="0"/>
              <a:t>13. Элементы статистики </a:t>
            </a:r>
          </a:p>
          <a:p>
            <a:r>
              <a:rPr lang="ru-RU" dirty="0"/>
              <a:t>14. Все о числе </a:t>
            </a:r>
            <a:r>
              <a:rPr lang="ru-RU" dirty="0" smtClean="0"/>
              <a:t>13, </a:t>
            </a:r>
            <a:r>
              <a:rPr lang="ru-RU" dirty="0"/>
              <a:t>магические числа, Магическая цифра 7,9,3,12; Магические числа в природе</a:t>
            </a:r>
          </a:p>
          <a:p>
            <a:r>
              <a:rPr lang="ru-RU" dirty="0" smtClean="0"/>
              <a:t>15</a:t>
            </a:r>
            <a:r>
              <a:rPr lang="ru-RU" dirty="0"/>
              <a:t>. Великие открытия (математики) </a:t>
            </a:r>
          </a:p>
          <a:p>
            <a:r>
              <a:rPr lang="ru-RU" dirty="0"/>
              <a:t>16. Единицы измерения длины в разных странах и в разное время</a:t>
            </a:r>
          </a:p>
          <a:p>
            <a:r>
              <a:rPr lang="ru-RU" dirty="0" smtClean="0"/>
              <a:t>17</a:t>
            </a:r>
            <a:r>
              <a:rPr lang="ru-RU" dirty="0"/>
              <a:t>. </a:t>
            </a:r>
            <a:r>
              <a:rPr lang="ru-RU" dirty="0" smtClean="0"/>
              <a:t>Задачи-сказки</a:t>
            </a:r>
          </a:p>
          <a:p>
            <a:r>
              <a:rPr lang="ru-RU" dirty="0"/>
              <a:t>18. Как быстро выучить таблицу умножения; Таблица умножения на пальцах</a:t>
            </a:r>
            <a:endParaRPr lang="ru-RU" dirty="0" smtClean="0"/>
          </a:p>
          <a:p>
            <a:r>
              <a:rPr lang="ru-RU" dirty="0" smtClean="0"/>
              <a:t>19</a:t>
            </a:r>
            <a:r>
              <a:rPr lang="ru-RU" dirty="0"/>
              <a:t>. Математические </a:t>
            </a:r>
            <a:r>
              <a:rPr lang="ru-RU" dirty="0" smtClean="0"/>
              <a:t>пословицы</a:t>
            </a:r>
          </a:p>
          <a:p>
            <a:r>
              <a:rPr lang="ru-RU" dirty="0"/>
              <a:t>20. Математические раскраски для 1-го класса; Математические сказки</a:t>
            </a:r>
          </a:p>
        </p:txBody>
      </p:sp>
    </p:spTree>
    <p:extLst>
      <p:ext uri="{BB962C8B-B14F-4D97-AF65-F5344CB8AC3E}">
        <p14:creationId xmlns:p14="http://schemas.microsoft.com/office/powerpoint/2010/main" val="3296862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126124"/>
            <a:ext cx="12192000" cy="6984124"/>
          </a:xfrm>
          <a:prstGeom prst="rect">
            <a:avLst/>
          </a:prstGeom>
        </p:spPr>
      </p:pic>
      <p:sp>
        <p:nvSpPr>
          <p:cNvPr id="2" name="Прямоугольник 1"/>
          <p:cNvSpPr/>
          <p:nvPr/>
        </p:nvSpPr>
        <p:spPr>
          <a:xfrm>
            <a:off x="157655" y="58847"/>
            <a:ext cx="11020097" cy="584775"/>
          </a:xfrm>
          <a:prstGeom prst="rect">
            <a:avLst/>
          </a:prstGeom>
        </p:spPr>
        <p:txBody>
          <a:bodyPr wrap="square">
            <a:spAutoFit/>
          </a:bodyPr>
          <a:lstStyle/>
          <a:p>
            <a:pPr algn="ctr"/>
            <a:r>
              <a:rPr lang="ru-RU" sz="3200" dirty="0" smtClean="0"/>
              <a:t>Наши проекты: </a:t>
            </a:r>
            <a:endParaRPr lang="ru-RU" sz="3200" dirty="0"/>
          </a:p>
        </p:txBody>
      </p:sp>
      <p:sp>
        <p:nvSpPr>
          <p:cNvPr id="4" name="TextBox 3"/>
          <p:cNvSpPr txBox="1"/>
          <p:nvPr/>
        </p:nvSpPr>
        <p:spPr>
          <a:xfrm>
            <a:off x="977462" y="867103"/>
            <a:ext cx="6114559" cy="2308324"/>
          </a:xfrm>
          <a:prstGeom prst="rect">
            <a:avLst/>
          </a:prstGeom>
          <a:noFill/>
        </p:spPr>
        <p:txBody>
          <a:bodyPr wrap="none" rtlCol="0">
            <a:spAutoFit/>
          </a:bodyPr>
          <a:lstStyle/>
          <a:p>
            <a:pPr marL="342900" indent="-342900">
              <a:buAutoNum type="arabicPeriod"/>
            </a:pPr>
            <a:r>
              <a:rPr lang="ru-RU" dirty="0" smtClean="0"/>
              <a:t>Код судьбы – </a:t>
            </a:r>
            <a:r>
              <a:rPr lang="ru-RU" dirty="0" err="1" smtClean="0"/>
              <a:t>Таспаанчик</a:t>
            </a:r>
            <a:r>
              <a:rPr lang="ru-RU" dirty="0" smtClean="0"/>
              <a:t> Алина- 2010год</a:t>
            </a:r>
          </a:p>
          <a:p>
            <a:pPr marL="342900" indent="-342900">
              <a:buAutoNum type="arabicPeriod"/>
            </a:pPr>
            <a:r>
              <a:rPr lang="ru-RU" dirty="0" smtClean="0"/>
              <a:t>Счастливые числа – </a:t>
            </a:r>
            <a:r>
              <a:rPr lang="ru-RU" dirty="0" err="1" smtClean="0"/>
              <a:t>Дагбалдай</a:t>
            </a:r>
            <a:r>
              <a:rPr lang="ru-RU" dirty="0" smtClean="0"/>
              <a:t> </a:t>
            </a:r>
            <a:r>
              <a:rPr lang="ru-RU" dirty="0" err="1" smtClean="0"/>
              <a:t>Буянмаа</a:t>
            </a:r>
            <a:r>
              <a:rPr lang="ru-RU" dirty="0" smtClean="0"/>
              <a:t> – 2010год</a:t>
            </a:r>
          </a:p>
          <a:p>
            <a:pPr marL="342900" indent="-342900">
              <a:buAutoNum type="arabicPeriod"/>
            </a:pPr>
            <a:r>
              <a:rPr lang="ru-RU" dirty="0" smtClean="0"/>
              <a:t>Число </a:t>
            </a:r>
            <a:r>
              <a:rPr lang="ru-RU" dirty="0" err="1" smtClean="0"/>
              <a:t>Шахеразады</a:t>
            </a:r>
            <a:r>
              <a:rPr lang="ru-RU" dirty="0" smtClean="0"/>
              <a:t> – </a:t>
            </a:r>
            <a:r>
              <a:rPr lang="ru-RU" dirty="0" err="1" smtClean="0"/>
              <a:t>Монгуш</a:t>
            </a:r>
            <a:r>
              <a:rPr lang="ru-RU" dirty="0" smtClean="0"/>
              <a:t> Надя- 2013год.</a:t>
            </a:r>
          </a:p>
          <a:p>
            <a:pPr marL="342900" indent="-342900">
              <a:buAutoNum type="arabicPeriod"/>
            </a:pPr>
            <a:r>
              <a:rPr lang="ru-RU" dirty="0" smtClean="0"/>
              <a:t>Сказка об оценках – </a:t>
            </a:r>
            <a:r>
              <a:rPr lang="ru-RU" dirty="0" err="1" smtClean="0"/>
              <a:t>Однар</a:t>
            </a:r>
            <a:r>
              <a:rPr lang="ru-RU" dirty="0" smtClean="0"/>
              <a:t> </a:t>
            </a:r>
            <a:r>
              <a:rPr lang="ru-RU" dirty="0" err="1"/>
              <a:t>А</a:t>
            </a:r>
            <a:r>
              <a:rPr lang="ru-RU" dirty="0" err="1" smtClean="0"/>
              <a:t>йлана</a:t>
            </a:r>
            <a:r>
              <a:rPr lang="ru-RU" dirty="0" smtClean="0"/>
              <a:t> – 2013г</a:t>
            </a:r>
          </a:p>
          <a:p>
            <a:pPr marL="342900" indent="-342900">
              <a:buAutoNum type="arabicPeriod"/>
            </a:pPr>
            <a:r>
              <a:rPr lang="ru-RU" dirty="0" smtClean="0"/>
              <a:t>Сказка о 9 и 6. – Самбы </a:t>
            </a:r>
            <a:r>
              <a:rPr lang="ru-RU" dirty="0" err="1"/>
              <a:t>Ч</a:t>
            </a:r>
            <a:r>
              <a:rPr lang="ru-RU" dirty="0" err="1" smtClean="0"/>
              <a:t>ылыгчы</a:t>
            </a:r>
            <a:r>
              <a:rPr lang="ru-RU" dirty="0" smtClean="0"/>
              <a:t> – 2012г.</a:t>
            </a:r>
          </a:p>
          <a:p>
            <a:pPr marL="342900" indent="-342900">
              <a:buAutoNum type="arabicPeriod"/>
            </a:pPr>
            <a:r>
              <a:rPr lang="ru-RU" dirty="0" smtClean="0"/>
              <a:t>Роль формул в жизни человека – </a:t>
            </a:r>
            <a:r>
              <a:rPr lang="ru-RU" dirty="0" err="1" smtClean="0"/>
              <a:t>Седип</a:t>
            </a:r>
            <a:r>
              <a:rPr lang="ru-RU" dirty="0" smtClean="0"/>
              <a:t> </a:t>
            </a:r>
            <a:r>
              <a:rPr lang="ru-RU" dirty="0" err="1" smtClean="0"/>
              <a:t>Аюрзана</a:t>
            </a:r>
            <a:r>
              <a:rPr lang="ru-RU" dirty="0" smtClean="0"/>
              <a:t> – 2014г</a:t>
            </a:r>
          </a:p>
          <a:p>
            <a:pPr marL="342900" indent="-342900">
              <a:buAutoNum type="arabicPeriod"/>
            </a:pPr>
            <a:r>
              <a:rPr lang="ru-RU" dirty="0" smtClean="0"/>
              <a:t>Диаграммы в нашей жизни – Юша Алтай – 2013г</a:t>
            </a:r>
          </a:p>
          <a:p>
            <a:pPr marL="342900" indent="-342900">
              <a:buAutoNum type="arabicPeriod"/>
            </a:pPr>
            <a:r>
              <a:rPr lang="ru-RU" dirty="0" smtClean="0"/>
              <a:t>Магические числа – </a:t>
            </a:r>
            <a:r>
              <a:rPr lang="ru-RU" dirty="0" err="1" smtClean="0"/>
              <a:t>Седип</a:t>
            </a:r>
            <a:r>
              <a:rPr lang="ru-RU" dirty="0" smtClean="0"/>
              <a:t> </a:t>
            </a:r>
            <a:r>
              <a:rPr lang="ru-RU" dirty="0" err="1" smtClean="0"/>
              <a:t>Аюрзана</a:t>
            </a:r>
            <a:r>
              <a:rPr lang="ru-RU" dirty="0" smtClean="0"/>
              <a:t> – 2013г</a:t>
            </a:r>
            <a:endParaRPr lang="ru-RU" dirty="0"/>
          </a:p>
        </p:txBody>
      </p:sp>
    </p:spTree>
    <p:extLst>
      <p:ext uri="{BB962C8B-B14F-4D97-AF65-F5344CB8AC3E}">
        <p14:creationId xmlns:p14="http://schemas.microsoft.com/office/powerpoint/2010/main" val="4442975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10358" y="-141890"/>
            <a:ext cx="12234041" cy="6826469"/>
          </a:xfrm>
          <a:prstGeom prst="rect">
            <a:avLst/>
          </a:prstGeom>
        </p:spPr>
      </p:pic>
      <p:sp>
        <p:nvSpPr>
          <p:cNvPr id="2" name="Заголовок 1"/>
          <p:cNvSpPr>
            <a:spLocks noGrp="1"/>
          </p:cNvSpPr>
          <p:nvPr>
            <p:ph type="title"/>
          </p:nvPr>
        </p:nvSpPr>
        <p:spPr>
          <a:xfrm>
            <a:off x="838200" y="365125"/>
            <a:ext cx="10515600" cy="691165"/>
          </a:xfrm>
        </p:spPr>
        <p:txBody>
          <a:bodyPr>
            <a:normAutofit fontScale="90000"/>
          </a:bodyPr>
          <a:lstStyle/>
          <a:p>
            <a:r>
              <a:rPr lang="ru-RU" dirty="0" smtClean="0"/>
              <a:t>В России метод проектов </a:t>
            </a:r>
            <a:endParaRPr lang="ru-RU" dirty="0"/>
          </a:p>
        </p:txBody>
      </p:sp>
      <p:sp>
        <p:nvSpPr>
          <p:cNvPr id="3" name="Объект 2"/>
          <p:cNvSpPr>
            <a:spLocks noGrp="1"/>
          </p:cNvSpPr>
          <p:nvPr>
            <p:ph idx="1"/>
          </p:nvPr>
        </p:nvSpPr>
        <p:spPr>
          <a:xfrm>
            <a:off x="838200" y="1056290"/>
            <a:ext cx="9961179" cy="5120673"/>
          </a:xfrm>
        </p:spPr>
        <p:txBody>
          <a:bodyPr>
            <a:normAutofit/>
          </a:bodyPr>
          <a:lstStyle/>
          <a:p>
            <a:pPr marL="0" indent="0">
              <a:buNone/>
            </a:pPr>
            <a:r>
              <a:rPr lang="ru-RU" dirty="0" smtClean="0"/>
              <a:t>был известен еще в 1905 году. После революции метод проектов применялся в школах по личному распоряжению Н.К. Крупской.</a:t>
            </a:r>
          </a:p>
          <a:p>
            <a:pPr marL="0" indent="0">
              <a:buNone/>
            </a:pPr>
            <a:r>
              <a:rPr lang="ru-RU" dirty="0" smtClean="0"/>
              <a:t> С 1919 года под руководством выдающегося русского педагога </a:t>
            </a:r>
            <a:r>
              <a:rPr lang="ru-RU" dirty="0" err="1" smtClean="0"/>
              <a:t>С.Т.Шацкого</a:t>
            </a:r>
            <a:r>
              <a:rPr lang="ru-RU" dirty="0" smtClean="0"/>
              <a:t> в Москве работала Первая опытная станция по народному образованию. В 1931 г. постановлением ЦК ВКП (б) этот метод был осужден как чуждый советской школе и не использовался вплоть до конца 80-х годов ХХ века. </a:t>
            </a:r>
          </a:p>
          <a:p>
            <a:pPr marL="0" indent="0">
              <a:buNone/>
            </a:pPr>
            <a:r>
              <a:rPr lang="ru-RU" dirty="0" smtClean="0"/>
              <a:t>Родившись из идеи свободного воспитания, сегодня метод проектов становится интегрированным компонентом современной системы образования.</a:t>
            </a:r>
            <a:endParaRPr lang="ru-RU" dirty="0"/>
          </a:p>
        </p:txBody>
      </p:sp>
    </p:spTree>
    <p:extLst>
      <p:ext uri="{BB962C8B-B14F-4D97-AF65-F5344CB8AC3E}">
        <p14:creationId xmlns:p14="http://schemas.microsoft.com/office/powerpoint/2010/main" val="11831824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27590"/>
            <a:ext cx="12438993" cy="6885590"/>
          </a:xfrm>
          <a:prstGeom prst="rect">
            <a:avLst/>
          </a:prstGeom>
        </p:spPr>
      </p:pic>
      <p:sp>
        <p:nvSpPr>
          <p:cNvPr id="2" name="Заголовок 1"/>
          <p:cNvSpPr>
            <a:spLocks noGrp="1"/>
          </p:cNvSpPr>
          <p:nvPr>
            <p:ph type="title"/>
          </p:nvPr>
        </p:nvSpPr>
        <p:spPr/>
        <p:txBody>
          <a:bodyPr>
            <a:normAutofit/>
          </a:bodyPr>
          <a:lstStyle/>
          <a:p>
            <a:r>
              <a:rPr lang="ru-RU" dirty="0" smtClean="0"/>
              <a:t>3. Проект как вид самостоятельной творческой работы учащихся</a:t>
            </a:r>
            <a:endParaRPr lang="ru-RU" dirty="0"/>
          </a:p>
        </p:txBody>
      </p:sp>
      <p:sp>
        <p:nvSpPr>
          <p:cNvPr id="3" name="Объект 2"/>
          <p:cNvSpPr>
            <a:spLocks noGrp="1"/>
          </p:cNvSpPr>
          <p:nvPr>
            <p:ph idx="1"/>
          </p:nvPr>
        </p:nvSpPr>
        <p:spPr/>
        <p:txBody>
          <a:bodyPr/>
          <a:lstStyle/>
          <a:p>
            <a:r>
              <a:rPr lang="ru-RU" dirty="0" smtClean="0"/>
              <a:t>Проект – работа, направленная на решение конкретной проблемы, на достижение оптимальным способом заранее запланированного результата. Проект может включать элементы докладов, рефератов, исследований и любых других видов самостоятельной творческой работы учащихся, но только как способов достижения результата проекта.</a:t>
            </a:r>
            <a:endParaRPr lang="ru-RU" dirty="0"/>
          </a:p>
        </p:txBody>
      </p:sp>
    </p:spTree>
    <p:extLst>
      <p:ext uri="{BB962C8B-B14F-4D97-AF65-F5344CB8AC3E}">
        <p14:creationId xmlns:p14="http://schemas.microsoft.com/office/powerpoint/2010/main" val="32890751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67167"/>
            <a:ext cx="12192000" cy="6865883"/>
          </a:xfrm>
          <a:prstGeom prst="rect">
            <a:avLst/>
          </a:prstGeom>
        </p:spPr>
      </p:pic>
      <p:sp>
        <p:nvSpPr>
          <p:cNvPr id="2" name="Заголовок 1"/>
          <p:cNvSpPr>
            <a:spLocks noGrp="1"/>
          </p:cNvSpPr>
          <p:nvPr>
            <p:ph type="title"/>
          </p:nvPr>
        </p:nvSpPr>
        <p:spPr>
          <a:xfrm>
            <a:off x="838200" y="365125"/>
            <a:ext cx="10515600" cy="738461"/>
          </a:xfrm>
        </p:spPr>
        <p:txBody>
          <a:bodyPr/>
          <a:lstStyle/>
          <a:p>
            <a:r>
              <a:rPr lang="ru-RU" dirty="0" smtClean="0"/>
              <a:t>Доклад</a:t>
            </a:r>
            <a:endParaRPr lang="ru-RU" dirty="0"/>
          </a:p>
        </p:txBody>
      </p:sp>
      <p:sp>
        <p:nvSpPr>
          <p:cNvPr id="3" name="Объект 2"/>
          <p:cNvSpPr>
            <a:spLocks noGrp="1"/>
          </p:cNvSpPr>
          <p:nvPr>
            <p:ph idx="1"/>
          </p:nvPr>
        </p:nvSpPr>
        <p:spPr>
          <a:xfrm>
            <a:off x="302174" y="1103586"/>
            <a:ext cx="10515600" cy="4351338"/>
          </a:xfrm>
        </p:spPr>
        <p:txBody>
          <a:bodyPr>
            <a:normAutofit/>
          </a:bodyPr>
          <a:lstStyle/>
          <a:p>
            <a:pPr marL="0" indent="0">
              <a:buNone/>
            </a:pPr>
            <a:r>
              <a:rPr lang="ru-RU" dirty="0" smtClean="0"/>
              <a:t>– устное или письменное сообщение с целью познакомить слушателей (читателей) с определенной темой (проблемой), дать общую информацию, возможно, представить соображения автора доклада, которые в данном случае не требуют научной проверки или доказательств. Поскольку подготовка доклада может потребовать много времени, изучения различных источников, определенного оформления результатов, возникает искушение говорить о проекте. Дело в том, что и работа над проектом связана с представлением информации. Однако доклад и проект – не одно и то же.</a:t>
            </a:r>
            <a:endParaRPr lang="ru-RU" dirty="0"/>
          </a:p>
        </p:txBody>
      </p:sp>
    </p:spTree>
    <p:extLst>
      <p:ext uri="{BB962C8B-B14F-4D97-AF65-F5344CB8AC3E}">
        <p14:creationId xmlns:p14="http://schemas.microsoft.com/office/powerpoint/2010/main" val="30436830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141889"/>
            <a:ext cx="12312869" cy="6999890"/>
          </a:xfrm>
          <a:prstGeom prst="rect">
            <a:avLst/>
          </a:prstGeom>
        </p:spPr>
      </p:pic>
      <p:sp>
        <p:nvSpPr>
          <p:cNvPr id="2" name="Заголовок 1"/>
          <p:cNvSpPr>
            <a:spLocks noGrp="1"/>
          </p:cNvSpPr>
          <p:nvPr>
            <p:ph type="title"/>
          </p:nvPr>
        </p:nvSpPr>
        <p:spPr/>
        <p:txBody>
          <a:bodyPr/>
          <a:lstStyle/>
          <a:p>
            <a:r>
              <a:rPr lang="ru-RU" dirty="0" smtClean="0"/>
              <a:t>Реферат</a:t>
            </a:r>
            <a:endParaRPr lang="ru-RU" dirty="0"/>
          </a:p>
        </p:txBody>
      </p:sp>
      <p:sp>
        <p:nvSpPr>
          <p:cNvPr id="3" name="Объект 2"/>
          <p:cNvSpPr>
            <a:spLocks noGrp="1"/>
          </p:cNvSpPr>
          <p:nvPr>
            <p:ph idx="1"/>
          </p:nvPr>
        </p:nvSpPr>
        <p:spPr/>
        <p:txBody>
          <a:bodyPr>
            <a:normAutofit/>
          </a:bodyPr>
          <a:lstStyle/>
          <a:p>
            <a:pPr marL="0" indent="0">
              <a:buNone/>
            </a:pPr>
            <a:r>
              <a:rPr lang="ru-RU" dirty="0" smtClean="0"/>
              <a:t>– сбор и представление исчерпывающей информации по заданной теме из различных источников, в том числе представление различных точек зрения по этому вопросу, приведение статистических данных, интересных фактов. При работе над проектом имеется похожий реферативный этап, который тем не менее является лишь частью всего проекта.</a:t>
            </a:r>
            <a:endParaRPr lang="ru-RU" dirty="0"/>
          </a:p>
        </p:txBody>
      </p:sp>
    </p:spTree>
    <p:extLst>
      <p:ext uri="{BB962C8B-B14F-4D97-AF65-F5344CB8AC3E}">
        <p14:creationId xmlns:p14="http://schemas.microsoft.com/office/powerpoint/2010/main" val="39103963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10358" y="-141890"/>
            <a:ext cx="12302358" cy="6999890"/>
          </a:xfrm>
          <a:prstGeom prst="rect">
            <a:avLst/>
          </a:prstGeom>
        </p:spPr>
      </p:pic>
      <p:sp>
        <p:nvSpPr>
          <p:cNvPr id="2" name="Заголовок 1"/>
          <p:cNvSpPr>
            <a:spLocks noGrp="1"/>
          </p:cNvSpPr>
          <p:nvPr>
            <p:ph type="title"/>
          </p:nvPr>
        </p:nvSpPr>
        <p:spPr>
          <a:xfrm>
            <a:off x="838200" y="365126"/>
            <a:ext cx="10515600" cy="722696"/>
          </a:xfrm>
        </p:spPr>
        <p:txBody>
          <a:bodyPr/>
          <a:lstStyle/>
          <a:p>
            <a:r>
              <a:rPr lang="ru-RU" dirty="0" smtClean="0"/>
              <a:t>Исследовательская работа </a:t>
            </a:r>
            <a:endParaRPr lang="ru-RU" dirty="0"/>
          </a:p>
        </p:txBody>
      </p:sp>
      <p:sp>
        <p:nvSpPr>
          <p:cNvPr id="3" name="Объект 2"/>
          <p:cNvSpPr>
            <a:spLocks noGrp="1"/>
          </p:cNvSpPr>
          <p:nvPr>
            <p:ph idx="1"/>
          </p:nvPr>
        </p:nvSpPr>
        <p:spPr>
          <a:xfrm>
            <a:off x="191814" y="1087822"/>
            <a:ext cx="10515600" cy="4351338"/>
          </a:xfrm>
        </p:spPr>
        <p:txBody>
          <a:bodyPr>
            <a:normAutofit lnSpcReduction="10000"/>
          </a:bodyPr>
          <a:lstStyle/>
          <a:p>
            <a:pPr marL="0" indent="0">
              <a:buNone/>
            </a:pPr>
            <a:r>
              <a:rPr lang="ru-RU" dirty="0" smtClean="0"/>
              <a:t>– работа, связанная с решением творческой, исследовательской задачи с заранее неизвестным результатом. Если научное исследование направлено на выяснение истины, на получение нового знания, то учебное исследование имеет целью приобретение учащимися навыка исследовательской деятельности, освоения исследовательского типа мышления, формирования активной позиции в процессе обучения [Леонтович А.В. Основные рабочие понятия исследовательской деятельности учащихся. Проектно-исследовательская деятельность: организация, сопровождение, опыт. – М., 2005]. Такая работа имеет большое сходство с проектом. Однако в данном случае исследование – это лишь этап проектной работы.</a:t>
            </a:r>
            <a:endParaRPr lang="ru-RU" dirty="0"/>
          </a:p>
        </p:txBody>
      </p:sp>
    </p:spTree>
    <p:extLst>
      <p:ext uri="{BB962C8B-B14F-4D97-AF65-F5344CB8AC3E}">
        <p14:creationId xmlns:p14="http://schemas.microsoft.com/office/powerpoint/2010/main" val="3047401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12191999" cy="6858000"/>
          </a:xfrm>
          <a:prstGeom prst="rect">
            <a:avLst/>
          </a:prstGeom>
        </p:spPr>
      </p:pic>
      <p:sp>
        <p:nvSpPr>
          <p:cNvPr id="2" name="Заголовок 1"/>
          <p:cNvSpPr>
            <a:spLocks noGrp="1"/>
          </p:cNvSpPr>
          <p:nvPr>
            <p:ph type="title"/>
          </p:nvPr>
        </p:nvSpPr>
        <p:spPr/>
        <p:txBody>
          <a:bodyPr/>
          <a:lstStyle/>
          <a:p>
            <a:r>
              <a:rPr lang="ru-RU" dirty="0" smtClean="0"/>
              <a:t>4. Проект как метод обучения</a:t>
            </a:r>
            <a:endParaRPr lang="ru-RU" dirty="0"/>
          </a:p>
        </p:txBody>
      </p:sp>
      <p:sp>
        <p:nvSpPr>
          <p:cNvPr id="3" name="Объект 2"/>
          <p:cNvSpPr>
            <a:spLocks noGrp="1"/>
          </p:cNvSpPr>
          <p:nvPr>
            <p:ph idx="1"/>
          </p:nvPr>
        </p:nvSpPr>
        <p:spPr/>
        <p:txBody>
          <a:bodyPr/>
          <a:lstStyle/>
          <a:p>
            <a:pPr marL="0" indent="0">
              <a:buNone/>
            </a:pPr>
            <a:r>
              <a:rPr lang="ru-RU" dirty="0" smtClean="0"/>
              <a:t>учебный проект – совместная учебно-познавательная, творческая или игровая деятельность учащихся-партнеров, имеющая общую цель и согласованные способы, направленная на достижение общего результата по решению какой-либо проблемы, значимой для участников проекта [</a:t>
            </a:r>
            <a:r>
              <a:rPr lang="ru-RU" dirty="0" err="1" smtClean="0"/>
              <a:t>Бухаркина</a:t>
            </a:r>
            <a:r>
              <a:rPr lang="ru-RU" dirty="0" smtClean="0"/>
              <a:t> М.Ю.]</a:t>
            </a:r>
          </a:p>
          <a:p>
            <a:pPr marL="0" indent="0">
              <a:buNone/>
            </a:pPr>
            <a:endParaRPr lang="ru-RU" dirty="0"/>
          </a:p>
        </p:txBody>
      </p:sp>
    </p:spTree>
    <p:extLst>
      <p:ext uri="{BB962C8B-B14F-4D97-AF65-F5344CB8AC3E}">
        <p14:creationId xmlns:p14="http://schemas.microsoft.com/office/powerpoint/2010/main" val="187141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2922</Words>
  <Application>Microsoft Office PowerPoint</Application>
  <PresentationFormat>Широкоэкранный</PresentationFormat>
  <Paragraphs>202</Paragraphs>
  <Slides>31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31</vt:i4>
      </vt:variant>
    </vt:vector>
  </HeadingPairs>
  <TitlesOfParts>
    <vt:vector size="36" baseType="lpstr">
      <vt:lpstr>Arial</vt:lpstr>
      <vt:lpstr>Calibri</vt:lpstr>
      <vt:lpstr>Calibri Light</vt:lpstr>
      <vt:lpstr>TimesNewRomanPS-BoldMT</vt:lpstr>
      <vt:lpstr>Тема Office</vt:lpstr>
      <vt:lpstr>Что такое учебный проект?</vt:lpstr>
      <vt:lpstr>2. Краткая историческая справка</vt:lpstr>
      <vt:lpstr>Роль учителя</vt:lpstr>
      <vt:lpstr>В России метод проектов </vt:lpstr>
      <vt:lpstr>3. Проект как вид самостоятельной творческой работы учащихся</vt:lpstr>
      <vt:lpstr>Доклад</vt:lpstr>
      <vt:lpstr>Реферат</vt:lpstr>
      <vt:lpstr>Исследовательская работа </vt:lpstr>
      <vt:lpstr>4. Проект как метод обучения</vt:lpstr>
      <vt:lpstr>Презентация PowerPoint</vt:lpstr>
      <vt:lpstr>Презентация PowerPoint</vt:lpstr>
      <vt:lpstr>Презентация PowerPoint</vt:lpstr>
      <vt:lpstr>5. Этапы работы над проектом.</vt:lpstr>
      <vt:lpstr>Взаимодействие с учащимся в его зон ближайшего развитиям при работе над проектом</vt:lpstr>
      <vt:lpstr>2. Возраст учащихся и объем помощи, которую может оказывать им учитель на различных этапах работы над проектом</vt:lpstr>
      <vt:lpstr>Презентация PowerPoint</vt:lpstr>
      <vt:lpstr>Презентация PowerPoint</vt:lpstr>
      <vt:lpstr>Презентация PowerPoint</vt:lpstr>
      <vt:lpstr>4. Тип проекта: групповой </vt:lpstr>
      <vt:lpstr>4. Тип проекта: индивидуальный </vt:lpstr>
      <vt:lpstr>Чтобы научить детей уже в 5-м классе писать отчет о работе, можно предложить им в качестве черновика воспользоваться шаблоном.</vt:lpstr>
      <vt:lpstr>Основная часть</vt:lpstr>
      <vt:lpstr>Заключение</vt:lpstr>
      <vt:lpstr>Типология учебных проектов</vt:lpstr>
      <vt:lpstr>Описание эталона работы с учетом возрастных особенностей учащихся</vt:lpstr>
      <vt:lpstr>Проект – это 5 «П»</vt:lpstr>
      <vt:lpstr>Темы проектов. </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Что такое учебный проект?</dc:title>
  <dc:creator>tuva</dc:creator>
  <cp:lastModifiedBy>tuva</cp:lastModifiedBy>
  <cp:revision>20</cp:revision>
  <dcterms:created xsi:type="dcterms:W3CDTF">2015-02-16T21:09:10Z</dcterms:created>
  <dcterms:modified xsi:type="dcterms:W3CDTF">2015-03-02T15:56:01Z</dcterms:modified>
</cp:coreProperties>
</file>