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9" r:id="rId5"/>
    <p:sldId id="260" r:id="rId6"/>
    <p:sldId id="261" r:id="rId7"/>
    <p:sldId id="262" r:id="rId8"/>
    <p:sldId id="263" r:id="rId9"/>
    <p:sldId id="264" r:id="rId10"/>
    <p:sldId id="266" r:id="rId11"/>
    <p:sldId id="267" r:id="rId12"/>
    <p:sldId id="268" r:id="rId13"/>
    <p:sldId id="272"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autoAdjust="0"/>
    <p:restoredTop sz="94660"/>
  </p:normalViewPr>
  <p:slideViewPr>
    <p:cSldViewPr>
      <p:cViewPr varScale="1">
        <p:scale>
          <a:sx n="70" d="100"/>
          <a:sy n="70"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C1BB741-785B-4A7C-97BA-B64487F3380E}" type="datetimeFigureOut">
              <a:rPr lang="ru-RU" smtClean="0"/>
              <a:t>18.05.2015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17883A4-BCC9-402D-8E0B-6963EF14E60C}"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1BB741-785B-4A7C-97BA-B64487F3380E}" type="datetimeFigureOut">
              <a:rPr lang="ru-RU" smtClean="0"/>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883A4-BCC9-402D-8E0B-6963EF14E60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1BB741-785B-4A7C-97BA-B64487F3380E}" type="datetimeFigureOut">
              <a:rPr lang="ru-RU" smtClean="0"/>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883A4-BCC9-402D-8E0B-6963EF14E60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C1BB741-785B-4A7C-97BA-B64487F3380E}" type="datetimeFigureOut">
              <a:rPr lang="ru-RU" smtClean="0"/>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7883A4-BCC9-402D-8E0B-6963EF14E60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C1BB741-785B-4A7C-97BA-B64487F3380E}" type="datetimeFigureOut">
              <a:rPr lang="ru-RU" smtClean="0"/>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17883A4-BCC9-402D-8E0B-6963EF14E60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1BB741-785B-4A7C-97BA-B64487F3380E}" type="datetimeFigureOut">
              <a:rPr lang="ru-RU" smtClean="0"/>
              <a:t>18.05.2015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883A4-BCC9-402D-8E0B-6963EF14E60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C1BB741-785B-4A7C-97BA-B64487F3380E}" type="datetimeFigureOut">
              <a:rPr lang="ru-RU" smtClean="0"/>
              <a:t>18.05.2015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17883A4-BCC9-402D-8E0B-6963EF14E60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C1BB741-785B-4A7C-97BA-B64487F3380E}" type="datetimeFigureOut">
              <a:rPr lang="ru-RU" smtClean="0"/>
              <a:t>18.05.2015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7883A4-BCC9-402D-8E0B-6963EF14E60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C1BB741-785B-4A7C-97BA-B64487F3380E}" type="datetimeFigureOut">
              <a:rPr lang="ru-RU" smtClean="0"/>
              <a:t>18.05.2015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7883A4-BCC9-402D-8E0B-6963EF14E60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C1BB741-785B-4A7C-97BA-B64487F3380E}" type="datetimeFigureOut">
              <a:rPr lang="ru-RU" smtClean="0"/>
              <a:t>18.05.2015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883A4-BCC9-402D-8E0B-6963EF14E60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C1BB741-785B-4A7C-97BA-B64487F3380E}" type="datetimeFigureOut">
              <a:rPr lang="ru-RU" smtClean="0"/>
              <a:t>18.05.2015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7883A4-BCC9-402D-8E0B-6963EF14E60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C1BB741-785B-4A7C-97BA-B64487F3380E}" type="datetimeFigureOut">
              <a:rPr lang="ru-RU" smtClean="0"/>
              <a:t>18.05.2015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17883A4-BCC9-402D-8E0B-6963EF14E60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kcenia.cerkov.ru/" TargetMode="External"/><Relationship Id="rId2" Type="http://schemas.openxmlformats.org/officeDocument/2006/relationships/hyperlink" Target="http://romanbook.ru/book" TargetMode="External"/><Relationship Id="rId1" Type="http://schemas.openxmlformats.org/officeDocument/2006/relationships/slideLayout" Target="../slideLayouts/slideLayout2.xml"/><Relationship Id="rId4" Type="http://schemas.openxmlformats.org/officeDocument/2006/relationships/hyperlink" Target="http://www.5port.r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vjatye.ru/assets/images/main/ksenia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4171"/>
            <a:ext cx="1731454" cy="2647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Заголовок 1"/>
          <p:cNvSpPr>
            <a:spLocks noGrp="1"/>
          </p:cNvSpPr>
          <p:nvPr>
            <p:ph type="ctrTitle"/>
          </p:nvPr>
        </p:nvSpPr>
        <p:spPr>
          <a:xfrm>
            <a:off x="611560" y="261444"/>
            <a:ext cx="7772400" cy="3717032"/>
          </a:xfrm>
        </p:spPr>
        <p:txBody>
          <a:bodyPr>
            <a:normAutofit/>
          </a:bodyPr>
          <a:lstStyle/>
          <a:p>
            <a:r>
              <a:rPr lang="ru-RU" sz="1600" dirty="0">
                <a:solidFill>
                  <a:schemeClr val="accent2">
                    <a:lumMod val="75000"/>
                  </a:schemeClr>
                </a:solidFill>
                <a:latin typeface="+mn-lt"/>
              </a:rPr>
              <a:t>Районный конкурс «Свет Православия»</a:t>
            </a:r>
            <a:br>
              <a:rPr lang="ru-RU" sz="1600" dirty="0">
                <a:solidFill>
                  <a:schemeClr val="accent2">
                    <a:lumMod val="75000"/>
                  </a:schemeClr>
                </a:solidFill>
                <a:latin typeface="+mn-lt"/>
              </a:rPr>
            </a:br>
            <a:r>
              <a:rPr lang="ru-RU" sz="1600" i="1" dirty="0" smtClean="0">
                <a:solidFill>
                  <a:srgbClr val="FFFF00"/>
                </a:solidFill>
                <a:effectLst/>
                <a:latin typeface="Times New Roman" pitchFamily="18" charset="0"/>
                <a:cs typeface="Times New Roman" pitchFamily="18" charset="0"/>
              </a:rPr>
              <a:t/>
            </a:r>
            <a:br>
              <a:rPr lang="ru-RU" sz="1600" i="1" dirty="0" smtClean="0">
                <a:solidFill>
                  <a:srgbClr val="FFFF00"/>
                </a:solidFill>
                <a:effectLst/>
                <a:latin typeface="Times New Roman" pitchFamily="18" charset="0"/>
                <a:cs typeface="Times New Roman" pitchFamily="18" charset="0"/>
              </a:rPr>
            </a:br>
            <a:r>
              <a:rPr lang="ru-RU" sz="1600" i="1" dirty="0">
                <a:solidFill>
                  <a:schemeClr val="tx2">
                    <a:lumMod val="50000"/>
                  </a:schemeClr>
                </a:solidFill>
                <a:effectLst/>
                <a:latin typeface="Times New Roman" pitchFamily="18" charset="0"/>
                <a:cs typeface="Times New Roman" pitchFamily="18" charset="0"/>
              </a:rPr>
              <a:t> </a:t>
            </a:r>
            <a:r>
              <a:rPr lang="ru-RU" sz="1600" i="1" dirty="0" smtClean="0">
                <a:solidFill>
                  <a:schemeClr val="tx2">
                    <a:lumMod val="50000"/>
                  </a:schemeClr>
                </a:solidFill>
                <a:effectLst/>
                <a:latin typeface="Times New Roman" pitchFamily="18" charset="0"/>
                <a:cs typeface="Times New Roman" pitchFamily="18" charset="0"/>
              </a:rPr>
              <a:t>                   </a:t>
            </a:r>
            <a:r>
              <a:rPr lang="en-US" sz="1600" i="1" dirty="0" smtClean="0">
                <a:solidFill>
                  <a:schemeClr val="tx2">
                    <a:lumMod val="50000"/>
                  </a:schemeClr>
                </a:solidFill>
                <a:effectLst/>
                <a:latin typeface="Times New Roman" pitchFamily="18" charset="0"/>
                <a:cs typeface="Times New Roman" pitchFamily="18" charset="0"/>
              </a:rPr>
              <a:t>         </a:t>
            </a:r>
            <a:r>
              <a:rPr lang="ru-RU" b="1" i="1" u="sng" dirty="0" smtClean="0">
                <a:solidFill>
                  <a:schemeClr val="tx2">
                    <a:lumMod val="75000"/>
                  </a:schemeClr>
                </a:solidFill>
                <a:effectLst/>
                <a:latin typeface="Times New Roman" pitchFamily="18" charset="0"/>
                <a:cs typeface="Times New Roman" pitchFamily="18" charset="0"/>
              </a:rPr>
              <a:t>Из жития Святой </a:t>
            </a:r>
            <a:br>
              <a:rPr lang="ru-RU" b="1" i="1" u="sng" dirty="0" smtClean="0">
                <a:solidFill>
                  <a:schemeClr val="tx2">
                    <a:lumMod val="75000"/>
                  </a:schemeClr>
                </a:solidFill>
                <a:effectLst/>
                <a:latin typeface="Times New Roman" pitchFamily="18" charset="0"/>
                <a:cs typeface="Times New Roman" pitchFamily="18" charset="0"/>
              </a:rPr>
            </a:br>
            <a:r>
              <a:rPr lang="en-US" b="1" i="1" dirty="0" smtClean="0">
                <a:solidFill>
                  <a:schemeClr val="tx2">
                    <a:lumMod val="75000"/>
                  </a:schemeClr>
                </a:solidFill>
                <a:effectLst/>
                <a:latin typeface="Times New Roman" pitchFamily="18" charset="0"/>
                <a:cs typeface="Times New Roman" pitchFamily="18" charset="0"/>
              </a:rPr>
              <a:t>     </a:t>
            </a:r>
            <a:r>
              <a:rPr lang="ru-RU" b="1" i="1" u="sng" dirty="0" smtClean="0">
                <a:solidFill>
                  <a:schemeClr val="tx2">
                    <a:lumMod val="75000"/>
                  </a:schemeClr>
                </a:solidFill>
                <a:effectLst/>
                <a:latin typeface="Times New Roman" pitchFamily="18" charset="0"/>
                <a:cs typeface="Times New Roman" pitchFamily="18" charset="0"/>
              </a:rPr>
              <a:t>Блаженной Ксении </a:t>
            </a:r>
            <a:br>
              <a:rPr lang="ru-RU" b="1" i="1" u="sng" dirty="0" smtClean="0">
                <a:solidFill>
                  <a:schemeClr val="tx2">
                    <a:lumMod val="75000"/>
                  </a:schemeClr>
                </a:solidFill>
                <a:effectLst/>
                <a:latin typeface="Times New Roman" pitchFamily="18" charset="0"/>
                <a:cs typeface="Times New Roman" pitchFamily="18" charset="0"/>
              </a:rPr>
            </a:br>
            <a:r>
              <a:rPr lang="en-US" b="1" i="1" dirty="0" smtClean="0">
                <a:solidFill>
                  <a:schemeClr val="tx2">
                    <a:lumMod val="75000"/>
                  </a:schemeClr>
                </a:solidFill>
                <a:effectLst/>
                <a:latin typeface="Times New Roman" pitchFamily="18" charset="0"/>
                <a:cs typeface="Times New Roman" pitchFamily="18" charset="0"/>
              </a:rPr>
              <a:t>     </a:t>
            </a:r>
            <a:r>
              <a:rPr lang="ru-RU" b="1" i="1" dirty="0" smtClean="0">
                <a:solidFill>
                  <a:schemeClr val="tx2">
                    <a:lumMod val="75000"/>
                  </a:schemeClr>
                </a:solidFill>
                <a:effectLst/>
                <a:latin typeface="Times New Roman" pitchFamily="18" charset="0"/>
                <a:cs typeface="Times New Roman" pitchFamily="18" charset="0"/>
              </a:rPr>
              <a:t>    </a:t>
            </a:r>
            <a:r>
              <a:rPr lang="ru-RU" b="1" i="1" u="sng" dirty="0" smtClean="0">
                <a:solidFill>
                  <a:schemeClr val="tx2">
                    <a:lumMod val="75000"/>
                  </a:schemeClr>
                </a:solidFill>
                <a:effectLst/>
                <a:latin typeface="Times New Roman" pitchFamily="18" charset="0"/>
                <a:cs typeface="Times New Roman" pitchFamily="18" charset="0"/>
              </a:rPr>
              <a:t>Петербургской</a:t>
            </a:r>
            <a:endParaRPr lang="ru-RU" b="1" i="1" u="sng" dirty="0">
              <a:solidFill>
                <a:schemeClr val="tx2">
                  <a:lumMod val="75000"/>
                </a:schemeClr>
              </a:solidFill>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5013176"/>
            <a:ext cx="7520880" cy="1656184"/>
          </a:xfrm>
        </p:spPr>
        <p:txBody>
          <a:bodyPr>
            <a:normAutofit fontScale="92500" lnSpcReduction="10000"/>
          </a:bodyPr>
          <a:lstStyle/>
          <a:p>
            <a:endParaRPr lang="ru-RU" sz="1400" b="1" i="1" dirty="0" smtClean="0">
              <a:solidFill>
                <a:schemeClr val="tx2">
                  <a:lumMod val="75000"/>
                </a:schemeClr>
              </a:solidFill>
            </a:endParaRPr>
          </a:p>
          <a:p>
            <a:endParaRPr lang="ru-RU" sz="1400" b="1" i="1" dirty="0" smtClean="0">
              <a:solidFill>
                <a:schemeClr val="tx2">
                  <a:lumMod val="75000"/>
                </a:schemeClr>
              </a:solidFill>
            </a:endParaRPr>
          </a:p>
          <a:p>
            <a:endParaRPr lang="ru-RU" sz="1400" b="1" i="1" dirty="0">
              <a:solidFill>
                <a:schemeClr val="tx2">
                  <a:lumMod val="75000"/>
                </a:schemeClr>
              </a:solidFill>
            </a:endParaRPr>
          </a:p>
          <a:p>
            <a:endParaRPr lang="ru-RU" sz="1400" b="1" i="1" dirty="0" smtClean="0">
              <a:solidFill>
                <a:schemeClr val="tx2">
                  <a:lumMod val="75000"/>
                </a:schemeClr>
              </a:solidFill>
            </a:endParaRPr>
          </a:p>
          <a:p>
            <a:pPr algn="l"/>
            <a:r>
              <a:rPr lang="ru-RU" sz="1400" b="1" i="1" dirty="0" smtClean="0">
                <a:solidFill>
                  <a:schemeClr val="accent2">
                    <a:lumMod val="75000"/>
                  </a:schemeClr>
                </a:solidFill>
              </a:rPr>
              <a:t>                                                      </a:t>
            </a:r>
          </a:p>
          <a:p>
            <a:pPr algn="l"/>
            <a:r>
              <a:rPr lang="ru-RU" sz="1400" b="1" i="1" dirty="0">
                <a:solidFill>
                  <a:schemeClr val="accent2">
                    <a:lumMod val="75000"/>
                  </a:schemeClr>
                </a:solidFill>
              </a:rPr>
              <a:t> </a:t>
            </a:r>
            <a:r>
              <a:rPr lang="ru-RU" sz="1400" b="1" i="1" dirty="0" smtClean="0">
                <a:solidFill>
                  <a:schemeClr val="accent2">
                    <a:lumMod val="75000"/>
                  </a:schemeClr>
                </a:solidFill>
              </a:rPr>
              <a:t>                                                      с. </a:t>
            </a:r>
            <a:r>
              <a:rPr lang="ru-RU" sz="1400" b="1" i="1" dirty="0" err="1" smtClean="0">
                <a:solidFill>
                  <a:schemeClr val="accent2">
                    <a:lumMod val="75000"/>
                  </a:schemeClr>
                </a:solidFill>
              </a:rPr>
              <a:t>Лычково</a:t>
            </a:r>
            <a:endParaRPr lang="ru-RU" sz="1400" b="1" i="1" dirty="0" smtClean="0">
              <a:solidFill>
                <a:schemeClr val="accent2">
                  <a:lumMod val="75000"/>
                </a:schemeClr>
              </a:solidFill>
            </a:endParaRPr>
          </a:p>
          <a:p>
            <a:pPr algn="l"/>
            <a:r>
              <a:rPr lang="ru-RU" sz="1400" b="1" i="1" dirty="0" smtClean="0">
                <a:solidFill>
                  <a:schemeClr val="accent2">
                    <a:lumMod val="75000"/>
                  </a:schemeClr>
                </a:solidFill>
              </a:rPr>
              <a:t>                                                             2015г.</a:t>
            </a:r>
            <a:endParaRPr lang="ru-RU" sz="1400" b="1" i="1" dirty="0">
              <a:solidFill>
                <a:schemeClr val="accent2">
                  <a:lumMod val="75000"/>
                </a:schemeClr>
              </a:solidFill>
            </a:endParaRPr>
          </a:p>
        </p:txBody>
      </p:sp>
      <p:sp>
        <p:nvSpPr>
          <p:cNvPr id="4" name="Прямоугольник 3"/>
          <p:cNvSpPr/>
          <p:nvPr/>
        </p:nvSpPr>
        <p:spPr>
          <a:xfrm>
            <a:off x="4346499" y="4464407"/>
            <a:ext cx="4572000" cy="1643527"/>
          </a:xfrm>
          <a:prstGeom prst="rect">
            <a:avLst/>
          </a:prstGeom>
        </p:spPr>
        <p:txBody>
          <a:bodyPr>
            <a:spAutoFit/>
          </a:bodyPr>
          <a:lstStyle/>
          <a:p>
            <a:pPr>
              <a:lnSpc>
                <a:spcPct val="80000"/>
              </a:lnSpc>
            </a:pPr>
            <a:r>
              <a:rPr lang="ru-RU" dirty="0">
                <a:solidFill>
                  <a:schemeClr val="accent2">
                    <a:lumMod val="75000"/>
                  </a:schemeClr>
                </a:solidFill>
              </a:rPr>
              <a:t>Выполнила: </a:t>
            </a:r>
            <a:r>
              <a:rPr lang="ru-RU" dirty="0" smtClean="0">
                <a:solidFill>
                  <a:schemeClr val="accent2">
                    <a:lumMod val="75000"/>
                  </a:schemeClr>
                </a:solidFill>
              </a:rPr>
              <a:t>Матвеенко Анна, </a:t>
            </a:r>
            <a:r>
              <a:rPr lang="ru-RU" dirty="0">
                <a:solidFill>
                  <a:schemeClr val="accent2">
                    <a:lumMod val="75000"/>
                  </a:schemeClr>
                </a:solidFill>
              </a:rPr>
              <a:t>ученица </a:t>
            </a:r>
            <a:r>
              <a:rPr lang="ru-RU" dirty="0" smtClean="0">
                <a:solidFill>
                  <a:schemeClr val="accent2">
                    <a:lumMod val="75000"/>
                  </a:schemeClr>
                </a:solidFill>
              </a:rPr>
              <a:t>5 </a:t>
            </a:r>
            <a:r>
              <a:rPr lang="ru-RU" dirty="0">
                <a:solidFill>
                  <a:schemeClr val="accent2">
                    <a:lumMod val="75000"/>
                  </a:schemeClr>
                </a:solidFill>
              </a:rPr>
              <a:t>класса Муниципального автономного общеобразовательного учреждения «</a:t>
            </a:r>
            <a:r>
              <a:rPr lang="ru-RU" dirty="0" err="1">
                <a:solidFill>
                  <a:schemeClr val="accent2">
                    <a:lumMod val="75000"/>
                  </a:schemeClr>
                </a:solidFill>
              </a:rPr>
              <a:t>Лычковская</a:t>
            </a:r>
            <a:r>
              <a:rPr lang="ru-RU" dirty="0">
                <a:solidFill>
                  <a:schemeClr val="accent2">
                    <a:lumMod val="75000"/>
                  </a:schemeClr>
                </a:solidFill>
              </a:rPr>
              <a:t> средняя школа имени Героя Советского Союза </a:t>
            </a:r>
            <a:r>
              <a:rPr lang="ru-RU" dirty="0" err="1">
                <a:solidFill>
                  <a:schemeClr val="accent2">
                    <a:lumMod val="75000"/>
                  </a:schemeClr>
                </a:solidFill>
              </a:rPr>
              <a:t>Стружкина</a:t>
            </a:r>
            <a:r>
              <a:rPr lang="ru-RU" dirty="0">
                <a:solidFill>
                  <a:schemeClr val="accent2">
                    <a:lumMod val="75000"/>
                  </a:schemeClr>
                </a:solidFill>
              </a:rPr>
              <a:t> И.В.»</a:t>
            </a:r>
          </a:p>
          <a:p>
            <a:pPr>
              <a:lnSpc>
                <a:spcPct val="80000"/>
              </a:lnSpc>
            </a:pPr>
            <a:r>
              <a:rPr lang="ru-RU" dirty="0">
                <a:solidFill>
                  <a:schemeClr val="accent2">
                    <a:lumMod val="75000"/>
                  </a:schemeClr>
                </a:solidFill>
              </a:rPr>
              <a:t>Руководитель: </a:t>
            </a:r>
            <a:r>
              <a:rPr lang="ru-RU" dirty="0" err="1" smtClean="0">
                <a:solidFill>
                  <a:schemeClr val="accent2">
                    <a:lumMod val="75000"/>
                  </a:schemeClr>
                </a:solidFill>
              </a:rPr>
              <a:t>Олефир</a:t>
            </a:r>
            <a:r>
              <a:rPr lang="ru-RU" dirty="0" smtClean="0">
                <a:solidFill>
                  <a:schemeClr val="accent2">
                    <a:lumMod val="75000"/>
                  </a:schemeClr>
                </a:solidFill>
              </a:rPr>
              <a:t> Е.Н., </a:t>
            </a:r>
            <a:r>
              <a:rPr lang="ru-RU" dirty="0">
                <a:solidFill>
                  <a:schemeClr val="accent2">
                    <a:lumMod val="75000"/>
                  </a:schemeClr>
                </a:solidFill>
              </a:rPr>
              <a:t>учитель </a:t>
            </a:r>
            <a:r>
              <a:rPr lang="ru-RU" dirty="0" smtClean="0">
                <a:solidFill>
                  <a:schemeClr val="accent2">
                    <a:lumMod val="75000"/>
                  </a:schemeClr>
                </a:solidFill>
              </a:rPr>
              <a:t>технологии</a:t>
            </a:r>
            <a:endParaRPr lang="ru-RU" dirty="0">
              <a:solidFill>
                <a:schemeClr val="accent2">
                  <a:lumMod val="75000"/>
                </a:schemeClr>
              </a:solidFill>
            </a:endParaRPr>
          </a:p>
        </p:txBody>
      </p:sp>
    </p:spTree>
    <p:extLst>
      <p:ext uri="{BB962C8B-B14F-4D97-AF65-F5344CB8AC3E}">
        <p14:creationId xmlns:p14="http://schemas.microsoft.com/office/powerpoint/2010/main" val="1160431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32688"/>
          </a:xfrm>
        </p:spPr>
        <p:txBody>
          <a:bodyPr>
            <a:normAutofit fontScale="85000" lnSpcReduction="20000"/>
          </a:bodyPr>
          <a:lstStyle/>
          <a:p>
            <a:pPr marL="137160" indent="0">
              <a:lnSpc>
                <a:spcPct val="120000"/>
              </a:lnSpc>
              <a:buNone/>
            </a:pPr>
            <a:r>
              <a:rPr lang="ru-RU" sz="2000" dirty="0" smtClean="0"/>
              <a:t>                                                 </a:t>
            </a:r>
            <a:r>
              <a:rPr lang="ru-RU" sz="2200" dirty="0" smtClean="0"/>
              <a:t>Прожила</a:t>
            </a:r>
            <a:r>
              <a:rPr lang="ru-RU" sz="2200" dirty="0"/>
              <a:t>, </a:t>
            </a:r>
            <a:r>
              <a:rPr lang="ru-RU" sz="2200" dirty="0" smtClean="0"/>
              <a:t>Ксения, </a:t>
            </a:r>
            <a:r>
              <a:rPr lang="ru-RU" sz="2200" dirty="0"/>
              <a:t>в постоянном стремлении к </a:t>
            </a:r>
            <a:r>
              <a:rPr lang="ru-RU" sz="2200" dirty="0" smtClean="0"/>
              <a:t> </a:t>
            </a:r>
          </a:p>
          <a:p>
            <a:pPr marL="137160" indent="0">
              <a:lnSpc>
                <a:spcPct val="120000"/>
              </a:lnSpc>
              <a:buNone/>
            </a:pPr>
            <a:r>
              <a:rPr lang="ru-RU" sz="2200" dirty="0"/>
              <a:t> </a:t>
            </a:r>
            <a:r>
              <a:rPr lang="ru-RU" sz="2200" dirty="0" smtClean="0"/>
              <a:t>                                  истинному </a:t>
            </a:r>
            <a:r>
              <a:rPr lang="ru-RU" sz="2200" dirty="0"/>
              <a:t>счастью в Боге, в постоянной борьбе </a:t>
            </a:r>
            <a:r>
              <a:rPr lang="ru-RU" sz="2200" dirty="0" smtClean="0"/>
              <a:t>с     </a:t>
            </a:r>
          </a:p>
          <a:p>
            <a:pPr marL="137160" indent="0">
              <a:lnSpc>
                <a:spcPct val="120000"/>
              </a:lnSpc>
              <a:buNone/>
            </a:pPr>
            <a:r>
              <a:rPr lang="ru-RU" sz="2200" dirty="0"/>
              <a:t> </a:t>
            </a:r>
            <a:r>
              <a:rPr lang="ru-RU" sz="2200" dirty="0" smtClean="0"/>
              <a:t>                                 врагом </a:t>
            </a:r>
            <a:r>
              <a:rPr lang="ru-RU" sz="2200" dirty="0"/>
              <a:t>рода человеческого и в постоянной </a:t>
            </a:r>
            <a:r>
              <a:rPr lang="ru-RU" sz="2200" dirty="0" smtClean="0"/>
              <a:t> </a:t>
            </a:r>
          </a:p>
          <a:p>
            <a:pPr marL="137160" indent="0">
              <a:lnSpc>
                <a:spcPct val="120000"/>
              </a:lnSpc>
              <a:buNone/>
            </a:pPr>
            <a:r>
              <a:rPr lang="ru-RU" sz="2200" dirty="0"/>
              <a:t> </a:t>
            </a:r>
            <a:r>
              <a:rPr lang="ru-RU" sz="2200" dirty="0" smtClean="0"/>
              <a:t>                                 готовности    оказать </a:t>
            </a:r>
            <a:r>
              <a:rPr lang="ru-RU" sz="2200" dirty="0"/>
              <a:t>добро всем каждому, эта </a:t>
            </a:r>
            <a:endParaRPr lang="ru-RU" sz="2200" dirty="0" smtClean="0"/>
          </a:p>
          <a:p>
            <a:pPr marL="137160" indent="0">
              <a:lnSpc>
                <a:spcPct val="120000"/>
              </a:lnSpc>
              <a:buNone/>
            </a:pPr>
            <a:r>
              <a:rPr lang="ru-RU" sz="2200" dirty="0"/>
              <a:t> </a:t>
            </a:r>
            <a:r>
              <a:rPr lang="ru-RU" sz="2200" dirty="0" smtClean="0"/>
              <a:t>                                 подвижница </a:t>
            </a:r>
            <a:r>
              <a:rPr lang="ru-RU" sz="2200" dirty="0"/>
              <a:t>после </a:t>
            </a:r>
            <a:r>
              <a:rPr lang="ru-RU" sz="2200" dirty="0" smtClean="0"/>
              <a:t> смерти </a:t>
            </a:r>
            <a:r>
              <a:rPr lang="ru-RU" sz="2200" dirty="0"/>
              <a:t>своего мужа целых сорок </a:t>
            </a:r>
            <a:endParaRPr lang="ru-RU" sz="2200" dirty="0" smtClean="0"/>
          </a:p>
          <a:p>
            <a:pPr marL="137160" indent="0">
              <a:lnSpc>
                <a:spcPct val="120000"/>
              </a:lnSpc>
              <a:buNone/>
            </a:pPr>
            <a:r>
              <a:rPr lang="ru-RU" sz="2200" dirty="0"/>
              <a:t> </a:t>
            </a:r>
            <a:r>
              <a:rPr lang="ru-RU" sz="2200" dirty="0" smtClean="0"/>
              <a:t>                                  пять </a:t>
            </a:r>
            <a:r>
              <a:rPr lang="ru-RU" sz="2200" dirty="0"/>
              <a:t>лет. </a:t>
            </a:r>
            <a:endParaRPr lang="ru-RU" sz="2200" dirty="0" smtClean="0"/>
          </a:p>
          <a:p>
            <a:pPr marL="137160" indent="0">
              <a:lnSpc>
                <a:spcPct val="120000"/>
              </a:lnSpc>
              <a:buNone/>
            </a:pPr>
            <a:r>
              <a:rPr lang="ru-RU" sz="2200" dirty="0"/>
              <a:t> </a:t>
            </a:r>
            <a:r>
              <a:rPr lang="ru-RU" sz="2200" dirty="0" smtClean="0"/>
              <a:t>                                          За </a:t>
            </a:r>
            <a:r>
              <a:rPr lang="ru-RU" sz="2200" dirty="0"/>
              <a:t>все это время она не только не имела места, </a:t>
            </a:r>
            <a:r>
              <a:rPr lang="ru-RU" sz="2200" dirty="0" smtClean="0"/>
              <a:t>где                                   главу приклонить</a:t>
            </a:r>
            <a:r>
              <a:rPr lang="ru-RU" sz="2200" dirty="0"/>
              <a:t>, но не имела даже одежды, обуви, </a:t>
            </a:r>
            <a:r>
              <a:rPr lang="ru-RU" sz="2200" dirty="0" smtClean="0"/>
              <a:t>которыми </a:t>
            </a:r>
            <a:r>
              <a:rPr lang="ru-RU" sz="2200" dirty="0"/>
              <a:t>можно было бы прикрыть и согреть озябшее тело. Несмотря на это, она была вполне счастлива. Как птица небесная, летала она Петербургской стороне днем, желая всем и каждому оказать какую-нибудь услугу, а ночью вступала в беседу с Самим Господом Богом, предаваясь молитвенным и другим подвигам. </a:t>
            </a:r>
            <a:endParaRPr lang="ru-RU" sz="2200" dirty="0" smtClean="0"/>
          </a:p>
          <a:p>
            <a:pPr marL="137160" indent="0">
              <a:lnSpc>
                <a:spcPct val="120000"/>
              </a:lnSpc>
              <a:buNone/>
            </a:pPr>
            <a:endParaRPr lang="ru-RU" sz="2200" dirty="0" smtClean="0"/>
          </a:p>
          <a:p>
            <a:pPr marL="137160" indent="0">
              <a:lnSpc>
                <a:spcPct val="120000"/>
              </a:lnSpc>
              <a:buNone/>
            </a:pPr>
            <a:r>
              <a:rPr lang="ru-RU" sz="1900" b="1" i="1" dirty="0" smtClean="0"/>
              <a:t>                                                                        </a:t>
            </a:r>
            <a:r>
              <a:rPr lang="ru-RU" sz="1900" b="1" i="1" u="sng" dirty="0" smtClean="0"/>
              <a:t> Кондак </a:t>
            </a:r>
            <a:r>
              <a:rPr lang="ru-RU" sz="1900" b="1" i="1" u="sng" dirty="0"/>
              <a:t>9 </a:t>
            </a:r>
            <a:br>
              <a:rPr lang="ru-RU" sz="1900" b="1" i="1" u="sng" dirty="0"/>
            </a:br>
            <a:r>
              <a:rPr lang="ru-RU" sz="1900" b="1" i="1" dirty="0" smtClean="0"/>
              <a:t>       </a:t>
            </a:r>
            <a:r>
              <a:rPr lang="ru-RU" sz="1900" b="1" i="1" dirty="0" err="1" smtClean="0"/>
              <a:t>Всякия</a:t>
            </a:r>
            <a:r>
              <a:rPr lang="ru-RU" sz="1900" b="1" i="1" dirty="0" smtClean="0"/>
              <a:t> </a:t>
            </a:r>
            <a:r>
              <a:rPr lang="ru-RU" sz="1900" b="1" i="1" dirty="0"/>
              <a:t>претерпела </a:t>
            </a:r>
            <a:r>
              <a:rPr lang="ru-RU" sz="1900" b="1" i="1" dirty="0" err="1"/>
              <a:t>еси</a:t>
            </a:r>
            <a:r>
              <a:rPr lang="ru-RU" sz="1900" b="1" i="1" dirty="0"/>
              <a:t> болезни, блаженная </a:t>
            </a:r>
            <a:r>
              <a:rPr lang="ru-RU" sz="1900" b="1" i="1" dirty="0" err="1"/>
              <a:t>мати</a:t>
            </a:r>
            <a:r>
              <a:rPr lang="ru-RU" sz="1900" b="1" i="1" dirty="0"/>
              <a:t>, нищету телесную, глад и жажду, еще же и поношение от людей беззаконных, иже </a:t>
            </a:r>
            <a:r>
              <a:rPr lang="ru-RU" sz="1900" b="1" i="1" dirty="0" err="1"/>
              <a:t>мняху</a:t>
            </a:r>
            <a:r>
              <a:rPr lang="ru-RU" sz="1900" b="1" i="1" dirty="0"/>
              <a:t> </a:t>
            </a:r>
            <a:r>
              <a:rPr lang="ru-RU" sz="1900" b="1" i="1" dirty="0" err="1"/>
              <a:t>тя</a:t>
            </a:r>
            <a:r>
              <a:rPr lang="ru-RU" sz="1900" b="1" i="1" dirty="0"/>
              <a:t> безумной </a:t>
            </a:r>
            <a:r>
              <a:rPr lang="ru-RU" sz="1900" b="1" i="1" dirty="0" err="1"/>
              <a:t>быти</a:t>
            </a:r>
            <a:r>
              <a:rPr lang="ru-RU" sz="1900" b="1" i="1" dirty="0"/>
              <a:t>. Ты же, Господу </a:t>
            </a:r>
            <a:r>
              <a:rPr lang="ru-RU" sz="1900" b="1" i="1" dirty="0" err="1"/>
              <a:t>моляся</a:t>
            </a:r>
            <a:r>
              <a:rPr lang="ru-RU" sz="1900" b="1" i="1" dirty="0"/>
              <a:t>, выну взывала Ему: </a:t>
            </a:r>
            <a:r>
              <a:rPr lang="ru-RU" sz="1900" b="1" i="1" dirty="0" err="1"/>
              <a:t>Аллилуиа</a:t>
            </a:r>
            <a:r>
              <a:rPr lang="ru-RU" sz="1900" b="1" i="1" dirty="0"/>
              <a:t>. </a:t>
            </a:r>
          </a:p>
        </p:txBody>
      </p:sp>
      <p:pic>
        <p:nvPicPr>
          <p:cNvPr id="2050" name="Picture 2" descr="C:\Users\0000\Desktop\к пасхе\petx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2430"/>
            <a:ext cx="1872208"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77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332656"/>
            <a:ext cx="8229600" cy="5976704"/>
          </a:xfrm>
        </p:spPr>
        <p:txBody>
          <a:bodyPr>
            <a:normAutofit/>
          </a:bodyPr>
          <a:lstStyle/>
          <a:p>
            <a:pPr marL="137160" indent="0">
              <a:buNone/>
            </a:pPr>
            <a:r>
              <a:rPr lang="ru-RU" sz="2000" dirty="0" smtClean="0"/>
              <a:t>                                       Блаженная </a:t>
            </a:r>
            <a:r>
              <a:rPr lang="ru-RU" sz="2000" dirty="0"/>
              <a:t>Ксения скончалась в конце XVIII века, </a:t>
            </a:r>
            <a:r>
              <a:rPr lang="ru-RU" sz="2000" dirty="0" smtClean="0"/>
              <a:t> </a:t>
            </a:r>
          </a:p>
          <a:p>
            <a:pPr marL="137160" indent="0">
              <a:buNone/>
            </a:pPr>
            <a:r>
              <a:rPr lang="ru-RU" sz="2000" dirty="0"/>
              <a:t> </a:t>
            </a:r>
            <a:r>
              <a:rPr lang="ru-RU" sz="2000" dirty="0" smtClean="0"/>
              <a:t>                             предание </a:t>
            </a:r>
            <a:r>
              <a:rPr lang="ru-RU" sz="2000" dirty="0"/>
              <a:t>не </a:t>
            </a:r>
            <a:r>
              <a:rPr lang="ru-RU" sz="2000" dirty="0" smtClean="0"/>
              <a:t> сохранило </a:t>
            </a:r>
            <a:r>
              <a:rPr lang="ru-RU" sz="2000" dirty="0"/>
              <a:t>ни года, ни дня ее кончины. </a:t>
            </a:r>
            <a:endParaRPr lang="ru-RU" sz="2000" dirty="0" smtClean="0"/>
          </a:p>
          <a:p>
            <a:pPr marL="137160" indent="0">
              <a:buNone/>
            </a:pPr>
            <a:r>
              <a:rPr lang="ru-RU" sz="2000" dirty="0"/>
              <a:t> </a:t>
            </a:r>
            <a:r>
              <a:rPr lang="ru-RU" sz="2000" dirty="0" smtClean="0"/>
              <a:t>                                  Погребена  Блаженная на </a:t>
            </a:r>
            <a:r>
              <a:rPr lang="ru-RU" sz="2000" dirty="0"/>
              <a:t>Смоленском кладбище к </a:t>
            </a:r>
            <a:endParaRPr lang="ru-RU" sz="2000" dirty="0" smtClean="0"/>
          </a:p>
          <a:p>
            <a:pPr marL="137160" indent="0">
              <a:buNone/>
            </a:pPr>
            <a:r>
              <a:rPr lang="ru-RU" sz="2000" dirty="0"/>
              <a:t> </a:t>
            </a:r>
            <a:r>
              <a:rPr lang="ru-RU" sz="2000" dirty="0" smtClean="0"/>
              <a:t>                             югу от   храма Смоленской </a:t>
            </a:r>
            <a:r>
              <a:rPr lang="ru-RU" sz="2000" dirty="0"/>
              <a:t>иконы Божией Матери</a:t>
            </a:r>
            <a:r>
              <a:rPr lang="ru-RU" sz="2000" dirty="0" smtClean="0"/>
              <a:t>.</a:t>
            </a:r>
          </a:p>
          <a:p>
            <a:pPr marL="137160" indent="0">
              <a:buNone/>
            </a:pPr>
            <a:r>
              <a:rPr lang="ru-RU" sz="2000" dirty="0"/>
              <a:t> </a:t>
            </a:r>
            <a:r>
              <a:rPr lang="ru-RU" sz="2000" dirty="0" smtClean="0"/>
              <a:t>                                  В </a:t>
            </a:r>
            <a:r>
              <a:rPr lang="ru-RU" sz="2000" dirty="0"/>
              <a:t>1902 году на могиле святой блаженной Ксении по </a:t>
            </a:r>
            <a:r>
              <a:rPr lang="ru-RU" sz="2000" dirty="0" smtClean="0"/>
              <a:t>          </a:t>
            </a:r>
          </a:p>
          <a:p>
            <a:pPr marL="137160" indent="0">
              <a:buNone/>
            </a:pPr>
            <a:r>
              <a:rPr lang="ru-RU" sz="2000" dirty="0"/>
              <a:t> </a:t>
            </a:r>
            <a:r>
              <a:rPr lang="ru-RU" sz="2000" dirty="0" smtClean="0"/>
              <a:t>                              проекту </a:t>
            </a:r>
            <a:r>
              <a:rPr lang="ru-RU" sz="2000" dirty="0"/>
              <a:t>архитектора Славина была возведена </a:t>
            </a:r>
            <a:endParaRPr lang="ru-RU" sz="2000" dirty="0" smtClean="0"/>
          </a:p>
          <a:p>
            <a:pPr marL="137160" indent="0">
              <a:buNone/>
            </a:pPr>
            <a:r>
              <a:rPr lang="ru-RU" sz="2000" dirty="0"/>
              <a:t> </a:t>
            </a:r>
            <a:r>
              <a:rPr lang="ru-RU" sz="2000" dirty="0" smtClean="0"/>
              <a:t>                              каменная </a:t>
            </a:r>
            <a:r>
              <a:rPr lang="ru-RU" sz="2000" dirty="0"/>
              <a:t>часовня, восточную стену которой </a:t>
            </a:r>
            <a:r>
              <a:rPr lang="ru-RU" sz="2000" dirty="0" smtClean="0"/>
              <a:t>украсила </a:t>
            </a:r>
            <a:r>
              <a:rPr lang="ru-RU" sz="2000" dirty="0"/>
              <a:t>мозаичная икона святой подвижницы. </a:t>
            </a:r>
            <a:endParaRPr lang="ru-RU" sz="2000" dirty="0" smtClean="0"/>
          </a:p>
          <a:p>
            <a:pPr marL="137160" indent="0">
              <a:buNone/>
            </a:pPr>
            <a:r>
              <a:rPr lang="ru-RU" sz="2000" dirty="0"/>
              <a:t> </a:t>
            </a:r>
            <a:r>
              <a:rPr lang="ru-RU" sz="2000" dirty="0" smtClean="0"/>
              <a:t>         В </a:t>
            </a:r>
            <a:r>
              <a:rPr lang="ru-RU" sz="2000" dirty="0"/>
              <a:t>1987 году часовня была освящена </a:t>
            </a:r>
            <a:r>
              <a:rPr lang="ru-RU" sz="2000" dirty="0" smtClean="0"/>
              <a:t>Святейшим </a:t>
            </a:r>
            <a:r>
              <a:rPr lang="ru-RU" sz="2000" dirty="0"/>
              <a:t>Патриархом Московским и всея Руси Алексием II. </a:t>
            </a:r>
            <a:endParaRPr lang="ru-RU" sz="2000" dirty="0" smtClean="0"/>
          </a:p>
          <a:p>
            <a:pPr marL="137160" indent="0">
              <a:buNone/>
            </a:pPr>
            <a:r>
              <a:rPr lang="ru-RU" sz="2000" dirty="0"/>
              <a:t> </a:t>
            </a:r>
            <a:r>
              <a:rPr lang="ru-RU" sz="2000" dirty="0" smtClean="0"/>
              <a:t>        Сюда </a:t>
            </a:r>
            <a:r>
              <a:rPr lang="ru-RU" sz="2000" dirty="0"/>
              <a:t>стремятся православные паломники со всех концов России и из других стран, чающие получить утешение в скорбях и помощь в благих начинаниях от </a:t>
            </a:r>
            <a:r>
              <a:rPr lang="ru-RU" sz="2000" dirty="0" err="1"/>
              <a:t>молитвенницы</a:t>
            </a:r>
            <a:r>
              <a:rPr lang="ru-RU" sz="2000" dirty="0"/>
              <a:t> о душах наших – святой блаженной Ксении.</a:t>
            </a:r>
          </a:p>
          <a:p>
            <a:pPr marL="137160" indent="0">
              <a:buNone/>
            </a:pPr>
            <a:r>
              <a:rPr lang="ru-RU" sz="2000" dirty="0" smtClean="0"/>
              <a:t>            В </a:t>
            </a:r>
            <a:r>
              <a:rPr lang="ru-RU" sz="2000" dirty="0"/>
              <a:t>дни празднования Тысячелетия Крещения Руси </a:t>
            </a:r>
            <a:endParaRPr lang="ru-RU" sz="2000" dirty="0" smtClean="0"/>
          </a:p>
          <a:p>
            <a:pPr marL="137160" indent="0">
              <a:buNone/>
            </a:pPr>
            <a:r>
              <a:rPr lang="ru-RU" sz="2000" dirty="0" smtClean="0"/>
              <a:t>митрополит </a:t>
            </a:r>
            <a:r>
              <a:rPr lang="ru-RU" sz="2000" dirty="0"/>
              <a:t>Алексий всенародно огласил </a:t>
            </a:r>
            <a:r>
              <a:rPr lang="ru-RU" sz="2000" dirty="0" smtClean="0"/>
              <a:t>о </a:t>
            </a:r>
            <a:r>
              <a:rPr lang="ru-RU" sz="2000" dirty="0"/>
              <a:t>причислении </a:t>
            </a:r>
            <a:endParaRPr lang="ru-RU" sz="2000" dirty="0" smtClean="0"/>
          </a:p>
          <a:p>
            <a:pPr marL="137160" indent="0">
              <a:buNone/>
            </a:pPr>
            <a:r>
              <a:rPr lang="ru-RU" sz="2000" dirty="0" smtClean="0"/>
              <a:t>блаженной </a:t>
            </a:r>
            <a:r>
              <a:rPr lang="ru-RU" sz="2000" dirty="0"/>
              <a:t>Ксении Петербургской к лику святых</a:t>
            </a:r>
            <a:r>
              <a:rPr lang="ru-RU" sz="2000" dirty="0" smtClean="0"/>
              <a:t>.</a:t>
            </a:r>
          </a:p>
        </p:txBody>
      </p:sp>
      <p:pic>
        <p:nvPicPr>
          <p:cNvPr id="3074" name="Picture 2" descr="C:\Users\0000\Desktop\к пасхе\81441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4725144"/>
            <a:ext cx="1152128" cy="18436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0000\Desktop\к пасхе\church_2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260648"/>
            <a:ext cx="2448273" cy="255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5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07704" y="188640"/>
            <a:ext cx="6336704" cy="5976664"/>
          </a:xfrm>
        </p:spPr>
        <p:txBody>
          <a:bodyPr>
            <a:normAutofit fontScale="25000" lnSpcReduction="20000"/>
          </a:bodyPr>
          <a:lstStyle/>
          <a:p>
            <a:pPr marL="137160" indent="0">
              <a:buNone/>
            </a:pPr>
            <a:r>
              <a:rPr lang="ru-RU" sz="11200" dirty="0" smtClean="0"/>
              <a:t>  </a:t>
            </a:r>
            <a:r>
              <a:rPr lang="ru-RU" sz="11200" dirty="0"/>
              <a:t> </a:t>
            </a:r>
            <a:r>
              <a:rPr lang="ru-RU" sz="8000" b="1" i="1" u="sng" dirty="0"/>
              <a:t>Молитва к блаженной Ксении </a:t>
            </a:r>
            <a:r>
              <a:rPr lang="ru-RU" sz="8000" b="1" i="1" u="sng" dirty="0" smtClean="0"/>
              <a:t>Петербургской</a:t>
            </a:r>
          </a:p>
          <a:p>
            <a:pPr marL="137160" indent="0" algn="ctr">
              <a:buNone/>
            </a:pPr>
            <a:endParaRPr lang="ru-RU" sz="8000" b="1" i="1" u="sng" dirty="0" smtClean="0"/>
          </a:p>
          <a:p>
            <a:pPr marL="137160" indent="0">
              <a:lnSpc>
                <a:spcPct val="120000"/>
              </a:lnSpc>
              <a:buNone/>
            </a:pPr>
            <a:r>
              <a:rPr lang="ru-RU" sz="3200" dirty="0" smtClean="0"/>
              <a:t> </a:t>
            </a:r>
            <a:r>
              <a:rPr lang="ru-RU" sz="3200" dirty="0"/>
              <a:t> </a:t>
            </a:r>
            <a:r>
              <a:rPr lang="ru-RU" sz="4200" dirty="0" smtClean="0"/>
              <a:t>    </a:t>
            </a:r>
            <a:r>
              <a:rPr lang="ru-RU" sz="4200" dirty="0"/>
              <a:t> </a:t>
            </a:r>
            <a:r>
              <a:rPr lang="ru-RU" sz="6400" dirty="0" smtClean="0"/>
              <a:t>     </a:t>
            </a:r>
            <a:r>
              <a:rPr lang="ru-RU" sz="8000" dirty="0" smtClean="0"/>
              <a:t>О </a:t>
            </a:r>
            <a:r>
              <a:rPr lang="ru-RU" sz="8000" dirty="0"/>
              <a:t>святая </a:t>
            </a:r>
            <a:r>
              <a:rPr lang="ru-RU" sz="8000" dirty="0" err="1"/>
              <a:t>всеблаженная</a:t>
            </a:r>
            <a:r>
              <a:rPr lang="ru-RU" sz="8000" dirty="0"/>
              <a:t> </a:t>
            </a:r>
            <a:r>
              <a:rPr lang="ru-RU" sz="8000" dirty="0" err="1"/>
              <a:t>мати</a:t>
            </a:r>
            <a:r>
              <a:rPr lang="ru-RU" sz="8000" dirty="0"/>
              <a:t> </a:t>
            </a:r>
            <a:r>
              <a:rPr lang="ru-RU" sz="8000" dirty="0" err="1"/>
              <a:t>Ксение</a:t>
            </a:r>
            <a:r>
              <a:rPr lang="ru-RU" sz="8000" dirty="0"/>
              <a:t>! Под покровом </a:t>
            </a:r>
            <a:r>
              <a:rPr lang="ru-RU" sz="8000" dirty="0" err="1"/>
              <a:t>Всевышняго</a:t>
            </a:r>
            <a:r>
              <a:rPr lang="ru-RU" sz="8000" dirty="0"/>
              <a:t> жившая, ведомая и укрепляемая Богоматерью, голод и жажду, холод и зной, поношения и гонения претерпевшая, дар прозорливости и чудо-творения от Бога получила </a:t>
            </a:r>
            <a:r>
              <a:rPr lang="ru-RU" sz="8000" dirty="0" err="1"/>
              <a:t>еси</a:t>
            </a:r>
            <a:r>
              <a:rPr lang="ru-RU" sz="8000" dirty="0"/>
              <a:t> и под сенью Всемогущего </a:t>
            </a:r>
            <a:r>
              <a:rPr lang="ru-RU" sz="8000" dirty="0" err="1"/>
              <a:t>покоишися</a:t>
            </a:r>
            <a:r>
              <a:rPr lang="ru-RU" sz="8000" dirty="0"/>
              <a:t>. Ныне святая Церковь, яко благоуханный цвет, прославляет </a:t>
            </a:r>
            <a:r>
              <a:rPr lang="ru-RU" sz="8000" dirty="0" err="1"/>
              <a:t>тя</a:t>
            </a:r>
            <a:r>
              <a:rPr lang="ru-RU" sz="8000" dirty="0"/>
              <a:t>. </a:t>
            </a:r>
            <a:r>
              <a:rPr lang="ru-RU" sz="8000" dirty="0" err="1"/>
              <a:t>Предстояще</a:t>
            </a:r>
            <a:r>
              <a:rPr lang="ru-RU" sz="8000" dirty="0"/>
              <a:t> на месте твоего погребения, пред образом твоим святым, яко живей </a:t>
            </a:r>
            <a:r>
              <a:rPr lang="ru-RU" sz="8000" dirty="0" err="1"/>
              <a:t>ти</a:t>
            </a:r>
            <a:r>
              <a:rPr lang="ru-RU" sz="8000" dirty="0"/>
              <a:t>, сущей с нами, молимся </a:t>
            </a:r>
            <a:r>
              <a:rPr lang="ru-RU" sz="8000" dirty="0" err="1"/>
              <a:t>ти</a:t>
            </a:r>
            <a:r>
              <a:rPr lang="ru-RU" sz="8000" dirty="0"/>
              <a:t>: </a:t>
            </a:r>
            <a:r>
              <a:rPr lang="ru-RU" sz="8000" dirty="0" err="1"/>
              <a:t>приими</a:t>
            </a:r>
            <a:r>
              <a:rPr lang="ru-RU" sz="8000" dirty="0"/>
              <a:t> прошения наша и принеси их ко престолу </a:t>
            </a:r>
            <a:r>
              <a:rPr lang="ru-RU" sz="8000" dirty="0" err="1"/>
              <a:t>милосерднаго</a:t>
            </a:r>
            <a:r>
              <a:rPr lang="ru-RU" sz="8000" dirty="0"/>
              <a:t> Отца </a:t>
            </a:r>
            <a:r>
              <a:rPr lang="ru-RU" sz="8000" dirty="0" err="1"/>
              <a:t>Небеснаго</a:t>
            </a:r>
            <a:r>
              <a:rPr lang="ru-RU" sz="8000" dirty="0"/>
              <a:t>, яко </a:t>
            </a:r>
            <a:r>
              <a:rPr lang="ru-RU" sz="8000" dirty="0" err="1"/>
              <a:t>дерзно-вение</a:t>
            </a:r>
            <a:r>
              <a:rPr lang="ru-RU" sz="8000" dirty="0"/>
              <a:t> к </a:t>
            </a:r>
            <a:r>
              <a:rPr lang="ru-RU" sz="8000" dirty="0" smtClean="0"/>
              <a:t>Нему </a:t>
            </a:r>
            <a:r>
              <a:rPr lang="ru-RU" sz="8000" dirty="0"/>
              <a:t>имущая, испроси притекающим к тебе вечное спасение, на благая дела и начинания наша щедрое благословение, от всяких бед и скорбей избавление. </a:t>
            </a:r>
            <a:r>
              <a:rPr lang="ru-RU" sz="8000" dirty="0" err="1"/>
              <a:t>Предстани</a:t>
            </a:r>
            <a:r>
              <a:rPr lang="ru-RU" sz="8000" dirty="0"/>
              <a:t> святыми твоими молитвами пред Всемилостивым Спасителем нашим о нас, недостойных и </a:t>
            </a:r>
            <a:r>
              <a:rPr lang="ru-RU" sz="8000" dirty="0" smtClean="0"/>
              <a:t>грешных</a:t>
            </a:r>
            <a:endParaRPr lang="ru-RU" sz="8000" dirty="0"/>
          </a:p>
        </p:txBody>
      </p:sp>
      <p:pic>
        <p:nvPicPr>
          <p:cNvPr id="4098" name="Picture 2" descr="C:\Users\0000\Desktop\к пасхе\0a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905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01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620688"/>
            <a:ext cx="7272808" cy="5688672"/>
          </a:xfrm>
        </p:spPr>
        <p:txBody>
          <a:bodyPr>
            <a:normAutofit fontScale="92500" lnSpcReduction="20000"/>
          </a:bodyPr>
          <a:lstStyle/>
          <a:p>
            <a:pPr marL="137160" indent="0">
              <a:buNone/>
            </a:pPr>
            <a:r>
              <a:rPr lang="ru-RU" dirty="0" err="1"/>
              <a:t>Помози</a:t>
            </a:r>
            <a:r>
              <a:rPr lang="ru-RU" dirty="0"/>
              <a:t>, святая блаженная </a:t>
            </a:r>
            <a:r>
              <a:rPr lang="ru-RU" dirty="0" err="1"/>
              <a:t>мати</a:t>
            </a:r>
            <a:r>
              <a:rPr lang="ru-RU" dirty="0"/>
              <a:t> </a:t>
            </a:r>
            <a:r>
              <a:rPr lang="ru-RU" dirty="0" err="1"/>
              <a:t>Ксение</a:t>
            </a:r>
            <a:r>
              <a:rPr lang="ru-RU" dirty="0"/>
              <a:t>, младенцы светом святого крещения </a:t>
            </a:r>
            <a:r>
              <a:rPr lang="ru-RU" dirty="0" err="1"/>
              <a:t>озарити</a:t>
            </a:r>
            <a:r>
              <a:rPr lang="ru-RU" dirty="0"/>
              <a:t> и </a:t>
            </a:r>
            <a:r>
              <a:rPr lang="ru-RU" dirty="0" err="1"/>
              <a:t>печатию</a:t>
            </a:r>
            <a:r>
              <a:rPr lang="ru-RU" dirty="0"/>
              <a:t> дара Духа </a:t>
            </a:r>
            <a:r>
              <a:rPr lang="ru-RU" dirty="0" err="1"/>
              <a:t>Святаго</a:t>
            </a:r>
            <a:r>
              <a:rPr lang="ru-RU" dirty="0"/>
              <a:t> </a:t>
            </a:r>
            <a:r>
              <a:rPr lang="ru-RU" dirty="0" err="1"/>
              <a:t>запечатлети</a:t>
            </a:r>
            <a:r>
              <a:rPr lang="ru-RU" dirty="0"/>
              <a:t>, отроки и отроковицы в вере, честности, богобоязненности </a:t>
            </a:r>
            <a:r>
              <a:rPr lang="ru-RU" dirty="0" err="1"/>
              <a:t>воспитати</a:t>
            </a:r>
            <a:r>
              <a:rPr lang="ru-RU" dirty="0"/>
              <a:t> и успехи в учении им </a:t>
            </a:r>
            <a:r>
              <a:rPr lang="ru-RU" dirty="0" err="1"/>
              <a:t>даровати</a:t>
            </a:r>
            <a:r>
              <a:rPr lang="ru-RU" dirty="0"/>
              <a:t>; </a:t>
            </a:r>
            <a:r>
              <a:rPr lang="ru-RU" dirty="0" err="1"/>
              <a:t>болящия</a:t>
            </a:r>
            <a:r>
              <a:rPr lang="ru-RU" dirty="0"/>
              <a:t> и </a:t>
            </a:r>
            <a:r>
              <a:rPr lang="ru-RU" dirty="0" err="1"/>
              <a:t>недугующия</a:t>
            </a:r>
            <a:r>
              <a:rPr lang="ru-RU" dirty="0"/>
              <a:t> исцели, семейным любовь и согласие </a:t>
            </a:r>
            <a:r>
              <a:rPr lang="ru-RU" dirty="0" err="1"/>
              <a:t>ниспосли</a:t>
            </a:r>
            <a:r>
              <a:rPr lang="ru-RU" dirty="0"/>
              <a:t>, монашествующих подвигом добрым </a:t>
            </a:r>
            <a:r>
              <a:rPr lang="ru-RU" dirty="0" err="1"/>
              <a:t>подвизатися</a:t>
            </a:r>
            <a:r>
              <a:rPr lang="ru-RU" dirty="0"/>
              <a:t> удостой и от поношений огради, пастыри в крепости Духа </a:t>
            </a:r>
            <a:r>
              <a:rPr lang="ru-RU" dirty="0" err="1"/>
              <a:t>Святаго</a:t>
            </a:r>
            <a:r>
              <a:rPr lang="ru-RU" dirty="0"/>
              <a:t> утверди, народ и страну нашу в мире и </a:t>
            </a:r>
            <a:r>
              <a:rPr lang="ru-RU" dirty="0" err="1"/>
              <a:t>безмятежии</a:t>
            </a:r>
            <a:r>
              <a:rPr lang="ru-RU" dirty="0"/>
              <a:t> сохрани, о лишенных в предсмертный час причащения Святых Христовых Тайн умоли. Ты наша надежда и упование, скорое </a:t>
            </a:r>
            <a:r>
              <a:rPr lang="ru-RU" dirty="0" err="1"/>
              <a:t>услышание</a:t>
            </a:r>
            <a:r>
              <a:rPr lang="ru-RU" dirty="0"/>
              <a:t> и избавление, тебе благодарение воссылаем и с тобою славим Отца и Сына и </a:t>
            </a:r>
            <a:r>
              <a:rPr lang="ru-RU" dirty="0" err="1"/>
              <a:t>Святаго</a:t>
            </a:r>
            <a:r>
              <a:rPr lang="ru-RU" dirty="0"/>
              <a:t> Духа, ныне и присно, и во веки веков. Аминь.</a:t>
            </a:r>
          </a:p>
          <a:p>
            <a:endParaRPr lang="ru-RU" dirty="0"/>
          </a:p>
        </p:txBody>
      </p:sp>
    </p:spTree>
    <p:extLst>
      <p:ext uri="{BB962C8B-B14F-4D97-AF65-F5344CB8AC3E}">
        <p14:creationId xmlns:p14="http://schemas.microsoft.com/office/powerpoint/2010/main" val="224328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u="sng" dirty="0" smtClean="0">
                <a:solidFill>
                  <a:schemeClr val="accent2">
                    <a:lumMod val="75000"/>
                  </a:schemeClr>
                </a:solidFill>
                <a:latin typeface="+mn-lt"/>
              </a:rPr>
              <a:t>Список литературы</a:t>
            </a:r>
            <a:endParaRPr lang="ru-RU" u="sng" dirty="0">
              <a:solidFill>
                <a:schemeClr val="accent2">
                  <a:lumMod val="75000"/>
                </a:schemeClr>
              </a:solidFill>
              <a:latin typeface="+mn-lt"/>
            </a:endParaRPr>
          </a:p>
        </p:txBody>
      </p:sp>
      <p:sp>
        <p:nvSpPr>
          <p:cNvPr id="3" name="Объект 2"/>
          <p:cNvSpPr>
            <a:spLocks noGrp="1"/>
          </p:cNvSpPr>
          <p:nvPr>
            <p:ph idx="1"/>
          </p:nvPr>
        </p:nvSpPr>
        <p:spPr>
          <a:xfrm>
            <a:off x="457200" y="1628800"/>
            <a:ext cx="8229600" cy="4709160"/>
          </a:xfrm>
        </p:spPr>
        <p:txBody>
          <a:bodyPr/>
          <a:lstStyle/>
          <a:p>
            <a:pPr marL="137160" indent="0">
              <a:buNone/>
            </a:pPr>
            <a:r>
              <a:rPr lang="ru-RU" sz="1800" dirty="0" smtClean="0"/>
              <a:t>1.«Житие </a:t>
            </a:r>
            <a:r>
              <a:rPr lang="ru-RU" sz="1800" dirty="0"/>
              <a:t>Святой Блаженной Ксении Петербургской</a:t>
            </a:r>
            <a:r>
              <a:rPr lang="ru-RU" sz="1800" dirty="0" smtClean="0"/>
              <a:t>» Печерская  А.И </a:t>
            </a:r>
            <a:endParaRPr lang="ru-RU" sz="1800" dirty="0" smtClean="0"/>
          </a:p>
          <a:p>
            <a:pPr marL="137160" indent="0">
              <a:buNone/>
            </a:pPr>
            <a:r>
              <a:rPr lang="ru-RU" sz="1800" dirty="0"/>
              <a:t> </a:t>
            </a:r>
            <a:r>
              <a:rPr lang="ru-RU" sz="1800" dirty="0" smtClean="0"/>
              <a:t>  </a:t>
            </a:r>
            <a:r>
              <a:rPr lang="ru-RU" sz="1800" dirty="0" smtClean="0"/>
              <a:t>Москва,2009г</a:t>
            </a:r>
            <a:endParaRPr lang="ru-RU" sz="1800" dirty="0" smtClean="0"/>
          </a:p>
          <a:p>
            <a:pPr marL="137160" indent="0">
              <a:buNone/>
            </a:pPr>
            <a:r>
              <a:rPr lang="ru-RU" sz="1800" b="1" cap="all" dirty="0" smtClean="0"/>
              <a:t>2. </a:t>
            </a:r>
            <a:r>
              <a:rPr lang="ru-RU" sz="1800" b="1" cap="all" dirty="0" smtClean="0"/>
              <a:t>«</a:t>
            </a:r>
            <a:r>
              <a:rPr lang="ru-RU" sz="1800" dirty="0" smtClean="0"/>
              <a:t>Блаженная</a:t>
            </a:r>
            <a:r>
              <a:rPr lang="ru-RU" sz="1800" dirty="0"/>
              <a:t> Ксения Петербургская: Жизнь, чудеса, </a:t>
            </a:r>
            <a:r>
              <a:rPr lang="ru-RU" sz="1800" dirty="0" smtClean="0"/>
              <a:t>святыни«.</a:t>
            </a:r>
            <a:r>
              <a:rPr lang="ru-RU" sz="1800" dirty="0"/>
              <a:t> </a:t>
            </a:r>
            <a:r>
              <a:rPr lang="ru-RU" sz="1800" dirty="0" err="1" smtClean="0"/>
              <a:t>Е.Сергеева</a:t>
            </a:r>
            <a:r>
              <a:rPr lang="ru-RU" sz="1800" dirty="0"/>
              <a:t>. </a:t>
            </a:r>
            <a:endParaRPr lang="ru-RU" sz="1800" dirty="0" smtClean="0"/>
          </a:p>
          <a:p>
            <a:pPr marL="137160" indent="0">
              <a:buNone/>
            </a:pPr>
            <a:r>
              <a:rPr lang="ru-RU" sz="1800" b="1" cap="all" dirty="0" smtClean="0"/>
              <a:t>3. «</a:t>
            </a:r>
            <a:r>
              <a:rPr lang="ru-RU" sz="1800" dirty="0" smtClean="0"/>
              <a:t>Житие </a:t>
            </a:r>
            <a:r>
              <a:rPr lang="ru-RU" sz="1800" dirty="0"/>
              <a:t>блаженной Ксении Петербургской в пересказе для </a:t>
            </a:r>
            <a:r>
              <a:rPr lang="ru-RU" sz="1800" dirty="0" smtClean="0"/>
              <a:t>детей» Ткаченко А.</a:t>
            </a:r>
            <a:endParaRPr lang="ru-RU" sz="1800" dirty="0"/>
          </a:p>
          <a:p>
            <a:pPr marL="137160" indent="0">
              <a:buNone/>
            </a:pPr>
            <a:r>
              <a:rPr lang="ru-RU" sz="1800" dirty="0" smtClean="0"/>
              <a:t>4.  Картинки </a:t>
            </a:r>
            <a:r>
              <a:rPr lang="ru-RU" sz="1800" dirty="0" smtClean="0"/>
              <a:t>с интернет –сайтов:</a:t>
            </a:r>
          </a:p>
          <a:p>
            <a:r>
              <a:rPr lang="en-US" sz="1800" dirty="0" smtClean="0">
                <a:hlinkClick r:id="rId2"/>
              </a:rPr>
              <a:t>http</a:t>
            </a:r>
            <a:r>
              <a:rPr lang="en-US" sz="1800" dirty="0">
                <a:hlinkClick r:id="rId2"/>
              </a:rPr>
              <a:t>://</a:t>
            </a:r>
            <a:r>
              <a:rPr lang="en-US" sz="1800" dirty="0" smtClean="0">
                <a:hlinkClick r:id="rId2"/>
              </a:rPr>
              <a:t>romanbook.ru/book</a:t>
            </a:r>
            <a:endParaRPr lang="ru-RU" sz="1800" dirty="0" smtClean="0"/>
          </a:p>
          <a:p>
            <a:r>
              <a:rPr lang="ru-RU" sz="1600" dirty="0" smtClean="0"/>
              <a:t> </a:t>
            </a:r>
            <a:r>
              <a:rPr lang="en-US" sz="1600" dirty="0" smtClean="0">
                <a:hlinkClick r:id="rId3"/>
              </a:rPr>
              <a:t>http</a:t>
            </a:r>
            <a:r>
              <a:rPr lang="en-US" sz="1600" dirty="0">
                <a:hlinkClick r:id="rId3"/>
              </a:rPr>
              <a:t>://kcenia.cerkov.ru</a:t>
            </a:r>
            <a:r>
              <a:rPr lang="en-US" sz="1600" dirty="0" smtClean="0">
                <a:hlinkClick r:id="rId3"/>
              </a:rPr>
              <a:t>/</a:t>
            </a:r>
            <a:endParaRPr lang="ru-RU" sz="1600" dirty="0" smtClean="0"/>
          </a:p>
          <a:p>
            <a:r>
              <a:rPr lang="en-US" sz="1600" dirty="0">
                <a:hlinkClick r:id="rId4"/>
              </a:rPr>
              <a:t>http://www.5port.ru</a:t>
            </a:r>
            <a:r>
              <a:rPr lang="en-US" sz="1600" dirty="0" smtClean="0">
                <a:hlinkClick r:id="rId4"/>
              </a:rPr>
              <a:t>/</a:t>
            </a:r>
            <a:endParaRPr lang="ru-RU" sz="1600" dirty="0" smtClean="0"/>
          </a:p>
          <a:p>
            <a:endParaRPr lang="ru-RU" sz="1600" dirty="0" smtClean="0"/>
          </a:p>
          <a:p>
            <a:pPr marL="137160" indent="0">
              <a:buNone/>
            </a:pPr>
            <a:r>
              <a:rPr lang="ru-RU" dirty="0" smtClean="0"/>
              <a:t> </a:t>
            </a:r>
            <a:endParaRPr lang="ru-RU" dirty="0"/>
          </a:p>
        </p:txBody>
      </p:sp>
    </p:spTree>
    <p:extLst>
      <p:ext uri="{BB962C8B-B14F-4D97-AF65-F5344CB8AC3E}">
        <p14:creationId xmlns:p14="http://schemas.microsoft.com/office/powerpoint/2010/main" val="1560169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137160" indent="0" algn="ctr">
              <a:buNone/>
            </a:pPr>
            <a:endParaRPr lang="ru-RU" dirty="0" smtClean="0"/>
          </a:p>
          <a:p>
            <a:pPr marL="137160" indent="0" algn="ctr">
              <a:buNone/>
            </a:pPr>
            <a:endParaRPr lang="ru-RU" dirty="0" smtClean="0"/>
          </a:p>
          <a:p>
            <a:pPr marL="137160" indent="0" algn="ctr">
              <a:buNone/>
            </a:pPr>
            <a:r>
              <a:rPr lang="ru-RU" sz="4000" b="1" dirty="0" smtClean="0">
                <a:solidFill>
                  <a:schemeClr val="accent2">
                    <a:lumMod val="75000"/>
                  </a:schemeClr>
                </a:solidFill>
              </a:rPr>
              <a:t>СПАСИБО ЗА ВНИМАНИЕ!</a:t>
            </a:r>
            <a:endParaRPr lang="ru-RU" sz="4000" b="1" dirty="0">
              <a:solidFill>
                <a:schemeClr val="accent2">
                  <a:lumMod val="75000"/>
                </a:schemeClr>
              </a:solidFill>
            </a:endParaRPr>
          </a:p>
        </p:txBody>
      </p:sp>
    </p:spTree>
    <p:extLst>
      <p:ext uri="{BB962C8B-B14F-4D97-AF65-F5344CB8AC3E}">
        <p14:creationId xmlns:p14="http://schemas.microsoft.com/office/powerpoint/2010/main" val="544698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476672"/>
            <a:ext cx="8136904" cy="6155948"/>
          </a:xfrm>
        </p:spPr>
        <p:txBody>
          <a:bodyPr>
            <a:normAutofit/>
          </a:bodyPr>
          <a:lstStyle/>
          <a:p>
            <a:pPr algn="l"/>
            <a:r>
              <a:rPr lang="ru-RU" sz="1800" dirty="0" smtClean="0"/>
              <a:t>                                                            </a:t>
            </a:r>
            <a:r>
              <a:rPr lang="ru-RU" sz="2000" dirty="0" smtClean="0"/>
              <a:t>Родилась Блаженная Ксения в      </a:t>
            </a:r>
          </a:p>
          <a:p>
            <a:pPr algn="l"/>
            <a:r>
              <a:rPr lang="ru-RU" sz="2000" dirty="0"/>
              <a:t> </a:t>
            </a:r>
            <a:r>
              <a:rPr lang="ru-RU" sz="2000" dirty="0" smtClean="0"/>
              <a:t>                                              начале 18 века у  благородных и                </a:t>
            </a:r>
          </a:p>
          <a:p>
            <a:pPr algn="l"/>
            <a:r>
              <a:rPr lang="ru-RU" sz="2000" dirty="0"/>
              <a:t> </a:t>
            </a:r>
            <a:r>
              <a:rPr lang="ru-RU" sz="2000" dirty="0" smtClean="0"/>
              <a:t>                                              богатых родителей. В 18 лет она              </a:t>
            </a:r>
          </a:p>
          <a:p>
            <a:pPr algn="l"/>
            <a:r>
              <a:rPr lang="ru-RU" sz="2000" dirty="0"/>
              <a:t> </a:t>
            </a:r>
            <a:r>
              <a:rPr lang="ru-RU" sz="2000" dirty="0" smtClean="0"/>
              <a:t>                                             вышла замуж за Андрея  Федоровича     </a:t>
            </a:r>
          </a:p>
          <a:p>
            <a:pPr algn="l"/>
            <a:r>
              <a:rPr lang="ru-RU" sz="2000" dirty="0"/>
              <a:t> </a:t>
            </a:r>
            <a:r>
              <a:rPr lang="ru-RU" sz="2000" dirty="0" smtClean="0"/>
              <a:t>                                             Петрова, </a:t>
            </a:r>
            <a:r>
              <a:rPr lang="ru-RU" sz="2000" dirty="0" err="1" smtClean="0"/>
              <a:t>предворного</a:t>
            </a:r>
            <a:r>
              <a:rPr lang="ru-RU" sz="2000" dirty="0" smtClean="0"/>
              <a:t>   певчего    </a:t>
            </a:r>
          </a:p>
          <a:p>
            <a:pPr algn="l"/>
            <a:r>
              <a:rPr lang="ru-RU" sz="2000" dirty="0"/>
              <a:t> </a:t>
            </a:r>
            <a:r>
              <a:rPr lang="ru-RU" sz="2000" dirty="0" smtClean="0"/>
              <a:t>                                             полковника.   Ее брак был    счастливым ,  </a:t>
            </a:r>
          </a:p>
          <a:p>
            <a:pPr algn="l"/>
            <a:r>
              <a:rPr lang="ru-RU" sz="2000" dirty="0"/>
              <a:t> </a:t>
            </a:r>
            <a:r>
              <a:rPr lang="ru-RU" sz="2000" dirty="0" smtClean="0"/>
              <a:t>                                             но недолгим: когда Ксении было 25 лет,  муж ее скончался. Ксения  надела </a:t>
            </a:r>
            <a:r>
              <a:rPr lang="ru-RU" sz="2000" dirty="0"/>
              <a:t>мундир </a:t>
            </a:r>
            <a:r>
              <a:rPr lang="ru-RU" sz="2000" dirty="0" smtClean="0"/>
              <a:t> любимого мужа и, раздав все  имущество  бедным, в том    числе и дом стала странницей, безродной нищенкой. Родные решили, что Ксени лишилась рассудка.</a:t>
            </a:r>
            <a:r>
              <a:rPr lang="ru-RU" sz="2000" dirty="0"/>
              <a:t> </a:t>
            </a:r>
            <a:endParaRPr lang="ru-RU" sz="2000" dirty="0" smtClean="0"/>
          </a:p>
          <a:p>
            <a:pPr algn="l">
              <a:spcBef>
                <a:spcPts val="0"/>
              </a:spcBef>
            </a:pPr>
            <a:endParaRPr lang="ru-RU" sz="2400" dirty="0" smtClean="0"/>
          </a:p>
          <a:p>
            <a:r>
              <a:rPr lang="ru-RU" sz="1600" b="1" i="1" u="sng" dirty="0" smtClean="0"/>
              <a:t> Икос 1</a:t>
            </a:r>
          </a:p>
          <a:p>
            <a:pPr algn="l"/>
            <a:r>
              <a:rPr lang="ru-RU" sz="1600" b="1" i="1" dirty="0" err="1" smtClean="0"/>
              <a:t>Равноангельски</a:t>
            </a:r>
            <a:r>
              <a:rPr lang="ru-RU" sz="1600" b="1" i="1" dirty="0" smtClean="0"/>
              <a:t> </a:t>
            </a:r>
            <a:r>
              <a:rPr lang="ru-RU" sz="1600" b="1" i="1" dirty="0"/>
              <a:t>на земли пожила </a:t>
            </a:r>
            <a:r>
              <a:rPr lang="ru-RU" sz="1600" b="1" i="1" dirty="0" err="1"/>
              <a:t>еси</a:t>
            </a:r>
            <a:r>
              <a:rPr lang="ru-RU" sz="1600" b="1" i="1" dirty="0"/>
              <a:t>, блаженная </a:t>
            </a:r>
            <a:r>
              <a:rPr lang="ru-RU" sz="1600" b="1" i="1" dirty="0" err="1"/>
              <a:t>мати</a:t>
            </a:r>
            <a:r>
              <a:rPr lang="ru-RU" sz="1600" b="1" i="1" dirty="0"/>
              <a:t>, по успении мужа твоего, без </a:t>
            </a:r>
            <a:r>
              <a:rPr lang="ru-RU" sz="1600" b="1" i="1" dirty="0" err="1"/>
              <a:t>приуготовления</a:t>
            </a:r>
            <a:r>
              <a:rPr lang="ru-RU" sz="1600" b="1" i="1" dirty="0"/>
              <a:t> </a:t>
            </a:r>
            <a:r>
              <a:rPr lang="ru-RU" sz="1600" b="1" i="1" dirty="0" err="1"/>
              <a:t>христианскаго</a:t>
            </a:r>
            <a:r>
              <a:rPr lang="ru-RU" sz="1600" b="1" i="1" dirty="0"/>
              <a:t> </a:t>
            </a:r>
            <a:r>
              <a:rPr lang="ru-RU" sz="1600" b="1" i="1" dirty="0" err="1"/>
              <a:t>внезапу</a:t>
            </a:r>
            <a:r>
              <a:rPr lang="ru-RU" sz="1600" b="1" i="1" dirty="0"/>
              <a:t> скончавшегося, отвергла </a:t>
            </a:r>
            <a:r>
              <a:rPr lang="ru-RU" sz="1600" b="1" i="1" dirty="0" err="1"/>
              <a:t>еси</a:t>
            </a:r>
            <a:r>
              <a:rPr lang="ru-RU" sz="1600" b="1" i="1" dirty="0"/>
              <a:t> жизнь мирскую, </a:t>
            </a:r>
            <a:r>
              <a:rPr lang="ru-RU" sz="1600" b="1" i="1" dirty="0" err="1" smtClean="0"/>
              <a:t>молящи</a:t>
            </a:r>
            <a:r>
              <a:rPr lang="ru-RU" sz="1600" b="1" i="1" dirty="0" smtClean="0"/>
              <a:t> </a:t>
            </a:r>
            <a:r>
              <a:rPr lang="ru-RU" sz="1600" b="1" i="1" dirty="0"/>
              <a:t>Бога супруга твоего душу </a:t>
            </a:r>
            <a:r>
              <a:rPr lang="ru-RU" sz="1600" b="1" i="1" dirty="0" err="1"/>
              <a:t>помиловати</a:t>
            </a:r>
            <a:r>
              <a:rPr lang="ru-RU" sz="1600" b="1" i="1" dirty="0"/>
              <a:t>, подвиг юродства на себе приявши, стяжала </a:t>
            </a:r>
            <a:r>
              <a:rPr lang="ru-RU" sz="1600" b="1" i="1" dirty="0" err="1"/>
              <a:t>еси</a:t>
            </a:r>
            <a:r>
              <a:rPr lang="ru-RU" sz="1600" b="1" i="1" dirty="0"/>
              <a:t> совершенство духовное. Того ради </a:t>
            </a:r>
            <a:r>
              <a:rPr lang="ru-RU" sz="1600" b="1" i="1" dirty="0" err="1"/>
              <a:t>услыши</a:t>
            </a:r>
            <a:r>
              <a:rPr lang="ru-RU" sz="1600" b="1" i="1" dirty="0"/>
              <a:t> от нас похвалы сия, тебе </a:t>
            </a:r>
            <a:r>
              <a:rPr lang="ru-RU" sz="1600" b="1" i="1" dirty="0" err="1" smtClean="0"/>
              <a:t>возносимыя</a:t>
            </a:r>
            <a:r>
              <a:rPr lang="ru-RU" sz="1600" b="1" i="1" dirty="0" smtClean="0"/>
              <a:t>…..</a:t>
            </a:r>
            <a:endParaRPr lang="ru-RU" sz="1600" b="1" i="1" dirty="0"/>
          </a:p>
          <a:p>
            <a:pPr algn="l">
              <a:spcBef>
                <a:spcPts val="0"/>
              </a:spcBef>
            </a:pPr>
            <a:endParaRPr lang="ru-RU" sz="2400" b="1" i="1" dirty="0" smtClean="0"/>
          </a:p>
        </p:txBody>
      </p:sp>
      <p:pic>
        <p:nvPicPr>
          <p:cNvPr id="2050" name="Picture 2" descr="C:\Users\0000\Desktop\97255062_3528972_xenia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3240360" cy="2688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53908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5606" y="404664"/>
            <a:ext cx="7741193" cy="4608512"/>
          </a:xfrm>
        </p:spPr>
        <p:txBody>
          <a:bodyPr>
            <a:noAutofit/>
          </a:bodyPr>
          <a:lstStyle/>
          <a:p>
            <a:pPr marL="137160" indent="0">
              <a:buNone/>
            </a:pPr>
            <a:r>
              <a:rPr lang="ru-RU" sz="2000"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Со стойкостью </a:t>
            </a:r>
            <a:r>
              <a:rPr lang="ru-RU" sz="2000" dirty="0" err="1">
                <a:solidFill>
                  <a:srgbClr val="FFFFFF"/>
                </a:solidFill>
                <a:latin typeface="Times New Roman" pitchFamily="18" charset="0"/>
                <a:cs typeface="Times New Roman" pitchFamily="18" charset="0"/>
              </a:rPr>
              <a:t>Ксеньюшка</a:t>
            </a:r>
            <a:r>
              <a:rPr lang="ru-RU" sz="2000" dirty="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терпела                                                               </a:t>
            </a:r>
          </a:p>
          <a:p>
            <a:pPr marL="137160" indent="0">
              <a:buNone/>
            </a:pPr>
            <a:r>
              <a:rPr lang="ru-RU" sz="2000" dirty="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                             зной    </a:t>
            </a:r>
            <a:r>
              <a:rPr lang="ru-RU" sz="2000" dirty="0">
                <a:solidFill>
                  <a:srgbClr val="FFFFFF"/>
                </a:solidFill>
                <a:latin typeface="Times New Roman" pitchFamily="18" charset="0"/>
                <a:cs typeface="Times New Roman" pitchFamily="18" charset="0"/>
              </a:rPr>
              <a:t>и стужу, дождь и снег, она не </a:t>
            </a:r>
            <a:r>
              <a:rPr lang="ru-RU" sz="2000" dirty="0" smtClean="0">
                <a:solidFill>
                  <a:srgbClr val="FFFFFF"/>
                </a:solidFill>
                <a:latin typeface="Times New Roman" pitchFamily="18" charset="0"/>
                <a:cs typeface="Times New Roman" pitchFamily="18" charset="0"/>
              </a:rPr>
              <a:t> незлобиво                </a:t>
            </a:r>
          </a:p>
          <a:p>
            <a:pPr marL="137160" indent="0">
              <a:buNone/>
            </a:pPr>
            <a:r>
              <a:rPr lang="ru-RU" sz="2000" dirty="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                             переносила  унижения и   безжалостные </a:t>
            </a:r>
            <a:r>
              <a:rPr lang="ru-RU" sz="2000" dirty="0">
                <a:solidFill>
                  <a:srgbClr val="FFFFFF"/>
                </a:solidFill>
                <a:latin typeface="Times New Roman" pitchFamily="18" charset="0"/>
                <a:cs typeface="Times New Roman" pitchFamily="18" charset="0"/>
              </a:rPr>
              <a:t>шутки. </a:t>
            </a:r>
            <a:endParaRPr lang="ru-RU" sz="2000" dirty="0" smtClean="0">
              <a:solidFill>
                <a:srgbClr val="FFFFFF"/>
              </a:solidFill>
              <a:latin typeface="Times New Roman" pitchFamily="18" charset="0"/>
              <a:cs typeface="Times New Roman" pitchFamily="18" charset="0"/>
            </a:endParaRPr>
          </a:p>
          <a:p>
            <a:pPr marL="137160" indent="0">
              <a:buNone/>
            </a:pPr>
            <a:r>
              <a:rPr lang="ru-RU" sz="2000" dirty="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                                         Над  ней </a:t>
            </a:r>
            <a:r>
              <a:rPr lang="ru-RU" sz="2000" dirty="0">
                <a:solidFill>
                  <a:srgbClr val="FFFFFF"/>
                </a:solidFill>
                <a:latin typeface="Times New Roman" pitchFamily="18" charset="0"/>
                <a:cs typeface="Times New Roman" pitchFamily="18" charset="0"/>
              </a:rPr>
              <a:t>часто </a:t>
            </a:r>
            <a:r>
              <a:rPr lang="ru-RU" sz="2000" dirty="0" smtClean="0">
                <a:solidFill>
                  <a:srgbClr val="FFFFFF"/>
                </a:solidFill>
                <a:latin typeface="Times New Roman" pitchFamily="18" charset="0"/>
                <a:cs typeface="Times New Roman" pitchFamily="18" charset="0"/>
              </a:rPr>
              <a:t> подтрунивали </a:t>
            </a:r>
            <a:r>
              <a:rPr lang="ru-RU" sz="2000" dirty="0">
                <a:solidFill>
                  <a:srgbClr val="FFFFFF"/>
                </a:solidFill>
                <a:latin typeface="Times New Roman" pitchFamily="18" charset="0"/>
                <a:cs typeface="Times New Roman" pitchFamily="18" charset="0"/>
              </a:rPr>
              <a:t>мальчишки </a:t>
            </a:r>
            <a:endParaRPr lang="ru-RU" sz="2000" dirty="0" smtClean="0">
              <a:solidFill>
                <a:srgbClr val="FFFFFF"/>
              </a:solidFill>
              <a:latin typeface="Times New Roman" pitchFamily="18" charset="0"/>
              <a:cs typeface="Times New Roman" pitchFamily="18" charset="0"/>
            </a:endParaRPr>
          </a:p>
          <a:p>
            <a:pPr marL="137160" indent="0">
              <a:buNone/>
            </a:pPr>
            <a:r>
              <a:rPr lang="ru-RU" sz="2000" dirty="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                             и</a:t>
            </a:r>
            <a:r>
              <a:rPr lang="ru-RU" sz="2000" dirty="0">
                <a:solidFill>
                  <a:srgbClr val="FFFFFF"/>
                </a:solidFill>
                <a:latin typeface="Times New Roman" pitchFamily="18" charset="0"/>
                <a:cs typeface="Times New Roman" pitchFamily="18" charset="0"/>
              </a:rPr>
              <a:t>, </a:t>
            </a:r>
            <a:r>
              <a:rPr lang="ru-RU" sz="2000" dirty="0" err="1">
                <a:solidFill>
                  <a:srgbClr val="FFFFFF"/>
                </a:solidFill>
                <a:latin typeface="Times New Roman" pitchFamily="18" charset="0"/>
                <a:cs typeface="Times New Roman" pitchFamily="18" charset="0"/>
              </a:rPr>
              <a:t>Ксеньюшка</a:t>
            </a:r>
            <a:r>
              <a:rPr lang="ru-RU" sz="2000" dirty="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  безропотно </a:t>
            </a:r>
            <a:r>
              <a:rPr lang="ru-RU" sz="2000" dirty="0">
                <a:solidFill>
                  <a:srgbClr val="FFFFFF"/>
                </a:solidFill>
                <a:latin typeface="Times New Roman" pitchFamily="18" charset="0"/>
                <a:cs typeface="Times New Roman" pitchFamily="18" charset="0"/>
              </a:rPr>
              <a:t>это терпела. Как-то </a:t>
            </a:r>
            <a:endParaRPr lang="ru-RU" sz="2000" dirty="0" smtClean="0">
              <a:solidFill>
                <a:srgbClr val="FFFFFF"/>
              </a:solidFill>
              <a:latin typeface="Times New Roman" pitchFamily="18" charset="0"/>
              <a:cs typeface="Times New Roman" pitchFamily="18" charset="0"/>
            </a:endParaRPr>
          </a:p>
          <a:p>
            <a:pPr marL="137160" indent="0">
              <a:buNone/>
            </a:pPr>
            <a:r>
              <a:rPr lang="ru-RU" sz="2000" dirty="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                             шайка   шутников </a:t>
            </a:r>
            <a:r>
              <a:rPr lang="ru-RU" sz="2000" dirty="0">
                <a:solidFill>
                  <a:srgbClr val="FFFFFF"/>
                </a:solidFill>
                <a:latin typeface="Times New Roman" pitchFamily="18" charset="0"/>
                <a:cs typeface="Times New Roman" pitchFamily="18" charset="0"/>
              </a:rPr>
              <a:t>разошлась и шалость их </a:t>
            </a:r>
            <a:r>
              <a:rPr lang="ru-RU" sz="2000" dirty="0" smtClean="0">
                <a:solidFill>
                  <a:srgbClr val="FFFFFF"/>
                </a:solidFill>
                <a:latin typeface="Times New Roman" pitchFamily="18" charset="0"/>
                <a:cs typeface="Times New Roman" pitchFamily="18" charset="0"/>
              </a:rPr>
              <a:t> </a:t>
            </a:r>
          </a:p>
          <a:p>
            <a:pPr marL="137160" indent="0">
              <a:buNone/>
            </a:pPr>
            <a:r>
              <a:rPr lang="ru-RU" sz="2000" dirty="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                             сменилась </a:t>
            </a:r>
            <a:r>
              <a:rPr lang="ru-RU" sz="2000" dirty="0">
                <a:solidFill>
                  <a:srgbClr val="FFFFFF"/>
                </a:solidFill>
                <a:latin typeface="Times New Roman" pitchFamily="18" charset="0"/>
                <a:cs typeface="Times New Roman" pitchFamily="18" charset="0"/>
              </a:rPr>
              <a:t>злобой.   Видя, что </a:t>
            </a:r>
            <a:r>
              <a:rPr lang="ru-RU" sz="2000" dirty="0" smtClean="0">
                <a:solidFill>
                  <a:srgbClr val="FFFFFF"/>
                </a:solidFill>
                <a:latin typeface="Times New Roman" pitchFamily="18" charset="0"/>
                <a:cs typeface="Times New Roman" pitchFamily="18" charset="0"/>
              </a:rPr>
              <a:t> женщи</a:t>
            </a:r>
            <a:r>
              <a:rPr lang="ru-RU" sz="2000" dirty="0">
                <a:solidFill>
                  <a:srgbClr val="FFFFFF"/>
                </a:solidFill>
                <a:latin typeface="Times New Roman" pitchFamily="18" charset="0"/>
                <a:cs typeface="Times New Roman" pitchFamily="18" charset="0"/>
              </a:rPr>
              <a:t>н</a:t>
            </a:r>
            <a:r>
              <a:rPr lang="ru-RU" sz="2000" dirty="0" smtClean="0">
                <a:solidFill>
                  <a:srgbClr val="FFFFFF"/>
                </a:solidFill>
                <a:latin typeface="Times New Roman" pitchFamily="18" charset="0"/>
                <a:cs typeface="Times New Roman" pitchFamily="18" charset="0"/>
              </a:rPr>
              <a:t>а   </a:t>
            </a:r>
          </a:p>
          <a:p>
            <a:pPr marL="137160" indent="0">
              <a:buNone/>
            </a:pPr>
            <a:r>
              <a:rPr lang="ru-RU" sz="2000" dirty="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                             беззащитна </a:t>
            </a:r>
            <a:r>
              <a:rPr lang="ru-RU" sz="2000" dirty="0">
                <a:solidFill>
                  <a:srgbClr val="FFFFFF"/>
                </a:solidFill>
                <a:latin typeface="Times New Roman" pitchFamily="18" charset="0"/>
                <a:cs typeface="Times New Roman" pitchFamily="18" charset="0"/>
              </a:rPr>
              <a:t>и отвечает им только   доброй </a:t>
            </a:r>
            <a:r>
              <a:rPr lang="ru-RU" sz="2000" dirty="0" smtClean="0">
                <a:solidFill>
                  <a:srgbClr val="FFFFFF"/>
                </a:solidFill>
                <a:latin typeface="Times New Roman" pitchFamily="18" charset="0"/>
                <a:cs typeface="Times New Roman" pitchFamily="18" charset="0"/>
              </a:rPr>
              <a:t> </a:t>
            </a:r>
          </a:p>
          <a:p>
            <a:pPr marL="137160" indent="0">
              <a:buNone/>
            </a:pPr>
            <a:r>
              <a:rPr lang="ru-RU" sz="2000">
                <a:solidFill>
                  <a:srgbClr val="FFFFFF"/>
                </a:solidFill>
                <a:latin typeface="Times New Roman" pitchFamily="18" charset="0"/>
                <a:cs typeface="Times New Roman" pitchFamily="18" charset="0"/>
              </a:rPr>
              <a:t> </a:t>
            </a:r>
            <a:r>
              <a:rPr lang="ru-RU" sz="2000" smtClean="0">
                <a:solidFill>
                  <a:srgbClr val="FFFFFF"/>
                </a:solidFill>
                <a:latin typeface="Times New Roman" pitchFamily="18" charset="0"/>
                <a:cs typeface="Times New Roman" pitchFamily="18" charset="0"/>
              </a:rPr>
              <a:t>                             </a:t>
            </a:r>
            <a:r>
              <a:rPr lang="ru-RU" sz="2000" dirty="0" smtClean="0">
                <a:solidFill>
                  <a:srgbClr val="FFFFFF"/>
                </a:solidFill>
                <a:latin typeface="Times New Roman" pitchFamily="18" charset="0"/>
                <a:cs typeface="Times New Roman" pitchFamily="18" charset="0"/>
              </a:rPr>
              <a:t>улыбкой</a:t>
            </a:r>
            <a:r>
              <a:rPr lang="ru-RU" sz="2000" dirty="0">
                <a:solidFill>
                  <a:srgbClr val="FFFFFF"/>
                </a:solidFill>
                <a:latin typeface="Times New Roman" pitchFamily="18" charset="0"/>
                <a:cs typeface="Times New Roman" pitchFamily="18" charset="0"/>
              </a:rPr>
              <a:t>, они стали бросать в нее грязь и </a:t>
            </a:r>
            <a:r>
              <a:rPr lang="ru-RU" sz="2000" dirty="0" smtClean="0">
                <a:solidFill>
                  <a:srgbClr val="FFFFFF"/>
                </a:solidFill>
                <a:latin typeface="Times New Roman" pitchFamily="18" charset="0"/>
                <a:cs typeface="Times New Roman" pitchFamily="18" charset="0"/>
              </a:rPr>
              <a:t>комья земли</a:t>
            </a:r>
            <a:r>
              <a:rPr lang="ru-RU" sz="2000" dirty="0">
                <a:solidFill>
                  <a:srgbClr val="FFFFFF"/>
                </a:solidFill>
                <a:latin typeface="Times New Roman" pitchFamily="18" charset="0"/>
                <a:cs typeface="Times New Roman" pitchFamily="18" charset="0"/>
              </a:rPr>
              <a:t>.  Наверное, блаженной было открыто, как нужно поступать, чтобы дети задумались и постарались исправиться.</a:t>
            </a:r>
            <a:br>
              <a:rPr lang="ru-RU" sz="2000" dirty="0">
                <a:solidFill>
                  <a:srgbClr val="FFFFFF"/>
                </a:solidFill>
                <a:latin typeface="Times New Roman" pitchFamily="18" charset="0"/>
                <a:cs typeface="Times New Roman" pitchFamily="18" charset="0"/>
              </a:rPr>
            </a:br>
            <a:r>
              <a:rPr lang="ru-RU" sz="2000" dirty="0">
                <a:solidFill>
                  <a:srgbClr val="FFFFFF"/>
                </a:solidFill>
                <a:latin typeface="Times New Roman" pitchFamily="18" charset="0"/>
                <a:cs typeface="Times New Roman" pitchFamily="18" charset="0"/>
              </a:rPr>
              <a:t>        Взрослые, увидев это, устыдились и потребовали от своих детей, чтобы они больше не обижали </a:t>
            </a:r>
            <a:r>
              <a:rPr lang="ru-RU" sz="2000" dirty="0" smtClean="0">
                <a:solidFill>
                  <a:srgbClr val="FFFFFF"/>
                </a:solidFill>
                <a:latin typeface="Times New Roman" pitchFamily="18" charset="0"/>
                <a:cs typeface="Times New Roman" pitchFamily="18" charset="0"/>
              </a:rPr>
              <a:t>блаженную.</a:t>
            </a:r>
            <a:r>
              <a:rPr lang="ru-RU" sz="2000" u="sng" dirty="0">
                <a:solidFill>
                  <a:srgbClr val="FFFFFF"/>
                </a:solidFill>
                <a:latin typeface="Times New Roman" pitchFamily="18" charset="0"/>
                <a:cs typeface="Times New Roman" pitchFamily="18" charset="0"/>
              </a:rPr>
              <a:t/>
            </a:r>
            <a:br>
              <a:rPr lang="ru-RU" sz="2000" u="sng" dirty="0">
                <a:solidFill>
                  <a:srgbClr val="FFFFFF"/>
                </a:solidFill>
                <a:latin typeface="Times New Roman" pitchFamily="18" charset="0"/>
                <a:cs typeface="Times New Roman" pitchFamily="18" charset="0"/>
              </a:rPr>
            </a:br>
            <a:r>
              <a:rPr lang="ru-RU" sz="2000" dirty="0" smtClean="0">
                <a:solidFill>
                  <a:srgbClr val="FFFFFF"/>
                </a:solidFill>
                <a:latin typeface="Times New Roman" pitchFamily="18" charset="0"/>
                <a:cs typeface="Times New Roman" pitchFamily="18" charset="0"/>
              </a:rPr>
              <a:t>                                                   </a:t>
            </a:r>
            <a:r>
              <a:rPr lang="ru-RU" sz="1600" b="1" i="1" u="sng" dirty="0" smtClean="0">
                <a:solidFill>
                  <a:srgbClr val="FFFFFF"/>
                </a:solidFill>
                <a:latin typeface="Times New Roman" pitchFamily="18" charset="0"/>
                <a:cs typeface="Times New Roman" pitchFamily="18" charset="0"/>
              </a:rPr>
              <a:t>К</a:t>
            </a:r>
            <a:r>
              <a:rPr lang="ru-RU" sz="1600" b="1" i="1" u="sng" dirty="0" smtClean="0">
                <a:effectLst/>
              </a:rPr>
              <a:t>ондак </a:t>
            </a:r>
            <a:r>
              <a:rPr lang="ru-RU" sz="1600" b="1" i="1" u="sng" dirty="0">
                <a:effectLst/>
              </a:rPr>
              <a:t>2</a:t>
            </a:r>
          </a:p>
          <a:p>
            <a:pPr marL="137160" indent="0">
              <a:buNone/>
            </a:pPr>
            <a:r>
              <a:rPr lang="ru-RU" sz="1600" i="1" dirty="0">
                <a:effectLst/>
              </a:rPr>
              <a:t>      </a:t>
            </a:r>
            <a:r>
              <a:rPr lang="ru-RU" sz="1600" b="1" i="1" dirty="0" err="1">
                <a:effectLst/>
              </a:rPr>
              <a:t>Видяще</a:t>
            </a:r>
            <a:r>
              <a:rPr lang="ru-RU" sz="1600" b="1" i="1" dirty="0">
                <a:effectLst/>
              </a:rPr>
              <a:t> странное житие твое, блаженная, яко во цвете младости </a:t>
            </a:r>
            <a:r>
              <a:rPr lang="ru-RU" sz="1600" b="1" i="1" dirty="0" err="1">
                <a:effectLst/>
              </a:rPr>
              <a:t>твоея</a:t>
            </a:r>
            <a:r>
              <a:rPr lang="ru-RU" sz="1600" b="1" i="1" dirty="0">
                <a:effectLst/>
              </a:rPr>
              <a:t> во одежду мужа твоего </a:t>
            </a:r>
            <a:r>
              <a:rPr lang="ru-RU" sz="1600" b="1" i="1" dirty="0" err="1">
                <a:effectLst/>
              </a:rPr>
              <a:t>усопшаго</a:t>
            </a:r>
            <a:r>
              <a:rPr lang="ru-RU" sz="1600" b="1" i="1" dirty="0">
                <a:effectLst/>
              </a:rPr>
              <a:t> </a:t>
            </a:r>
            <a:r>
              <a:rPr lang="ru-RU" sz="1600" b="1" i="1" dirty="0" err="1">
                <a:effectLst/>
              </a:rPr>
              <a:t>облеклася</a:t>
            </a:r>
            <a:r>
              <a:rPr lang="ru-RU" sz="1600" b="1" i="1" dirty="0">
                <a:effectLst/>
              </a:rPr>
              <a:t> </a:t>
            </a:r>
            <a:r>
              <a:rPr lang="ru-RU" sz="1600" b="1" i="1" dirty="0" err="1">
                <a:effectLst/>
              </a:rPr>
              <a:t>еси</a:t>
            </a:r>
            <a:r>
              <a:rPr lang="ru-RU" sz="1600" b="1" i="1" dirty="0">
                <a:effectLst/>
              </a:rPr>
              <a:t>, именем его </a:t>
            </a:r>
            <a:r>
              <a:rPr lang="ru-RU" sz="1600" b="1" i="1" dirty="0" err="1">
                <a:effectLst/>
              </a:rPr>
              <a:t>нареклася</a:t>
            </a:r>
            <a:r>
              <a:rPr lang="ru-RU" sz="1600" b="1" i="1" dirty="0">
                <a:effectLst/>
              </a:rPr>
              <a:t> </a:t>
            </a:r>
            <a:r>
              <a:rPr lang="ru-RU" sz="1600" b="1" i="1" dirty="0" err="1">
                <a:effectLst/>
              </a:rPr>
              <a:t>еси</a:t>
            </a:r>
            <a:r>
              <a:rPr lang="ru-RU" sz="1600" b="1" i="1" dirty="0">
                <a:effectLst/>
              </a:rPr>
              <a:t>, себе умершую </a:t>
            </a:r>
            <a:r>
              <a:rPr lang="ru-RU" sz="1600" b="1" i="1" dirty="0" err="1">
                <a:effectLst/>
              </a:rPr>
              <a:t>быти</a:t>
            </a:r>
            <a:r>
              <a:rPr lang="ru-RU" sz="1600" b="1" i="1" dirty="0">
                <a:effectLst/>
              </a:rPr>
              <a:t> </a:t>
            </a:r>
            <a:r>
              <a:rPr lang="ru-RU" sz="1600" b="1" i="1" dirty="0" err="1">
                <a:effectLst/>
              </a:rPr>
              <a:t>глаголющи</a:t>
            </a:r>
            <a:r>
              <a:rPr lang="ru-RU" sz="1600" b="1" i="1" dirty="0">
                <a:effectLst/>
              </a:rPr>
              <a:t>, дом же твой и вся благая земная оставивши, скиталицу себе сотворила ей, сродницы твои безумную </a:t>
            </a:r>
            <a:r>
              <a:rPr lang="ru-RU" sz="1600" b="1" i="1" dirty="0" err="1">
                <a:effectLst/>
              </a:rPr>
              <a:t>тя</a:t>
            </a:r>
            <a:r>
              <a:rPr lang="ru-RU" sz="1600" b="1" i="1" dirty="0">
                <a:effectLst/>
              </a:rPr>
              <a:t> </a:t>
            </a:r>
            <a:r>
              <a:rPr lang="ru-RU" sz="1600" b="1" i="1" dirty="0" err="1">
                <a:effectLst/>
              </a:rPr>
              <a:t>быти</a:t>
            </a:r>
            <a:r>
              <a:rPr lang="ru-RU" sz="1600" b="1" i="1" dirty="0">
                <a:effectLst/>
              </a:rPr>
              <a:t> </a:t>
            </a:r>
            <a:r>
              <a:rPr lang="ru-RU" sz="1600" b="1" i="1" dirty="0" err="1">
                <a:effectLst/>
              </a:rPr>
              <a:t>мняху</a:t>
            </a:r>
            <a:r>
              <a:rPr lang="ru-RU" sz="1600" b="1" i="1" dirty="0">
                <a:effectLst/>
              </a:rPr>
              <a:t>, </a:t>
            </a:r>
            <a:r>
              <a:rPr lang="ru-RU" sz="1600" b="1" i="1" dirty="0" err="1">
                <a:effectLst/>
              </a:rPr>
              <a:t>людие</a:t>
            </a:r>
            <a:r>
              <a:rPr lang="ru-RU" sz="1600" b="1" i="1" dirty="0">
                <a:effectLst/>
              </a:rPr>
              <a:t> же </a:t>
            </a:r>
            <a:r>
              <a:rPr lang="ru-RU" sz="1600" b="1" i="1" dirty="0" err="1">
                <a:effectLst/>
              </a:rPr>
              <a:t>боголюбивии</a:t>
            </a:r>
            <a:r>
              <a:rPr lang="ru-RU" sz="1600" b="1" i="1" dirty="0">
                <a:effectLst/>
              </a:rPr>
              <a:t> </a:t>
            </a:r>
            <a:r>
              <a:rPr lang="ru-RU" sz="1600" b="1" i="1" dirty="0" err="1">
                <a:effectLst/>
              </a:rPr>
              <a:t>воспеша</a:t>
            </a:r>
            <a:r>
              <a:rPr lang="ru-RU" sz="1600" b="1" i="1" dirty="0">
                <a:effectLst/>
              </a:rPr>
              <a:t>: Аллилуйя.</a:t>
            </a:r>
          </a:p>
          <a:p>
            <a:pPr marL="137160" indent="0">
              <a:buNone/>
            </a:pPr>
            <a:endParaRPr lang="ru-RU" sz="2000" dirty="0">
              <a:effectLst>
                <a:outerShdw blurRad="38100" dist="38100" dir="2700000" algn="tl">
                  <a:srgbClr val="000000">
                    <a:alpha val="43137"/>
                  </a:srgbClr>
                </a:outerShdw>
              </a:effectLst>
            </a:endParaRPr>
          </a:p>
        </p:txBody>
      </p:sp>
      <p:pic>
        <p:nvPicPr>
          <p:cNvPr id="3074" name="Picture 2" descr="C:\Users\0000\Desktop\к пасхе\01-1478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79" y="188639"/>
            <a:ext cx="2736304" cy="3481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503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25000" lnSpcReduction="20000"/>
          </a:bodyPr>
          <a:lstStyle/>
          <a:p>
            <a:pPr marL="137160" indent="0">
              <a:buNone/>
            </a:pPr>
            <a:r>
              <a:rPr lang="ru-RU" sz="1600" b="1" dirty="0" smtClean="0"/>
              <a:t>                                                                     </a:t>
            </a:r>
          </a:p>
          <a:p>
            <a:pPr marL="137160" indent="0">
              <a:lnSpc>
                <a:spcPct val="120000"/>
              </a:lnSpc>
              <a:buNone/>
            </a:pPr>
            <a:r>
              <a:rPr lang="ru-RU" sz="8000" dirty="0" smtClean="0"/>
              <a:t>                                        В </a:t>
            </a:r>
            <a:r>
              <a:rPr lang="ru-RU" sz="8000" dirty="0"/>
              <a:t>дневное время Ксения бродила по </a:t>
            </a:r>
            <a:r>
              <a:rPr lang="ru-RU" sz="8000" dirty="0" smtClean="0"/>
              <a:t> </a:t>
            </a:r>
          </a:p>
          <a:p>
            <a:pPr marL="137160" indent="0">
              <a:lnSpc>
                <a:spcPct val="120000"/>
              </a:lnSpc>
              <a:buNone/>
            </a:pPr>
            <a:r>
              <a:rPr lang="ru-RU" sz="8000" dirty="0"/>
              <a:t> </a:t>
            </a:r>
            <a:r>
              <a:rPr lang="ru-RU" sz="8000" dirty="0" smtClean="0"/>
              <a:t>                             петербургским улицам, а ночью   уходила за город, в                         </a:t>
            </a:r>
          </a:p>
          <a:p>
            <a:pPr marL="137160" indent="0">
              <a:lnSpc>
                <a:spcPct val="120000"/>
              </a:lnSpc>
              <a:buNone/>
            </a:pPr>
            <a:r>
              <a:rPr lang="ru-RU" sz="8000" dirty="0"/>
              <a:t> </a:t>
            </a:r>
            <a:r>
              <a:rPr lang="ru-RU" sz="8000" dirty="0" smtClean="0"/>
              <a:t>                             леса и поля, где искренне   молилась </a:t>
            </a:r>
            <a:r>
              <a:rPr lang="ru-RU" sz="8000" dirty="0"/>
              <a:t>Богу, стоя на </a:t>
            </a:r>
            <a:endParaRPr lang="ru-RU" sz="8000" dirty="0" smtClean="0"/>
          </a:p>
          <a:p>
            <a:pPr marL="137160" indent="0">
              <a:lnSpc>
                <a:spcPct val="120000"/>
              </a:lnSpc>
              <a:buNone/>
            </a:pPr>
            <a:r>
              <a:rPr lang="ru-RU" sz="8000" dirty="0" smtClean="0"/>
              <a:t>                              коленях</a:t>
            </a:r>
            <a:r>
              <a:rPr lang="ru-RU" sz="8000" dirty="0"/>
              <a:t>, в </a:t>
            </a:r>
            <a:r>
              <a:rPr lang="ru-RU" sz="8000" dirty="0" smtClean="0"/>
              <a:t> любую </a:t>
            </a:r>
            <a:r>
              <a:rPr lang="ru-RU" sz="8000" dirty="0"/>
              <a:t>погоду, до </a:t>
            </a:r>
            <a:r>
              <a:rPr lang="ru-RU" sz="8000" dirty="0" smtClean="0"/>
              <a:t>   самого  рассвета</a:t>
            </a:r>
            <a:r>
              <a:rPr lang="ru-RU" sz="8000" dirty="0"/>
              <a:t>. </a:t>
            </a:r>
            <a:endParaRPr lang="ru-RU" sz="8000" dirty="0" smtClean="0"/>
          </a:p>
          <a:p>
            <a:pPr marL="137160" indent="0">
              <a:lnSpc>
                <a:spcPct val="120000"/>
              </a:lnSpc>
              <a:buNone/>
            </a:pPr>
            <a:r>
              <a:rPr lang="ru-RU" sz="8000" dirty="0"/>
              <a:t> </a:t>
            </a:r>
            <a:r>
              <a:rPr lang="ru-RU" sz="8000" dirty="0" smtClean="0"/>
              <a:t>                                      Петербуржцы  считали </a:t>
            </a:r>
            <a:r>
              <a:rPr lang="ru-RU" sz="8000" dirty="0"/>
              <a:t>добрым </a:t>
            </a:r>
            <a:r>
              <a:rPr lang="ru-RU" sz="8000" dirty="0" smtClean="0"/>
              <a:t>    </a:t>
            </a:r>
          </a:p>
          <a:p>
            <a:pPr marL="137160" indent="0">
              <a:lnSpc>
                <a:spcPct val="120000"/>
              </a:lnSpc>
              <a:buNone/>
            </a:pPr>
            <a:r>
              <a:rPr lang="ru-RU" sz="8000" dirty="0"/>
              <a:t> </a:t>
            </a:r>
            <a:r>
              <a:rPr lang="ru-RU" sz="8000" dirty="0" smtClean="0"/>
              <a:t>                              предзнаменованием встречу с  праведной  Ксенией</a:t>
            </a:r>
            <a:r>
              <a:rPr lang="ru-RU" sz="8000" dirty="0"/>
              <a:t>: </a:t>
            </a:r>
            <a:endParaRPr lang="ru-RU" sz="8000" dirty="0" smtClean="0"/>
          </a:p>
          <a:p>
            <a:pPr marL="137160" indent="0">
              <a:lnSpc>
                <a:spcPct val="120000"/>
              </a:lnSpc>
              <a:buNone/>
            </a:pPr>
            <a:r>
              <a:rPr lang="ru-RU" sz="8000" dirty="0"/>
              <a:t> </a:t>
            </a:r>
            <a:r>
              <a:rPr lang="ru-RU" sz="8000" dirty="0" smtClean="0"/>
              <a:t>                              если  она </a:t>
            </a:r>
            <a:r>
              <a:rPr lang="ru-RU" sz="8000" dirty="0"/>
              <a:t>заходила в чей-то дом, там налаживались </a:t>
            </a:r>
            <a:r>
              <a:rPr lang="ru-RU" sz="8000" dirty="0" smtClean="0"/>
              <a:t>                </a:t>
            </a:r>
          </a:p>
          <a:p>
            <a:pPr marL="137160" indent="0">
              <a:lnSpc>
                <a:spcPct val="120000"/>
              </a:lnSpc>
              <a:buNone/>
            </a:pPr>
            <a:r>
              <a:rPr lang="ru-RU" sz="8000" dirty="0"/>
              <a:t> </a:t>
            </a:r>
            <a:r>
              <a:rPr lang="ru-RU" sz="8000" dirty="0" smtClean="0"/>
              <a:t>                              все  дела</a:t>
            </a:r>
            <a:r>
              <a:rPr lang="ru-RU" sz="8000" dirty="0"/>
              <a:t>, </a:t>
            </a:r>
            <a:r>
              <a:rPr lang="ru-RU" sz="8000" dirty="0" smtClean="0"/>
              <a:t>если </a:t>
            </a:r>
            <a:r>
              <a:rPr lang="ru-RU" sz="8000" dirty="0"/>
              <a:t>прикасалась к больному ребенку, он </a:t>
            </a:r>
            <a:endParaRPr lang="ru-RU" sz="8000" dirty="0" smtClean="0"/>
          </a:p>
          <a:p>
            <a:pPr marL="137160" indent="0">
              <a:lnSpc>
                <a:spcPct val="120000"/>
              </a:lnSpc>
              <a:buNone/>
            </a:pPr>
            <a:r>
              <a:rPr lang="ru-RU" sz="8000" dirty="0"/>
              <a:t> </a:t>
            </a:r>
            <a:r>
              <a:rPr lang="ru-RU" sz="8000" dirty="0" smtClean="0"/>
              <a:t>                              выздоравливал</a:t>
            </a:r>
            <a:r>
              <a:rPr lang="ru-RU" sz="8000" dirty="0"/>
              <a:t>. Извозчики были уверены в том, что если они подвезут блаженную, день пройдет успешно и будет хорошая выручка. Ярмарочные торговцы старались чем-нибудь угостить Ксению, потому что после нее товар мигом раскупался. А у подавшего ей милостыню происходили благоприятные перемены в жизни.</a:t>
            </a:r>
            <a:endParaRPr lang="ru-RU" sz="8000" b="1" dirty="0"/>
          </a:p>
          <a:p>
            <a:pPr marL="137160" indent="0">
              <a:buNone/>
            </a:pPr>
            <a:endParaRPr lang="ru-RU" sz="1600" b="1" dirty="0" smtClean="0"/>
          </a:p>
          <a:p>
            <a:pPr marL="137160" indent="0">
              <a:buNone/>
            </a:pPr>
            <a:endParaRPr lang="ru-RU" sz="1900" b="1" dirty="0"/>
          </a:p>
          <a:p>
            <a:pPr marL="137160" indent="0" algn="ctr">
              <a:buNone/>
            </a:pPr>
            <a:r>
              <a:rPr lang="ru-RU" sz="6400" b="1" i="1" u="sng" dirty="0" smtClean="0"/>
              <a:t>Кондак </a:t>
            </a:r>
            <a:r>
              <a:rPr lang="ru-RU" sz="6400" b="1" i="1" u="sng" dirty="0"/>
              <a:t>3</a:t>
            </a:r>
          </a:p>
          <a:p>
            <a:pPr marL="137160" indent="0">
              <a:lnSpc>
                <a:spcPct val="120000"/>
              </a:lnSpc>
              <a:buNone/>
            </a:pPr>
            <a:r>
              <a:rPr lang="ru-RU" sz="6400" b="1" i="1" dirty="0" smtClean="0"/>
              <a:t>     Силою</a:t>
            </a:r>
            <a:r>
              <a:rPr lang="ru-RU" sz="6400" b="1" i="1" dirty="0"/>
              <a:t>, свыше </a:t>
            </a:r>
            <a:r>
              <a:rPr lang="ru-RU" sz="6400" b="1" i="1" dirty="0" err="1"/>
              <a:t>ти</a:t>
            </a:r>
            <a:r>
              <a:rPr lang="ru-RU" sz="6400" b="1" i="1" dirty="0"/>
              <a:t> дарованною, </a:t>
            </a:r>
            <a:r>
              <a:rPr lang="ru-RU" sz="6400" b="1" i="1" dirty="0" err="1"/>
              <a:t>благодатию</a:t>
            </a:r>
            <a:r>
              <a:rPr lang="ru-RU" sz="6400" b="1" i="1" dirty="0"/>
              <a:t> и мужеством, зной и стужу лютую претерпевала </a:t>
            </a:r>
            <a:r>
              <a:rPr lang="ru-RU" sz="6400" b="1" i="1" dirty="0" err="1"/>
              <a:t>еси</a:t>
            </a:r>
            <a:r>
              <a:rPr lang="ru-RU" sz="6400" b="1" i="1" dirty="0"/>
              <a:t>, </a:t>
            </a:r>
            <a:r>
              <a:rPr lang="ru-RU" sz="6400" b="1" i="1" dirty="0" err="1"/>
              <a:t>всенощно</a:t>
            </a:r>
            <a:r>
              <a:rPr lang="ru-RU" sz="6400" b="1" i="1" dirty="0"/>
              <a:t> </a:t>
            </a:r>
            <a:r>
              <a:rPr lang="ru-RU" sz="6400" b="1" i="1" dirty="0" err="1"/>
              <a:t>молящися</a:t>
            </a:r>
            <a:r>
              <a:rPr lang="ru-RU" sz="6400" b="1" i="1" dirty="0"/>
              <a:t> и поклоны </a:t>
            </a:r>
            <a:r>
              <a:rPr lang="ru-RU" sz="6400" b="1" i="1" dirty="0" err="1"/>
              <a:t>творящи</a:t>
            </a:r>
            <a:r>
              <a:rPr lang="ru-RU" sz="6400" b="1" i="1" dirty="0"/>
              <a:t>; </a:t>
            </a:r>
            <a:r>
              <a:rPr lang="ru-RU" sz="6400" b="1" i="1" dirty="0" err="1"/>
              <a:t>темже</a:t>
            </a:r>
            <a:r>
              <a:rPr lang="ru-RU" sz="6400" b="1" i="1" dirty="0"/>
              <a:t> и прославлена </a:t>
            </a:r>
            <a:r>
              <a:rPr lang="ru-RU" sz="6400" b="1" i="1" dirty="0" err="1"/>
              <a:t>бысть</a:t>
            </a:r>
            <a:r>
              <a:rPr lang="ru-RU" sz="6400" b="1" i="1" dirty="0"/>
              <a:t> святость твоя, блаженная </a:t>
            </a:r>
            <a:r>
              <a:rPr lang="ru-RU" sz="6400" b="1" i="1" dirty="0" err="1"/>
              <a:t>Ксение</a:t>
            </a:r>
            <a:r>
              <a:rPr lang="ru-RU" sz="6400" b="1" i="1" dirty="0"/>
              <a:t>, во Отечестве нашем </a:t>
            </a:r>
            <a:r>
              <a:rPr lang="ru-RU" sz="6400" b="1" i="1" dirty="0" err="1"/>
              <a:t>многострадальнем</a:t>
            </a:r>
            <a:r>
              <a:rPr lang="ru-RU" sz="6400" b="1" i="1" dirty="0"/>
              <a:t> и во всем мире православием, да зовем с тобою Богу: </a:t>
            </a:r>
            <a:r>
              <a:rPr lang="ru-RU" sz="6400" b="1" i="1" dirty="0" err="1"/>
              <a:t>Аллилуиа</a:t>
            </a:r>
            <a:r>
              <a:rPr lang="ru-RU" sz="6400" b="1" i="1" dirty="0"/>
              <a:t>.</a:t>
            </a:r>
          </a:p>
          <a:p>
            <a:endParaRPr lang="ru-RU" sz="4000" b="1" i="1" dirty="0"/>
          </a:p>
        </p:txBody>
      </p:sp>
      <p:pic>
        <p:nvPicPr>
          <p:cNvPr id="1026" name="Picture 2" descr="C:\Users\0000\Desktop\к пасхе\d6a457c8ff175e58049bbacc8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571" y="476672"/>
            <a:ext cx="2371148" cy="31808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3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192728"/>
          </a:xfrm>
        </p:spPr>
        <p:txBody>
          <a:bodyPr>
            <a:normAutofit/>
          </a:bodyPr>
          <a:lstStyle/>
          <a:p>
            <a:pPr marL="137160" indent="0">
              <a:buNone/>
            </a:pPr>
            <a:r>
              <a:rPr lang="ru-RU" sz="2000" dirty="0" smtClean="0"/>
              <a:t>                                 </a:t>
            </a:r>
          </a:p>
          <a:p>
            <a:pPr marL="137160" indent="0">
              <a:buNone/>
            </a:pPr>
            <a:r>
              <a:rPr lang="ru-RU" sz="2000" dirty="0"/>
              <a:t> </a:t>
            </a:r>
            <a:r>
              <a:rPr lang="ru-RU" sz="2000" dirty="0" smtClean="0"/>
              <a:t>                                            Позже </a:t>
            </a:r>
            <a:r>
              <a:rPr lang="ru-RU" sz="2000" dirty="0"/>
              <a:t>нашлось у </a:t>
            </a:r>
            <a:r>
              <a:rPr lang="ru-RU" sz="2000" dirty="0" smtClean="0"/>
              <a:t>Ксении </a:t>
            </a:r>
            <a:r>
              <a:rPr lang="ru-RU" sz="2000" dirty="0"/>
              <a:t>и другое ночное </a:t>
            </a:r>
            <a:endParaRPr lang="ru-RU" sz="2000" dirty="0" smtClean="0"/>
          </a:p>
          <a:p>
            <a:pPr marL="137160" indent="0">
              <a:buNone/>
            </a:pPr>
            <a:r>
              <a:rPr lang="ru-RU" sz="2000" dirty="0"/>
              <a:t> </a:t>
            </a:r>
            <a:r>
              <a:rPr lang="ru-RU" sz="2000" dirty="0" smtClean="0"/>
              <a:t>                             занятие</a:t>
            </a:r>
            <a:r>
              <a:rPr lang="ru-RU" sz="2000" dirty="0"/>
              <a:t>. </a:t>
            </a:r>
            <a:r>
              <a:rPr lang="ru-RU" sz="2000" dirty="0" smtClean="0"/>
              <a:t>  На  смоленском </a:t>
            </a:r>
            <a:r>
              <a:rPr lang="ru-RU" sz="2000" dirty="0"/>
              <a:t>кладбище возводилась </a:t>
            </a:r>
            <a:endParaRPr lang="ru-RU" sz="2000" dirty="0" smtClean="0"/>
          </a:p>
          <a:p>
            <a:pPr marL="137160" indent="0">
              <a:buNone/>
            </a:pPr>
            <a:r>
              <a:rPr lang="ru-RU" sz="2000" dirty="0"/>
              <a:t> </a:t>
            </a:r>
            <a:r>
              <a:rPr lang="ru-RU" sz="2000" dirty="0" smtClean="0"/>
              <a:t>                             новая </a:t>
            </a:r>
            <a:r>
              <a:rPr lang="ru-RU" sz="2000" dirty="0"/>
              <a:t>каменная </a:t>
            </a:r>
            <a:r>
              <a:rPr lang="ru-RU" sz="2000" dirty="0" smtClean="0"/>
              <a:t> церковь </a:t>
            </a:r>
            <a:r>
              <a:rPr lang="ru-RU" sz="2000" dirty="0"/>
              <a:t>– Троицкий собор, но в </a:t>
            </a:r>
            <a:endParaRPr lang="ru-RU" sz="2000" dirty="0" smtClean="0"/>
          </a:p>
          <a:p>
            <a:pPr marL="137160" indent="0">
              <a:buNone/>
            </a:pPr>
            <a:r>
              <a:rPr lang="ru-RU" sz="2000" dirty="0"/>
              <a:t> </a:t>
            </a:r>
            <a:r>
              <a:rPr lang="ru-RU" sz="2000" dirty="0" smtClean="0"/>
              <a:t>                             середине </a:t>
            </a:r>
            <a:r>
              <a:rPr lang="ru-RU" sz="2000" dirty="0"/>
              <a:t>строительства </a:t>
            </a:r>
            <a:r>
              <a:rPr lang="ru-RU" sz="2000" dirty="0" smtClean="0"/>
              <a:t>   работы </a:t>
            </a:r>
            <a:r>
              <a:rPr lang="ru-RU" sz="2000" dirty="0"/>
              <a:t>замедлились. </a:t>
            </a:r>
            <a:r>
              <a:rPr lang="ru-RU" sz="2000" dirty="0" smtClean="0"/>
              <a:t>  </a:t>
            </a:r>
          </a:p>
          <a:p>
            <a:pPr marL="137160" indent="0">
              <a:buNone/>
            </a:pPr>
            <a:r>
              <a:rPr lang="ru-RU" sz="2000" dirty="0"/>
              <a:t> </a:t>
            </a:r>
            <a:r>
              <a:rPr lang="ru-RU" sz="2000" dirty="0" smtClean="0"/>
              <a:t>                             Слишком </a:t>
            </a:r>
            <a:r>
              <a:rPr lang="ru-RU" sz="2000" dirty="0"/>
              <a:t>много сил и времени </a:t>
            </a:r>
            <a:r>
              <a:rPr lang="ru-RU" sz="2000" dirty="0" smtClean="0"/>
              <a:t>  стала </a:t>
            </a:r>
            <a:r>
              <a:rPr lang="ru-RU" sz="2000" dirty="0"/>
              <a:t>занимать </a:t>
            </a:r>
            <a:r>
              <a:rPr lang="ru-RU" sz="2000" dirty="0" smtClean="0"/>
              <a:t> </a:t>
            </a:r>
          </a:p>
          <a:p>
            <a:pPr marL="137160" indent="0">
              <a:buNone/>
            </a:pPr>
            <a:r>
              <a:rPr lang="ru-RU" sz="2000" dirty="0"/>
              <a:t> </a:t>
            </a:r>
            <a:r>
              <a:rPr lang="ru-RU" sz="2000" dirty="0" smtClean="0"/>
              <a:t>                             доставка </a:t>
            </a:r>
            <a:r>
              <a:rPr lang="ru-RU" sz="2000" dirty="0"/>
              <a:t>стройматериалов наверх, на </a:t>
            </a:r>
            <a:r>
              <a:rPr lang="ru-RU" sz="2000" dirty="0" smtClean="0"/>
              <a:t>  леса</a:t>
            </a:r>
            <a:r>
              <a:rPr lang="ru-RU" sz="2000" dirty="0"/>
              <a:t>. Однажды </a:t>
            </a:r>
            <a:r>
              <a:rPr lang="ru-RU" sz="2000" dirty="0" smtClean="0"/>
              <a:t> </a:t>
            </a:r>
          </a:p>
          <a:p>
            <a:pPr marL="137160" indent="0">
              <a:buNone/>
            </a:pPr>
            <a:r>
              <a:rPr lang="ru-RU" sz="2000" dirty="0"/>
              <a:t> </a:t>
            </a:r>
            <a:r>
              <a:rPr lang="ru-RU" sz="2000" dirty="0" smtClean="0"/>
              <a:t>                             утром </a:t>
            </a:r>
            <a:r>
              <a:rPr lang="ru-RU" sz="2000" dirty="0"/>
              <a:t>рабочие, придя на стройку, </a:t>
            </a:r>
            <a:r>
              <a:rPr lang="ru-RU" sz="2000" dirty="0" smtClean="0"/>
              <a:t> увидели</a:t>
            </a:r>
            <a:r>
              <a:rPr lang="ru-RU" sz="2000" dirty="0"/>
              <a:t>, что кто-то </a:t>
            </a:r>
            <a:endParaRPr lang="ru-RU" sz="2000" dirty="0" smtClean="0"/>
          </a:p>
          <a:p>
            <a:pPr marL="137160" indent="0">
              <a:buNone/>
            </a:pPr>
            <a:r>
              <a:rPr lang="ru-RU" sz="2000" dirty="0"/>
              <a:t> </a:t>
            </a:r>
            <a:r>
              <a:rPr lang="ru-RU" sz="2000" dirty="0" smtClean="0"/>
              <a:t>                              им </a:t>
            </a:r>
            <a:r>
              <a:rPr lang="ru-RU" sz="2000" dirty="0"/>
              <a:t>здорово помог, мало того, что </a:t>
            </a:r>
            <a:r>
              <a:rPr lang="ru-RU" sz="2000" dirty="0" smtClean="0"/>
              <a:t>масса </a:t>
            </a:r>
            <a:r>
              <a:rPr lang="ru-RU" sz="2000" dirty="0"/>
              <a:t>кирпичей </a:t>
            </a:r>
            <a:endParaRPr lang="ru-RU" sz="2000" dirty="0" smtClean="0"/>
          </a:p>
          <a:p>
            <a:pPr marL="137160" indent="0">
              <a:buNone/>
            </a:pPr>
            <a:r>
              <a:rPr lang="ru-RU" sz="2000" dirty="0"/>
              <a:t> </a:t>
            </a:r>
            <a:r>
              <a:rPr lang="ru-RU" sz="2000" dirty="0" smtClean="0"/>
              <a:t>                             была </a:t>
            </a:r>
            <a:r>
              <a:rPr lang="ru-RU" sz="2000" dirty="0"/>
              <a:t>доставлена наверх так еще и </a:t>
            </a:r>
            <a:r>
              <a:rPr lang="ru-RU" sz="2000" dirty="0" smtClean="0"/>
              <a:t>сложили </a:t>
            </a:r>
            <a:r>
              <a:rPr lang="ru-RU" sz="2000" dirty="0"/>
              <a:t>их в </a:t>
            </a:r>
            <a:endParaRPr lang="ru-RU" sz="2000" dirty="0" smtClean="0"/>
          </a:p>
          <a:p>
            <a:pPr marL="137160" indent="0">
              <a:buNone/>
            </a:pPr>
            <a:r>
              <a:rPr lang="ru-RU" sz="2000" dirty="0"/>
              <a:t> </a:t>
            </a:r>
            <a:r>
              <a:rPr lang="ru-RU" sz="2000" dirty="0" smtClean="0"/>
              <a:t>                             аккуратные </a:t>
            </a:r>
            <a:r>
              <a:rPr lang="ru-RU" sz="2000" dirty="0"/>
              <a:t>стопки, эти самые </a:t>
            </a:r>
            <a:r>
              <a:rPr lang="ru-RU" sz="2000" dirty="0" smtClean="0"/>
              <a:t>кирпичи</a:t>
            </a:r>
          </a:p>
          <a:p>
            <a:pPr marL="137160" indent="0" algn="ctr">
              <a:buNone/>
            </a:pPr>
            <a:endParaRPr lang="ru-RU" sz="1600" b="1" dirty="0" smtClean="0"/>
          </a:p>
          <a:p>
            <a:pPr marL="137160" indent="0" algn="ctr">
              <a:buNone/>
            </a:pPr>
            <a:r>
              <a:rPr lang="ru-RU" sz="1600" b="1" i="1" u="sng" dirty="0" smtClean="0"/>
              <a:t>Икос </a:t>
            </a:r>
            <a:r>
              <a:rPr lang="ru-RU" sz="1600" b="1" i="1" u="sng" dirty="0"/>
              <a:t>6</a:t>
            </a:r>
          </a:p>
          <a:p>
            <a:pPr marL="137160" indent="0">
              <a:buNone/>
            </a:pPr>
            <a:r>
              <a:rPr lang="ru-RU" sz="1600" b="1" i="1" dirty="0" smtClean="0"/>
              <a:t>   Воссияла </a:t>
            </a:r>
            <a:r>
              <a:rPr lang="ru-RU" sz="1600" b="1" i="1" dirty="0"/>
              <a:t>слава подвигов твоих, блаженная </a:t>
            </a:r>
            <a:r>
              <a:rPr lang="ru-RU" sz="1600" b="1" i="1" dirty="0" err="1"/>
              <a:t>мати</a:t>
            </a:r>
            <a:r>
              <a:rPr lang="ru-RU" sz="1600" b="1" i="1" dirty="0"/>
              <a:t>, </a:t>
            </a:r>
            <a:r>
              <a:rPr lang="ru-RU" sz="1600" b="1" i="1" dirty="0" err="1"/>
              <a:t>егда</a:t>
            </a:r>
            <a:r>
              <a:rPr lang="ru-RU" sz="1600" b="1" i="1" dirty="0"/>
              <a:t> ты </a:t>
            </a:r>
            <a:r>
              <a:rPr lang="ru-RU" sz="1600" b="1" i="1" dirty="0" err="1"/>
              <a:t>нощию</a:t>
            </a:r>
            <a:r>
              <a:rPr lang="ru-RU" sz="1600" b="1" i="1" dirty="0"/>
              <a:t> строителем </a:t>
            </a:r>
            <a:r>
              <a:rPr lang="ru-RU" sz="1600" b="1" i="1" dirty="0" err="1"/>
              <a:t>церкве</a:t>
            </a:r>
            <a:r>
              <a:rPr lang="ru-RU" sz="1600" b="1" i="1" dirty="0"/>
              <a:t> </a:t>
            </a:r>
            <a:r>
              <a:rPr lang="ru-RU" sz="1600" b="1" i="1" dirty="0" err="1"/>
              <a:t>Смоленския</a:t>
            </a:r>
            <a:r>
              <a:rPr lang="ru-RU" sz="1600" b="1" i="1" dirty="0"/>
              <a:t> камни тайно носила </a:t>
            </a:r>
            <a:r>
              <a:rPr lang="ru-RU" sz="1600" b="1" i="1" dirty="0" err="1"/>
              <a:t>еси</a:t>
            </a:r>
            <a:r>
              <a:rPr lang="ru-RU" sz="1600" b="1" i="1" dirty="0"/>
              <a:t>, облегчая труды делателей церковных. Сия </a:t>
            </a:r>
            <a:r>
              <a:rPr lang="ru-RU" sz="1600" b="1" i="1" dirty="0" err="1"/>
              <a:t>ведуще</a:t>
            </a:r>
            <a:r>
              <a:rPr lang="ru-RU" sz="1600" b="1" i="1" dirty="0"/>
              <a:t> и мы, </a:t>
            </a:r>
            <a:r>
              <a:rPr lang="ru-RU" sz="1600" b="1" i="1" dirty="0" err="1"/>
              <a:t>грешнии</a:t>
            </a:r>
            <a:r>
              <a:rPr lang="ru-RU" sz="1600" b="1" i="1" dirty="0"/>
              <a:t> зовем </a:t>
            </a:r>
            <a:r>
              <a:rPr lang="ru-RU" sz="1600" b="1" i="1" dirty="0" err="1"/>
              <a:t>ти</a:t>
            </a:r>
            <a:r>
              <a:rPr lang="ru-RU" sz="1600" b="1" i="1" dirty="0"/>
              <a:t> таковая: Радуйся, тайно </a:t>
            </a:r>
            <a:r>
              <a:rPr lang="ru-RU" sz="1600" b="1" i="1" dirty="0" err="1"/>
              <a:t>творити</a:t>
            </a:r>
            <a:r>
              <a:rPr lang="ru-RU" sz="1600" b="1" i="1" dirty="0"/>
              <a:t> добродетели нас научающая</a:t>
            </a:r>
            <a:r>
              <a:rPr lang="ru-RU" sz="2000" b="1" i="1" dirty="0"/>
              <a:t>.</a:t>
            </a:r>
          </a:p>
          <a:p>
            <a:pPr marL="137160" indent="0">
              <a:buNone/>
            </a:pPr>
            <a:endParaRPr lang="ru-RU" sz="2000" b="1" i="1" dirty="0"/>
          </a:p>
        </p:txBody>
      </p:sp>
      <p:pic>
        <p:nvPicPr>
          <p:cNvPr id="2050" name="Picture 2" descr="C:\Users\0000\Desktop\к пасхе\sfxenia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2313007" cy="3719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08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832688"/>
          </a:xfrm>
        </p:spPr>
        <p:txBody>
          <a:bodyPr>
            <a:normAutofit/>
          </a:bodyPr>
          <a:lstStyle/>
          <a:p>
            <a:pPr marL="137160" indent="0">
              <a:buNone/>
            </a:pPr>
            <a:r>
              <a:rPr lang="ru-RU" sz="2000" dirty="0" smtClean="0"/>
              <a:t>                                       </a:t>
            </a:r>
            <a:r>
              <a:rPr lang="en-US" sz="2000" dirty="0" smtClean="0"/>
              <a:t>   </a:t>
            </a:r>
            <a:r>
              <a:rPr lang="ru-RU" sz="2000" dirty="0" smtClean="0"/>
              <a:t> Блаженная </a:t>
            </a:r>
            <a:r>
              <a:rPr lang="ru-RU" sz="2000" dirty="0"/>
              <a:t>Ксения часто бывала в семье </a:t>
            </a:r>
            <a:endParaRPr lang="ru-RU" sz="2000" dirty="0" smtClean="0"/>
          </a:p>
          <a:p>
            <a:pPr marL="137160" indent="0">
              <a:buNone/>
            </a:pPr>
            <a:r>
              <a:rPr lang="ru-RU" sz="2000" dirty="0"/>
              <a:t> </a:t>
            </a:r>
            <a:r>
              <a:rPr lang="ru-RU" sz="2000" dirty="0" smtClean="0"/>
              <a:t>                                   Голубевых</a:t>
            </a:r>
            <a:r>
              <a:rPr lang="ru-RU" sz="2000" dirty="0"/>
              <a:t>, состоявшей из матери-вдовы и ее </a:t>
            </a:r>
            <a:endParaRPr lang="ru-RU" sz="2000" dirty="0" smtClean="0"/>
          </a:p>
          <a:p>
            <a:pPr marL="137160" indent="0">
              <a:buNone/>
            </a:pPr>
            <a:r>
              <a:rPr lang="ru-RU" sz="2000" dirty="0"/>
              <a:t> </a:t>
            </a:r>
            <a:r>
              <a:rPr lang="ru-RU" sz="2000" dirty="0" smtClean="0"/>
              <a:t>                                  семнадцатилетней </a:t>
            </a:r>
            <a:r>
              <a:rPr lang="ru-RU" sz="2000" dirty="0"/>
              <a:t>дочери. Она очень любила эту </a:t>
            </a:r>
            <a:endParaRPr lang="ru-RU" sz="2000" dirty="0" smtClean="0"/>
          </a:p>
          <a:p>
            <a:pPr marL="137160" indent="0">
              <a:buNone/>
            </a:pPr>
            <a:r>
              <a:rPr lang="ru-RU" sz="2000" dirty="0"/>
              <a:t> </a:t>
            </a:r>
            <a:r>
              <a:rPr lang="ru-RU" sz="2000" dirty="0" smtClean="0"/>
              <a:t>                                  девушку </a:t>
            </a:r>
            <a:r>
              <a:rPr lang="ru-RU" sz="2000" dirty="0"/>
              <a:t>за ее кроткий тихий нрав и доброе сердце. </a:t>
            </a:r>
            <a:endParaRPr lang="ru-RU" sz="2000" dirty="0" smtClean="0"/>
          </a:p>
          <a:p>
            <a:pPr marL="137160" indent="0">
              <a:buNone/>
            </a:pPr>
            <a:r>
              <a:rPr lang="ru-RU" sz="2000" dirty="0"/>
              <a:t> </a:t>
            </a:r>
            <a:r>
              <a:rPr lang="ru-RU" sz="2000" dirty="0" smtClean="0"/>
              <a:t>                                      </a:t>
            </a:r>
            <a:r>
              <a:rPr lang="en-US" sz="2000" dirty="0" smtClean="0"/>
              <a:t>  </a:t>
            </a:r>
            <a:r>
              <a:rPr lang="ru-RU" sz="2000" dirty="0" smtClean="0"/>
              <a:t>Однажды</a:t>
            </a:r>
            <a:r>
              <a:rPr lang="ru-RU" sz="2000" dirty="0"/>
              <a:t>, </a:t>
            </a:r>
            <a:r>
              <a:rPr lang="ru-RU" sz="2000" dirty="0" err="1"/>
              <a:t>обратясь</a:t>
            </a:r>
            <a:r>
              <a:rPr lang="ru-RU" sz="2000" dirty="0"/>
              <a:t> к дочери, Ксения сказала: </a:t>
            </a:r>
            <a:r>
              <a:rPr lang="ru-RU" sz="2000" dirty="0" smtClean="0"/>
              <a:t>       </a:t>
            </a:r>
          </a:p>
          <a:p>
            <a:pPr marL="137160" indent="0">
              <a:buNone/>
            </a:pPr>
            <a:r>
              <a:rPr lang="ru-RU" sz="2000" dirty="0"/>
              <a:t> </a:t>
            </a:r>
            <a:r>
              <a:rPr lang="ru-RU" sz="2000" dirty="0" smtClean="0"/>
              <a:t>                                «</a:t>
            </a:r>
            <a:r>
              <a:rPr lang="ru-RU" sz="2000" dirty="0"/>
              <a:t>Эх, красавица, ты тут кофе варишь, а муж твой жену хоронит на </a:t>
            </a:r>
            <a:r>
              <a:rPr lang="ru-RU" sz="2000" dirty="0" err="1"/>
              <a:t>Охте</a:t>
            </a:r>
            <a:r>
              <a:rPr lang="ru-RU" sz="2000" dirty="0"/>
              <a:t>. Беги скорее туда!» Девушка была весьма смущена услышанным. «Как так?! – возразила она. – У меня не только мужа, но и жениха-то нет. А тут какой-то муж, да еще жену хоронит?» Услышав все эти возражения, Ксения стала сердито настаивать: «Иди</a:t>
            </a:r>
            <a:r>
              <a:rPr lang="ru-RU" sz="2000" dirty="0" smtClean="0"/>
              <a:t>!»</a:t>
            </a:r>
          </a:p>
          <a:p>
            <a:pPr marL="137160" indent="0" algn="ctr">
              <a:buNone/>
            </a:pPr>
            <a:endParaRPr lang="ru-RU" sz="1900" b="1" dirty="0" smtClean="0"/>
          </a:p>
          <a:p>
            <a:pPr marL="137160" indent="0" algn="ctr">
              <a:buNone/>
            </a:pPr>
            <a:endParaRPr lang="ru-RU" sz="1600" b="1" i="1" u="sng" dirty="0" smtClean="0"/>
          </a:p>
          <a:p>
            <a:pPr marL="137160" indent="0" algn="ctr">
              <a:buNone/>
            </a:pPr>
            <a:r>
              <a:rPr lang="ru-RU" sz="1600" b="1" i="1" u="sng" dirty="0" smtClean="0"/>
              <a:t>Кондак </a:t>
            </a:r>
            <a:r>
              <a:rPr lang="ru-RU" sz="1600" b="1" i="1" u="sng" dirty="0"/>
              <a:t>7</a:t>
            </a:r>
            <a:endParaRPr lang="ru-RU" sz="1600" i="1" u="sng" dirty="0"/>
          </a:p>
          <a:p>
            <a:pPr marL="137160" indent="0">
              <a:buNone/>
            </a:pPr>
            <a:r>
              <a:rPr lang="ru-RU" sz="1600" dirty="0" smtClean="0"/>
              <a:t>      </a:t>
            </a:r>
            <a:r>
              <a:rPr lang="ru-RU" sz="1600" b="1" i="1" dirty="0" smtClean="0"/>
              <a:t>Хотя </a:t>
            </a:r>
            <a:r>
              <a:rPr lang="ru-RU" sz="1600" b="1" i="1" dirty="0" err="1"/>
              <a:t>избавити</a:t>
            </a:r>
            <a:r>
              <a:rPr lang="ru-RU" sz="1600" b="1" i="1" dirty="0"/>
              <a:t> от скорби </a:t>
            </a:r>
            <a:r>
              <a:rPr lang="ru-RU" sz="1600" b="1" i="1" dirty="0" err="1"/>
              <a:t>плачущаго</a:t>
            </a:r>
            <a:r>
              <a:rPr lang="ru-RU" sz="1600" b="1" i="1" dirty="0"/>
              <a:t> врача, жену </a:t>
            </a:r>
            <a:r>
              <a:rPr lang="ru-RU" sz="1600" b="1" i="1" dirty="0" err="1"/>
              <a:t>хоронившаго</a:t>
            </a:r>
            <a:r>
              <a:rPr lang="ru-RU" sz="1600" b="1" i="1" dirty="0"/>
              <a:t>, ты повелела некоей девице на </a:t>
            </a:r>
            <a:r>
              <a:rPr lang="ru-RU" sz="1600" b="1" i="1" dirty="0" err="1"/>
              <a:t>Охту</a:t>
            </a:r>
            <a:r>
              <a:rPr lang="ru-RU" sz="1600" b="1" i="1" dirty="0"/>
              <a:t> </a:t>
            </a:r>
            <a:r>
              <a:rPr lang="ru-RU" sz="1600" b="1" i="1" dirty="0" err="1"/>
              <a:t>бежати</a:t>
            </a:r>
            <a:r>
              <a:rPr lang="ru-RU" sz="1600" b="1" i="1" dirty="0"/>
              <a:t> и </a:t>
            </a:r>
            <a:r>
              <a:rPr lang="ru-RU" sz="1600" b="1" i="1" dirty="0" err="1"/>
              <a:t>тамо</a:t>
            </a:r>
            <a:r>
              <a:rPr lang="ru-RU" sz="1600" b="1" i="1" dirty="0"/>
              <a:t> мужа себе обрести и </a:t>
            </a:r>
            <a:r>
              <a:rPr lang="ru-RU" sz="1600" b="1" i="1" dirty="0" err="1"/>
              <a:t>утешити</a:t>
            </a:r>
            <a:r>
              <a:rPr lang="ru-RU" sz="1600" b="1" i="1" dirty="0"/>
              <a:t>. И </a:t>
            </a:r>
            <a:r>
              <a:rPr lang="ru-RU" sz="1600" b="1" i="1" dirty="0" err="1"/>
              <a:t>совершишася</a:t>
            </a:r>
            <a:r>
              <a:rPr lang="ru-RU" sz="1600" b="1" i="1" dirty="0"/>
              <a:t> </a:t>
            </a:r>
            <a:r>
              <a:rPr lang="ru-RU" sz="1600" b="1" i="1" dirty="0" err="1"/>
              <a:t>тако</a:t>
            </a:r>
            <a:r>
              <a:rPr lang="ru-RU" sz="1600" b="1" i="1" dirty="0"/>
              <a:t>, яко же ты </a:t>
            </a:r>
            <a:r>
              <a:rPr lang="ru-RU" sz="1600" b="1" i="1" dirty="0" err="1"/>
              <a:t>рекла</a:t>
            </a:r>
            <a:r>
              <a:rPr lang="ru-RU" sz="1600" b="1" i="1" dirty="0"/>
              <a:t> </a:t>
            </a:r>
            <a:r>
              <a:rPr lang="ru-RU" sz="1600" b="1" i="1" dirty="0" err="1"/>
              <a:t>еси</a:t>
            </a:r>
            <a:r>
              <a:rPr lang="ru-RU" sz="1600" b="1" i="1" dirty="0"/>
              <a:t>. Они же в радости </a:t>
            </a:r>
            <a:r>
              <a:rPr lang="ru-RU" sz="1600" b="1" i="1" dirty="0" err="1"/>
              <a:t>воспеша</a:t>
            </a:r>
            <a:r>
              <a:rPr lang="ru-RU" sz="1600" b="1" i="1" dirty="0"/>
              <a:t> </a:t>
            </a:r>
            <a:r>
              <a:rPr lang="ru-RU" sz="1600" b="1" i="1" dirty="0" err="1" smtClean="0"/>
              <a:t>Богу,Аллилуя</a:t>
            </a:r>
            <a:r>
              <a:rPr lang="ru-RU" sz="1600" b="1" i="1" dirty="0" smtClean="0"/>
              <a:t>!</a:t>
            </a:r>
            <a:endParaRPr lang="ru-RU" b="1" dirty="0"/>
          </a:p>
        </p:txBody>
      </p:sp>
      <p:pic>
        <p:nvPicPr>
          <p:cNvPr id="1026" name="Picture 2" descr="C:\Users\0000\Desktop\к пасхе\blazhennaja_Ksenija_Peterburgskaja_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226774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29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effectLst/>
                <a:latin typeface="+mn-lt"/>
              </a:rPr>
              <a:t>         </a:t>
            </a:r>
            <a:endParaRPr lang="ru-RU" dirty="0"/>
          </a:p>
        </p:txBody>
      </p:sp>
      <p:sp>
        <p:nvSpPr>
          <p:cNvPr id="3" name="Объект 2"/>
          <p:cNvSpPr>
            <a:spLocks noGrp="1"/>
          </p:cNvSpPr>
          <p:nvPr>
            <p:ph idx="1"/>
          </p:nvPr>
        </p:nvSpPr>
        <p:spPr>
          <a:xfrm>
            <a:off x="251520" y="188640"/>
            <a:ext cx="8891705" cy="5832648"/>
          </a:xfrm>
        </p:spPr>
        <p:txBody>
          <a:bodyPr>
            <a:normAutofit fontScale="25000" lnSpcReduction="20000"/>
          </a:bodyPr>
          <a:lstStyle/>
          <a:p>
            <a:pPr marL="137160" indent="0">
              <a:buNone/>
            </a:pPr>
            <a:r>
              <a:rPr lang="ru-RU" dirty="0" smtClean="0"/>
              <a:t>                                                                   </a:t>
            </a:r>
            <a:endParaRPr lang="ru-RU" sz="7200" dirty="0" smtClean="0"/>
          </a:p>
          <a:p>
            <a:pPr marL="137160" indent="0">
              <a:lnSpc>
                <a:spcPct val="120000"/>
              </a:lnSpc>
              <a:spcBef>
                <a:spcPts val="0"/>
              </a:spcBef>
              <a:buNone/>
            </a:pPr>
            <a:r>
              <a:rPr lang="ru-RU" sz="7200" dirty="0" smtClean="0"/>
              <a:t>                                                  Известен </a:t>
            </a:r>
            <a:r>
              <a:rPr lang="ru-RU" sz="7200" dirty="0"/>
              <a:t>случай, когда </a:t>
            </a:r>
            <a:r>
              <a:rPr lang="ru-RU" sz="7200" dirty="0" smtClean="0"/>
              <a:t> блаженная </a:t>
            </a:r>
            <a:r>
              <a:rPr lang="ru-RU" sz="7200" dirty="0"/>
              <a:t>Ксения    </a:t>
            </a:r>
            <a:r>
              <a:rPr lang="ru-RU" sz="7200" dirty="0" smtClean="0"/>
              <a:t>позаботилась </a:t>
            </a:r>
          </a:p>
          <a:p>
            <a:pPr marL="137160" indent="0">
              <a:lnSpc>
                <a:spcPct val="120000"/>
              </a:lnSpc>
              <a:spcBef>
                <a:spcPts val="0"/>
              </a:spcBef>
              <a:buNone/>
            </a:pPr>
            <a:r>
              <a:rPr lang="ru-RU" sz="7200" dirty="0"/>
              <a:t> </a:t>
            </a:r>
            <a:r>
              <a:rPr lang="ru-RU" sz="7200" dirty="0" smtClean="0"/>
              <a:t>                                      о   благе </a:t>
            </a:r>
            <a:r>
              <a:rPr lang="ru-RU" sz="7200" dirty="0"/>
              <a:t>и спасении еще не </a:t>
            </a:r>
            <a:r>
              <a:rPr lang="ru-RU" sz="7200" dirty="0" smtClean="0"/>
              <a:t>   родившегося   младенца</a:t>
            </a:r>
            <a:r>
              <a:rPr lang="ru-RU" sz="7200" dirty="0"/>
              <a:t>. Пришла </a:t>
            </a:r>
            <a:endParaRPr lang="ru-RU" sz="7200" dirty="0" smtClean="0"/>
          </a:p>
          <a:p>
            <a:pPr marL="137160" indent="0">
              <a:lnSpc>
                <a:spcPct val="120000"/>
              </a:lnSpc>
              <a:spcBef>
                <a:spcPts val="0"/>
              </a:spcBef>
              <a:buNone/>
            </a:pPr>
            <a:r>
              <a:rPr lang="ru-RU" sz="7200" dirty="0"/>
              <a:t> </a:t>
            </a:r>
            <a:r>
              <a:rPr lang="ru-RU" sz="7200" dirty="0" smtClean="0"/>
              <a:t>                                      она </a:t>
            </a:r>
            <a:r>
              <a:rPr lang="ru-RU" sz="7200" dirty="0"/>
              <a:t>как-то к </a:t>
            </a:r>
            <a:r>
              <a:rPr lang="ru-RU" sz="7200" dirty="0" smtClean="0"/>
              <a:t>давнишней    знакомой   </a:t>
            </a:r>
            <a:r>
              <a:rPr lang="ru-RU" sz="7200" dirty="0" err="1" smtClean="0"/>
              <a:t>Параскеве</a:t>
            </a:r>
            <a:r>
              <a:rPr lang="ru-RU" sz="7200" dirty="0" smtClean="0"/>
              <a:t> </a:t>
            </a:r>
            <a:r>
              <a:rPr lang="ru-RU" sz="7200" dirty="0"/>
              <a:t>Антоновой, </a:t>
            </a:r>
            <a:r>
              <a:rPr lang="ru-RU" sz="7200" dirty="0" smtClean="0"/>
              <a:t>  </a:t>
            </a:r>
          </a:p>
          <a:p>
            <a:pPr marL="137160" indent="0">
              <a:lnSpc>
                <a:spcPct val="120000"/>
              </a:lnSpc>
              <a:spcBef>
                <a:spcPts val="0"/>
              </a:spcBef>
              <a:buNone/>
            </a:pPr>
            <a:r>
              <a:rPr lang="ru-RU" sz="7200" dirty="0"/>
              <a:t> </a:t>
            </a:r>
            <a:r>
              <a:rPr lang="ru-RU" sz="7200" dirty="0" smtClean="0"/>
              <a:t>                                      которой </a:t>
            </a:r>
            <a:r>
              <a:rPr lang="ru-RU" sz="7200" dirty="0"/>
              <a:t>подарила свой дом, и </a:t>
            </a:r>
            <a:r>
              <a:rPr lang="ru-RU" sz="7200" dirty="0" smtClean="0"/>
              <a:t>   говорит</a:t>
            </a:r>
            <a:r>
              <a:rPr lang="ru-RU" sz="7200" dirty="0"/>
              <a:t>: «Вот ты тут сидишь да </a:t>
            </a:r>
            <a:endParaRPr lang="ru-RU" sz="7200" dirty="0" smtClean="0"/>
          </a:p>
          <a:p>
            <a:pPr marL="137160" indent="0">
              <a:lnSpc>
                <a:spcPct val="120000"/>
              </a:lnSpc>
              <a:spcBef>
                <a:spcPts val="0"/>
              </a:spcBef>
              <a:buNone/>
            </a:pPr>
            <a:r>
              <a:rPr lang="ru-RU" sz="7200" dirty="0"/>
              <a:t> </a:t>
            </a:r>
            <a:r>
              <a:rPr lang="ru-RU" sz="7200" dirty="0" smtClean="0"/>
              <a:t>                                     чулки  штопаешь</a:t>
            </a:r>
            <a:r>
              <a:rPr lang="ru-RU" sz="7200" dirty="0"/>
              <a:t>, а не </a:t>
            </a:r>
            <a:r>
              <a:rPr lang="ru-RU" sz="7200" dirty="0" smtClean="0"/>
              <a:t>знаешь</a:t>
            </a:r>
            <a:r>
              <a:rPr lang="ru-RU" sz="7200" dirty="0"/>
              <a:t>, </a:t>
            </a:r>
            <a:r>
              <a:rPr lang="ru-RU" sz="7200" dirty="0" smtClean="0"/>
              <a:t>  что </a:t>
            </a:r>
            <a:r>
              <a:rPr lang="ru-RU" sz="7200" dirty="0"/>
              <a:t>тебе Бог сына </a:t>
            </a:r>
            <a:r>
              <a:rPr lang="ru-RU" sz="7200" dirty="0" smtClean="0"/>
              <a:t>  послал</a:t>
            </a:r>
            <a:r>
              <a:rPr lang="ru-RU" sz="7200" dirty="0"/>
              <a:t>! </a:t>
            </a:r>
            <a:r>
              <a:rPr lang="ru-RU" sz="7200" dirty="0" smtClean="0"/>
              <a:t>Иди </a:t>
            </a:r>
          </a:p>
          <a:p>
            <a:pPr marL="137160" indent="0">
              <a:lnSpc>
                <a:spcPct val="120000"/>
              </a:lnSpc>
              <a:spcBef>
                <a:spcPts val="0"/>
              </a:spcBef>
              <a:buNone/>
            </a:pPr>
            <a:r>
              <a:rPr lang="ru-RU" sz="7200" dirty="0"/>
              <a:t> </a:t>
            </a:r>
            <a:r>
              <a:rPr lang="ru-RU" sz="7200" dirty="0" smtClean="0"/>
              <a:t>                                     скорее на  Смоленское   кладбище! </a:t>
            </a:r>
            <a:r>
              <a:rPr lang="ru-RU" sz="7200" dirty="0" err="1" smtClean="0"/>
              <a:t>Параскева</a:t>
            </a:r>
            <a:r>
              <a:rPr lang="ru-RU" sz="7200" dirty="0" smtClean="0"/>
              <a:t> была весьма     </a:t>
            </a:r>
          </a:p>
          <a:p>
            <a:pPr marL="137160" indent="0">
              <a:lnSpc>
                <a:spcPct val="120000"/>
              </a:lnSpc>
              <a:spcBef>
                <a:spcPts val="0"/>
              </a:spcBef>
              <a:buNone/>
            </a:pPr>
            <a:r>
              <a:rPr lang="ru-RU" sz="7200" dirty="0"/>
              <a:t> </a:t>
            </a:r>
            <a:r>
              <a:rPr lang="ru-RU" sz="7200" dirty="0" smtClean="0"/>
              <a:t>                                     смущена </a:t>
            </a:r>
            <a:r>
              <a:rPr lang="ru-RU" sz="7200" dirty="0"/>
              <a:t>этой нелепицей, </a:t>
            </a:r>
            <a:r>
              <a:rPr lang="ru-RU" sz="7200" dirty="0" smtClean="0"/>
              <a:t>  однако </a:t>
            </a:r>
            <a:r>
              <a:rPr lang="ru-RU" sz="7200" dirty="0"/>
              <a:t>послушалась блаженную и </a:t>
            </a:r>
            <a:endParaRPr lang="ru-RU" sz="7200" dirty="0" smtClean="0"/>
          </a:p>
          <a:p>
            <a:pPr marL="137160" indent="0">
              <a:lnSpc>
                <a:spcPct val="120000"/>
              </a:lnSpc>
              <a:spcBef>
                <a:spcPts val="0"/>
              </a:spcBef>
              <a:buNone/>
            </a:pPr>
            <a:r>
              <a:rPr lang="ru-RU" sz="7200" dirty="0"/>
              <a:t> </a:t>
            </a:r>
            <a:r>
              <a:rPr lang="ru-RU" sz="7200" dirty="0" smtClean="0"/>
              <a:t>                                     пошла</a:t>
            </a:r>
            <a:r>
              <a:rPr lang="ru-RU" sz="7200" dirty="0"/>
              <a:t>. У самого кладбища </a:t>
            </a:r>
            <a:r>
              <a:rPr lang="ru-RU" sz="7200" dirty="0" smtClean="0"/>
              <a:t>  увидела </a:t>
            </a:r>
            <a:r>
              <a:rPr lang="ru-RU" sz="7200" dirty="0"/>
              <a:t>она толпу народа и, </a:t>
            </a:r>
            <a:endParaRPr lang="ru-RU" sz="7200" dirty="0" smtClean="0"/>
          </a:p>
          <a:p>
            <a:pPr marL="137160" indent="0">
              <a:lnSpc>
                <a:spcPct val="120000"/>
              </a:lnSpc>
              <a:spcBef>
                <a:spcPts val="0"/>
              </a:spcBef>
              <a:buNone/>
            </a:pPr>
            <a:r>
              <a:rPr lang="ru-RU" sz="7200" dirty="0"/>
              <a:t> </a:t>
            </a:r>
            <a:r>
              <a:rPr lang="ru-RU" sz="7200" dirty="0" smtClean="0"/>
              <a:t>                                      подойдя</a:t>
            </a:r>
            <a:r>
              <a:rPr lang="ru-RU" sz="7200" dirty="0"/>
              <a:t>, узнала, что какой-то </a:t>
            </a:r>
            <a:r>
              <a:rPr lang="ru-RU" sz="7200" dirty="0" smtClean="0"/>
              <a:t> извозчик </a:t>
            </a:r>
            <a:r>
              <a:rPr lang="ru-RU" sz="7200" dirty="0"/>
              <a:t>сбил с ног беременную </a:t>
            </a:r>
            <a:endParaRPr lang="ru-RU" sz="7200" dirty="0" smtClean="0"/>
          </a:p>
          <a:p>
            <a:pPr marL="137160" indent="0">
              <a:lnSpc>
                <a:spcPct val="120000"/>
              </a:lnSpc>
              <a:spcBef>
                <a:spcPts val="0"/>
              </a:spcBef>
              <a:buNone/>
            </a:pPr>
            <a:r>
              <a:rPr lang="ru-RU" sz="7200" dirty="0"/>
              <a:t> </a:t>
            </a:r>
            <a:r>
              <a:rPr lang="ru-RU" sz="7200" dirty="0" smtClean="0"/>
              <a:t>                                     женщину</a:t>
            </a:r>
            <a:r>
              <a:rPr lang="ru-RU" sz="7200" dirty="0"/>
              <a:t>. Здесь же на земле женщина родила мальчика, а сама скончалась. Все пытались узнать, кто это женщина и где ее родственники, но не преуспели в этом. Увидев в случившемся перст Божий, </a:t>
            </a:r>
            <a:r>
              <a:rPr lang="ru-RU" sz="7200" dirty="0" err="1"/>
              <a:t>Параскева</a:t>
            </a:r>
            <a:r>
              <a:rPr lang="ru-RU" sz="7200" dirty="0"/>
              <a:t> взяла мальчика к себе, усыновила и воспитала во всей строгости христианской жизни. Сын ее до глубокой старости содержал свою мать и весьма почитал ее. </a:t>
            </a:r>
            <a:r>
              <a:rPr lang="ru-RU" sz="7200" dirty="0" err="1"/>
              <a:t>Параскева</a:t>
            </a:r>
            <a:r>
              <a:rPr lang="ru-RU" sz="7200" dirty="0"/>
              <a:t> же благодарила Бога и рабу Божию Ксению за ее повеление принять на воспитание сына</a:t>
            </a:r>
            <a:r>
              <a:rPr lang="ru-RU" sz="7200" dirty="0" smtClean="0"/>
              <a:t>.</a:t>
            </a:r>
          </a:p>
          <a:p>
            <a:pPr marL="137160" indent="0">
              <a:lnSpc>
                <a:spcPct val="120000"/>
              </a:lnSpc>
              <a:buNone/>
            </a:pPr>
            <a:endParaRPr lang="ru-RU" sz="8000" dirty="0"/>
          </a:p>
        </p:txBody>
      </p:sp>
      <p:pic>
        <p:nvPicPr>
          <p:cNvPr id="2051" name="Picture 3" descr="C:\Users\0000\Desktop\к пасхе\101761995_7predskazaniiblagennoiKseni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2457286" cy="25086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4722853"/>
            <a:ext cx="8496944" cy="1877437"/>
          </a:xfrm>
          <a:prstGeom prst="rect">
            <a:avLst/>
          </a:prstGeom>
        </p:spPr>
        <p:txBody>
          <a:bodyPr wrap="square">
            <a:spAutoFit/>
          </a:bodyPr>
          <a:lstStyle/>
          <a:p>
            <a:r>
              <a:rPr lang="ru-RU" b="1" dirty="0" smtClean="0"/>
              <a:t>                                                                 </a:t>
            </a:r>
            <a:r>
              <a:rPr lang="ru-RU" sz="1600" b="1" i="1" u="sng" dirty="0" smtClean="0"/>
              <a:t>Кондак </a:t>
            </a:r>
            <a:r>
              <a:rPr lang="ru-RU" sz="1600" b="1" i="1" u="sng" dirty="0"/>
              <a:t>6</a:t>
            </a:r>
          </a:p>
          <a:p>
            <a:r>
              <a:rPr lang="ru-RU" sz="1600" b="1" i="1" dirty="0" smtClean="0"/>
              <a:t>        Проповедана </a:t>
            </a:r>
            <a:r>
              <a:rPr lang="ru-RU" sz="1600" b="1" i="1" dirty="0" err="1"/>
              <a:t>бысть</a:t>
            </a:r>
            <a:r>
              <a:rPr lang="ru-RU" sz="1600" b="1" i="1" dirty="0"/>
              <a:t> святость жития твоего, блаженная, жителем града твоего, </a:t>
            </a:r>
            <a:r>
              <a:rPr lang="ru-RU" sz="1600" b="1" i="1" dirty="0" err="1"/>
              <a:t>егда</a:t>
            </a:r>
            <a:r>
              <a:rPr lang="ru-RU" sz="1600" b="1" i="1" dirty="0"/>
              <a:t> ты, о младенце, еще не </a:t>
            </a:r>
            <a:r>
              <a:rPr lang="ru-RU" sz="1600" b="1" i="1" dirty="0" err="1"/>
              <a:t>рождшемся</a:t>
            </a:r>
            <a:r>
              <a:rPr lang="ru-RU" sz="1600" b="1" i="1" dirty="0"/>
              <a:t>, </a:t>
            </a:r>
            <a:r>
              <a:rPr lang="ru-RU" sz="1600" b="1" i="1" dirty="0" err="1"/>
              <a:t>пекущися</a:t>
            </a:r>
            <a:r>
              <a:rPr lang="ru-RU" sz="1600" b="1" i="1" dirty="0"/>
              <a:t>, жене добрей, в доме, тобою дарованном, жившей, </a:t>
            </a:r>
            <a:r>
              <a:rPr lang="ru-RU" sz="1600" b="1" i="1" dirty="0" err="1"/>
              <a:t>рекла</a:t>
            </a:r>
            <a:r>
              <a:rPr lang="ru-RU" sz="1600" b="1" i="1" dirty="0"/>
              <a:t> </a:t>
            </a:r>
            <a:r>
              <a:rPr lang="ru-RU" sz="1600" b="1" i="1" dirty="0" err="1"/>
              <a:t>еси</a:t>
            </a:r>
            <a:r>
              <a:rPr lang="ru-RU" sz="1600" b="1" i="1" dirty="0"/>
              <a:t>: Бог тебе сына посла, теки на кладбище Смоленское. Тая же, со тщанием притекши, сироту, </a:t>
            </a:r>
            <a:r>
              <a:rPr lang="ru-RU" sz="1600" b="1" i="1" dirty="0" err="1"/>
              <a:t>рожденна</a:t>
            </a:r>
            <a:r>
              <a:rPr lang="ru-RU" sz="1600" b="1" i="1" dirty="0"/>
              <a:t> материю, </a:t>
            </a:r>
            <a:r>
              <a:rPr lang="ru-RU" sz="1600" b="1" i="1" dirty="0" err="1"/>
              <a:t>внезапу</a:t>
            </a:r>
            <a:r>
              <a:rPr lang="ru-RU" sz="1600" b="1" i="1" dirty="0"/>
              <a:t> на пути пострадавшею и скончавшеюся, в дом свой прияла есть: вся же лета жития своего, тебе </a:t>
            </a:r>
            <a:r>
              <a:rPr lang="ru-RU" sz="1600" b="1" i="1" dirty="0" err="1"/>
              <a:t>благодаряще</a:t>
            </a:r>
            <a:r>
              <a:rPr lang="ru-RU" sz="1600" b="1" i="1" dirty="0"/>
              <a:t>, сия семья благодатная Богу Человеколюбцу </a:t>
            </a:r>
            <a:r>
              <a:rPr lang="ru-RU" sz="1600" b="1" i="1" dirty="0" err="1" smtClean="0"/>
              <a:t>взываше</a:t>
            </a:r>
            <a:r>
              <a:rPr lang="ru-RU" b="1" i="1" dirty="0" smtClean="0"/>
              <a:t>.</a:t>
            </a:r>
            <a:endParaRPr lang="ru-RU" b="1" i="1" dirty="0"/>
          </a:p>
        </p:txBody>
      </p:sp>
    </p:spTree>
    <p:extLst>
      <p:ext uri="{BB962C8B-B14F-4D97-AF65-F5344CB8AC3E}">
        <p14:creationId xmlns:p14="http://schemas.microsoft.com/office/powerpoint/2010/main" val="1083667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04696"/>
          </a:xfrm>
        </p:spPr>
        <p:txBody>
          <a:bodyPr>
            <a:normAutofit lnSpcReduction="10000"/>
          </a:bodyPr>
          <a:lstStyle/>
          <a:p>
            <a:pPr marL="137160" indent="0">
              <a:buNone/>
            </a:pPr>
            <a:r>
              <a:rPr lang="ru-RU" dirty="0" smtClean="0"/>
              <a:t>                                  </a:t>
            </a:r>
            <a:r>
              <a:rPr lang="ru-RU" sz="2000" dirty="0" smtClean="0"/>
              <a:t>Однажды </a:t>
            </a:r>
            <a:r>
              <a:rPr lang="ru-RU" sz="2000" dirty="0"/>
              <a:t>встретила Блаженная Ксения на </a:t>
            </a:r>
            <a:r>
              <a:rPr lang="ru-RU" sz="2000" dirty="0" smtClean="0"/>
              <a:t>   </a:t>
            </a:r>
          </a:p>
          <a:p>
            <a:pPr marL="137160" indent="0">
              <a:buNone/>
            </a:pPr>
            <a:r>
              <a:rPr lang="ru-RU" sz="2000" dirty="0"/>
              <a:t> </a:t>
            </a:r>
            <a:r>
              <a:rPr lang="ru-RU" sz="2000" dirty="0" smtClean="0"/>
              <a:t>                                     улице   одну благочестивую </a:t>
            </a:r>
            <a:r>
              <a:rPr lang="ru-RU" sz="2000" dirty="0"/>
              <a:t>женщину, свою </a:t>
            </a:r>
            <a:r>
              <a:rPr lang="ru-RU" sz="2000" dirty="0" smtClean="0"/>
              <a:t>                  </a:t>
            </a:r>
          </a:p>
          <a:p>
            <a:pPr marL="137160" indent="0">
              <a:buNone/>
            </a:pPr>
            <a:r>
              <a:rPr lang="ru-RU" sz="2000" dirty="0"/>
              <a:t> </a:t>
            </a:r>
            <a:r>
              <a:rPr lang="ru-RU" sz="2000" dirty="0" smtClean="0"/>
              <a:t>                                    знакомую</a:t>
            </a:r>
            <a:r>
              <a:rPr lang="ru-RU" sz="2000" dirty="0"/>
              <a:t>, </a:t>
            </a:r>
            <a:r>
              <a:rPr lang="ru-RU" sz="2000" dirty="0" smtClean="0"/>
              <a:t>  остановила </a:t>
            </a:r>
            <a:r>
              <a:rPr lang="ru-RU" sz="2000" dirty="0"/>
              <a:t>ее и, подавая ей медный </a:t>
            </a:r>
            <a:endParaRPr lang="ru-RU" sz="2000" dirty="0" smtClean="0"/>
          </a:p>
          <a:p>
            <a:pPr marL="137160" indent="0">
              <a:buNone/>
            </a:pPr>
            <a:r>
              <a:rPr lang="ru-RU" sz="2000" dirty="0"/>
              <a:t> </a:t>
            </a:r>
            <a:r>
              <a:rPr lang="ru-RU" sz="2000" dirty="0" smtClean="0"/>
              <a:t>                                    пятак </a:t>
            </a:r>
            <a:r>
              <a:rPr lang="ru-RU" sz="2000" dirty="0"/>
              <a:t>с </a:t>
            </a:r>
            <a:r>
              <a:rPr lang="ru-RU" sz="2000" dirty="0" smtClean="0"/>
              <a:t> изображением </a:t>
            </a:r>
            <a:r>
              <a:rPr lang="ru-RU" sz="2000" dirty="0"/>
              <a:t>всадника, сказала: "Возьми </a:t>
            </a:r>
            <a:endParaRPr lang="ru-RU" sz="2000" dirty="0" smtClean="0"/>
          </a:p>
          <a:p>
            <a:pPr marL="137160" indent="0">
              <a:buNone/>
            </a:pPr>
            <a:r>
              <a:rPr lang="ru-RU" sz="2000" dirty="0"/>
              <a:t> </a:t>
            </a:r>
            <a:r>
              <a:rPr lang="ru-RU" sz="2000" dirty="0" smtClean="0"/>
              <a:t>                                    пятак</a:t>
            </a:r>
            <a:r>
              <a:rPr lang="ru-RU" sz="2000" dirty="0"/>
              <a:t>, </a:t>
            </a:r>
            <a:r>
              <a:rPr lang="ru-RU" sz="2000" dirty="0" smtClean="0"/>
              <a:t>  тут  царь </a:t>
            </a:r>
            <a:r>
              <a:rPr lang="ru-RU" sz="2000" dirty="0"/>
              <a:t>на коне; потухнет!" Женщина </a:t>
            </a:r>
            <a:r>
              <a:rPr lang="ru-RU" sz="2000" dirty="0" smtClean="0"/>
              <a:t> </a:t>
            </a:r>
          </a:p>
          <a:p>
            <a:pPr marL="137160" indent="0">
              <a:buNone/>
            </a:pPr>
            <a:r>
              <a:rPr lang="ru-RU" sz="2000" dirty="0"/>
              <a:t> </a:t>
            </a:r>
            <a:r>
              <a:rPr lang="ru-RU" sz="2000" dirty="0" smtClean="0"/>
              <a:t>                                   взяла  пятак</a:t>
            </a:r>
            <a:r>
              <a:rPr lang="ru-RU" sz="2000" dirty="0"/>
              <a:t>, </a:t>
            </a:r>
            <a:r>
              <a:rPr lang="ru-RU" sz="2000" dirty="0" smtClean="0"/>
              <a:t>попрощалась </a:t>
            </a:r>
            <a:r>
              <a:rPr lang="ru-RU" sz="2000" dirty="0"/>
              <a:t>с Ксенией и, </a:t>
            </a:r>
            <a:r>
              <a:rPr lang="ru-RU" sz="2000" dirty="0" smtClean="0"/>
              <a:t>              </a:t>
            </a:r>
          </a:p>
          <a:p>
            <a:pPr marL="137160" indent="0">
              <a:buNone/>
            </a:pPr>
            <a:r>
              <a:rPr lang="ru-RU" sz="2000" dirty="0"/>
              <a:t> </a:t>
            </a:r>
            <a:r>
              <a:rPr lang="ru-RU" sz="2000" dirty="0" smtClean="0"/>
              <a:t>                                   недоумевая</a:t>
            </a:r>
            <a:r>
              <a:rPr lang="ru-RU" sz="2000" dirty="0"/>
              <a:t>, что бы значили странные слова ее, пошла домой. Но едва она вошла в ту улицу, где она жила, как увидела, что загорелся дом ее. Не успела, однако, она добежать до своего дома, как пламя было потушено. Тут только поняла она, что означали слова Блаженной Ксении "возьми пятак; потухнет</a:t>
            </a:r>
            <a:r>
              <a:rPr lang="ru-RU" sz="2000" dirty="0" smtClean="0"/>
              <a:t>!«</a:t>
            </a:r>
          </a:p>
          <a:p>
            <a:pPr marL="137160" indent="0">
              <a:buNone/>
            </a:pPr>
            <a:endParaRPr lang="ru-RU" sz="2000" dirty="0"/>
          </a:p>
          <a:p>
            <a:pPr marL="137160" indent="0" algn="ctr">
              <a:buNone/>
            </a:pPr>
            <a:r>
              <a:rPr lang="ru-RU" sz="1600" b="1" i="1" u="sng" dirty="0"/>
              <a:t>Икос </a:t>
            </a:r>
            <a:r>
              <a:rPr lang="ru-RU" sz="1600" b="1" i="1" u="sng" dirty="0" smtClean="0"/>
              <a:t>4</a:t>
            </a:r>
          </a:p>
          <a:p>
            <a:pPr marL="137160" indent="0" algn="ctr">
              <a:buNone/>
            </a:pPr>
            <a:endParaRPr lang="ru-RU" sz="1600" b="1" i="1" u="sng" dirty="0"/>
          </a:p>
          <a:p>
            <a:pPr marL="137160" indent="0">
              <a:lnSpc>
                <a:spcPct val="110000"/>
              </a:lnSpc>
              <a:buNone/>
            </a:pPr>
            <a:r>
              <a:rPr lang="ru-RU" sz="1600" dirty="0" smtClean="0"/>
              <a:t>      </a:t>
            </a:r>
            <a:r>
              <a:rPr lang="ru-RU" sz="1600" b="1" i="1" dirty="0" err="1" smtClean="0"/>
              <a:t>Слышаша</a:t>
            </a:r>
            <a:r>
              <a:rPr lang="ru-RU" sz="1600" b="1" i="1" dirty="0" smtClean="0"/>
              <a:t> </a:t>
            </a:r>
            <a:r>
              <a:rPr lang="ru-RU" sz="1600" b="1" i="1" dirty="0" err="1"/>
              <a:t>людие</a:t>
            </a:r>
            <a:r>
              <a:rPr lang="ru-RU" sz="1600" b="1" i="1" dirty="0"/>
              <a:t> дар прозрения чудный, тобою явленный, святая </a:t>
            </a:r>
            <a:r>
              <a:rPr lang="ru-RU" sz="1600" b="1" i="1" dirty="0" err="1"/>
              <a:t>мати</a:t>
            </a:r>
            <a:r>
              <a:rPr lang="ru-RU" sz="1600" b="1" i="1" dirty="0"/>
              <a:t>, и </a:t>
            </a:r>
            <a:r>
              <a:rPr lang="ru-RU" sz="1600" b="1" i="1" dirty="0" err="1"/>
              <a:t>удивишася</a:t>
            </a:r>
            <a:r>
              <a:rPr lang="ru-RU" sz="1600" b="1" i="1" dirty="0"/>
              <a:t>. Се, жене некоей </a:t>
            </a:r>
            <a:r>
              <a:rPr lang="ru-RU" sz="1600" b="1" i="1" dirty="0" err="1"/>
              <a:t>рекла</a:t>
            </a:r>
            <a:r>
              <a:rPr lang="ru-RU" sz="1600" b="1" i="1" dirty="0"/>
              <a:t> </a:t>
            </a:r>
            <a:r>
              <a:rPr lang="ru-RU" sz="1600" b="1" i="1" dirty="0" err="1"/>
              <a:t>еси</a:t>
            </a:r>
            <a:r>
              <a:rPr lang="ru-RU" sz="1600" b="1" i="1" dirty="0"/>
              <a:t>: </a:t>
            </a:r>
            <a:r>
              <a:rPr lang="ru-RU" sz="1600" b="1" i="1" dirty="0" err="1"/>
              <a:t>возми</a:t>
            </a:r>
            <a:r>
              <a:rPr lang="ru-RU" sz="1600" b="1" i="1" dirty="0"/>
              <a:t> пятак, </a:t>
            </a:r>
            <a:r>
              <a:rPr lang="ru-RU" sz="1600" b="1" i="1" dirty="0" err="1"/>
              <a:t>зде</a:t>
            </a:r>
            <a:r>
              <a:rPr lang="ru-RU" sz="1600" b="1" i="1" dirty="0"/>
              <a:t> царь на коне: потухнет. Та же не </a:t>
            </a:r>
            <a:r>
              <a:rPr lang="ru-RU" sz="1600" b="1" i="1" dirty="0" err="1"/>
              <a:t>ведающи</a:t>
            </a:r>
            <a:r>
              <a:rPr lang="ru-RU" sz="1600" b="1" i="1" dirty="0"/>
              <a:t>, яко ты </a:t>
            </a:r>
            <a:r>
              <a:rPr lang="ru-RU" sz="1600" b="1" i="1" dirty="0" err="1"/>
              <a:t>запаление</a:t>
            </a:r>
            <a:r>
              <a:rPr lang="ru-RU" sz="1600" b="1" i="1" dirty="0"/>
              <a:t> дома </a:t>
            </a:r>
            <a:r>
              <a:rPr lang="ru-RU" sz="1600" b="1" i="1" dirty="0" err="1"/>
              <a:t>ея</a:t>
            </a:r>
            <a:r>
              <a:rPr lang="ru-RU" sz="1600" b="1" i="1" dirty="0"/>
              <a:t> прозрела </a:t>
            </a:r>
            <a:r>
              <a:rPr lang="ru-RU" sz="1600" b="1" i="1" dirty="0" err="1"/>
              <a:t>еси</a:t>
            </a:r>
            <a:r>
              <a:rPr lang="ru-RU" sz="1600" b="1" i="1" dirty="0"/>
              <a:t>, </a:t>
            </a:r>
            <a:r>
              <a:rPr lang="ru-RU" sz="1600" b="1" i="1" dirty="0" err="1"/>
              <a:t>притече</a:t>
            </a:r>
            <a:r>
              <a:rPr lang="ru-RU" sz="1600" b="1" i="1" dirty="0"/>
              <a:t> во своя си и </a:t>
            </a:r>
            <a:r>
              <a:rPr lang="ru-RU" sz="1600" b="1" i="1" dirty="0" err="1"/>
              <a:t>узре</a:t>
            </a:r>
            <a:r>
              <a:rPr lang="ru-RU" sz="1600" b="1" i="1" dirty="0"/>
              <a:t> дом свой во огни </a:t>
            </a:r>
            <a:r>
              <a:rPr lang="ru-RU" sz="1600" b="1" i="1" dirty="0" err="1"/>
              <a:t>горящ</a:t>
            </a:r>
            <a:r>
              <a:rPr lang="ru-RU" sz="1600" b="1" i="1" dirty="0"/>
              <a:t>: и </a:t>
            </a:r>
            <a:r>
              <a:rPr lang="ru-RU" sz="1600" b="1" i="1" dirty="0" err="1"/>
              <a:t>абие</a:t>
            </a:r>
            <a:r>
              <a:rPr lang="ru-RU" sz="1600" b="1" i="1" dirty="0"/>
              <a:t> по молитве твоей пламень огня </a:t>
            </a:r>
            <a:r>
              <a:rPr lang="ru-RU" sz="1600" b="1" i="1" dirty="0" err="1"/>
              <a:t>угасе</a:t>
            </a:r>
            <a:r>
              <a:rPr lang="ru-RU" sz="1600" b="1" i="1" dirty="0"/>
              <a:t>. </a:t>
            </a:r>
            <a:r>
              <a:rPr lang="ru-RU" sz="1600" b="1" i="1" dirty="0" err="1"/>
              <a:t>Мнози</a:t>
            </a:r>
            <a:r>
              <a:rPr lang="ru-RU" sz="1600" b="1" i="1" dirty="0"/>
              <a:t> же </a:t>
            </a:r>
            <a:r>
              <a:rPr lang="ru-RU" sz="1600" b="1" i="1" dirty="0" err="1"/>
              <a:t>страждущии</a:t>
            </a:r>
            <a:r>
              <a:rPr lang="ru-RU" sz="1600" b="1" i="1" dirty="0"/>
              <a:t> к помощи твоей </a:t>
            </a:r>
            <a:r>
              <a:rPr lang="ru-RU" sz="1600" b="1" i="1" dirty="0" err="1"/>
              <a:t>прибегаху</a:t>
            </a:r>
            <a:r>
              <a:rPr lang="ru-RU" sz="1600" b="1" i="1" dirty="0"/>
              <a:t>, </a:t>
            </a:r>
            <a:r>
              <a:rPr lang="ru-RU" sz="1600" b="1" i="1" dirty="0" err="1"/>
              <a:t>юже</a:t>
            </a:r>
            <a:r>
              <a:rPr lang="ru-RU" sz="1600" b="1" i="1" dirty="0"/>
              <a:t> </a:t>
            </a:r>
            <a:r>
              <a:rPr lang="ru-RU" sz="1600" b="1" i="1" dirty="0" err="1"/>
              <a:t>стяжавше</a:t>
            </a:r>
            <a:r>
              <a:rPr lang="ru-RU" sz="1600" b="1" i="1" dirty="0"/>
              <a:t>, </a:t>
            </a:r>
            <a:r>
              <a:rPr lang="ru-RU" sz="1600" b="1" i="1" dirty="0" err="1"/>
              <a:t>тако</a:t>
            </a:r>
            <a:r>
              <a:rPr lang="ru-RU" sz="1600" b="1" i="1" dirty="0"/>
              <a:t> </a:t>
            </a:r>
            <a:r>
              <a:rPr lang="ru-RU" sz="1600" b="1" i="1" dirty="0" err="1"/>
              <a:t>взываша</a:t>
            </a:r>
            <a:r>
              <a:rPr lang="ru-RU" sz="1600" b="1" i="1" dirty="0"/>
              <a:t> </a:t>
            </a:r>
            <a:r>
              <a:rPr lang="ru-RU" sz="1600" b="1" i="1" dirty="0" err="1"/>
              <a:t>ти</a:t>
            </a:r>
            <a:r>
              <a:rPr lang="ru-RU" sz="1600" b="1" i="1" dirty="0"/>
              <a:t>:</a:t>
            </a:r>
          </a:p>
          <a:p>
            <a:pPr marL="137160" indent="0">
              <a:lnSpc>
                <a:spcPct val="110000"/>
              </a:lnSpc>
              <a:buNone/>
            </a:pPr>
            <a:endParaRPr lang="ru-RU" sz="2000" b="1" i="1" dirty="0"/>
          </a:p>
        </p:txBody>
      </p:sp>
      <p:pic>
        <p:nvPicPr>
          <p:cNvPr id="3074" name="Picture 2" descr="C:\Users\0000\Desktop\к пасхе\Новый рисунок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2437580" cy="230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00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616664"/>
          </a:xfrm>
        </p:spPr>
        <p:txBody>
          <a:bodyPr>
            <a:normAutofit/>
          </a:bodyPr>
          <a:lstStyle/>
          <a:p>
            <a:pPr marL="137160" indent="0">
              <a:buNone/>
            </a:pPr>
            <a:r>
              <a:rPr lang="ru-RU" dirty="0" smtClean="0"/>
              <a:t>                           </a:t>
            </a:r>
            <a:r>
              <a:rPr lang="ru-RU" sz="2000" dirty="0" smtClean="0"/>
              <a:t>Накануне Рождества 1762 года  ходила Блаженная  </a:t>
            </a:r>
          </a:p>
          <a:p>
            <a:pPr marL="137160" indent="0">
              <a:buNone/>
            </a:pPr>
            <a:r>
              <a:rPr lang="ru-RU" sz="2000" dirty="0" smtClean="0"/>
              <a:t>                                  Ксения  </a:t>
            </a:r>
            <a:r>
              <a:rPr lang="ru-RU" sz="2000" dirty="0"/>
              <a:t>по </a:t>
            </a:r>
            <a:r>
              <a:rPr lang="ru-RU" sz="2000" dirty="0" smtClean="0"/>
              <a:t> Петербургу </a:t>
            </a:r>
            <a:r>
              <a:rPr lang="ru-RU" sz="2000" dirty="0"/>
              <a:t>и говорила: «Пеките блины, </a:t>
            </a:r>
            <a:endParaRPr lang="ru-RU" sz="2000" dirty="0" smtClean="0"/>
          </a:p>
          <a:p>
            <a:pPr marL="137160" indent="0">
              <a:buNone/>
            </a:pPr>
            <a:r>
              <a:rPr lang="ru-RU" sz="2000" dirty="0"/>
              <a:t> </a:t>
            </a:r>
            <a:r>
              <a:rPr lang="ru-RU" sz="2000" dirty="0" smtClean="0"/>
              <a:t>                                завтра </a:t>
            </a:r>
            <a:r>
              <a:rPr lang="ru-RU" sz="2000" dirty="0"/>
              <a:t>вся Россия будет печь блины». На другой день </a:t>
            </a:r>
            <a:endParaRPr lang="ru-RU" sz="2000" dirty="0" smtClean="0"/>
          </a:p>
          <a:p>
            <a:pPr marL="137160" indent="0">
              <a:buNone/>
            </a:pPr>
            <a:r>
              <a:rPr lang="ru-RU" sz="2000" dirty="0"/>
              <a:t> </a:t>
            </a:r>
            <a:r>
              <a:rPr lang="ru-RU" sz="2000" dirty="0" smtClean="0"/>
              <a:t>                                императрица </a:t>
            </a:r>
            <a:r>
              <a:rPr lang="ru-RU" sz="2000" dirty="0"/>
              <a:t>Елизавета Петровна скоропостижно </a:t>
            </a:r>
            <a:endParaRPr lang="ru-RU" sz="2000" dirty="0" smtClean="0"/>
          </a:p>
          <a:p>
            <a:pPr marL="137160" indent="0">
              <a:buNone/>
            </a:pPr>
            <a:r>
              <a:rPr lang="ru-RU" sz="2000" dirty="0"/>
              <a:t> </a:t>
            </a:r>
            <a:r>
              <a:rPr lang="ru-RU" sz="2000" dirty="0" smtClean="0"/>
              <a:t>                                скончалась</a:t>
            </a:r>
            <a:r>
              <a:rPr lang="ru-RU" sz="2000" dirty="0"/>
              <a:t>. За несколько дней до убиения </a:t>
            </a:r>
            <a:endParaRPr lang="ru-RU" sz="2000" dirty="0" smtClean="0"/>
          </a:p>
          <a:p>
            <a:pPr marL="137160" indent="0">
              <a:buNone/>
            </a:pPr>
            <a:r>
              <a:rPr lang="ru-RU" sz="2000" dirty="0"/>
              <a:t> </a:t>
            </a:r>
            <a:r>
              <a:rPr lang="ru-RU" sz="2000" dirty="0" smtClean="0"/>
              <a:t>                                царственного </a:t>
            </a:r>
            <a:r>
              <a:rPr lang="ru-RU" sz="2000" dirty="0"/>
              <a:t>юноши Иоанна VI, который в младенчестве был провозглашен Русским императором, блаженная плакала и повторяла: «Кровь, кровь, кровь». Через несколько дней после </a:t>
            </a:r>
            <a:r>
              <a:rPr lang="ru-RU" sz="2000" dirty="0" smtClean="0"/>
              <a:t>неудачного </a:t>
            </a:r>
            <a:r>
              <a:rPr lang="ru-RU" sz="2000" dirty="0"/>
              <a:t>заговора Мировича юный Иоанн был убит</a:t>
            </a:r>
            <a:r>
              <a:rPr lang="ru-RU" sz="2000" dirty="0" smtClean="0"/>
              <a:t>.</a:t>
            </a:r>
          </a:p>
          <a:p>
            <a:pPr marL="137160" indent="0">
              <a:buNone/>
            </a:pPr>
            <a:endParaRPr lang="ru-RU" sz="2000" dirty="0"/>
          </a:p>
          <a:p>
            <a:pPr marL="137160" indent="0">
              <a:buNone/>
            </a:pPr>
            <a:r>
              <a:rPr lang="ru-RU" sz="1600" b="1" dirty="0" smtClean="0"/>
              <a:t>                                                                       </a:t>
            </a:r>
            <a:r>
              <a:rPr lang="ru-RU" sz="1600" b="1" u="sng" dirty="0" smtClean="0"/>
              <a:t>Кондак </a:t>
            </a:r>
            <a:r>
              <a:rPr lang="ru-RU" sz="1600" b="1" u="sng" dirty="0"/>
              <a:t>8 </a:t>
            </a:r>
            <a:br>
              <a:rPr lang="ru-RU" sz="1600" b="1" u="sng" dirty="0"/>
            </a:br>
            <a:r>
              <a:rPr lang="ru-RU" sz="2000" b="1" i="1" dirty="0" smtClean="0"/>
              <a:t>     </a:t>
            </a:r>
            <a:r>
              <a:rPr lang="ru-RU" sz="1600" b="1" i="1" dirty="0" smtClean="0"/>
              <a:t>Странницей </a:t>
            </a:r>
            <a:r>
              <a:rPr lang="ru-RU" sz="1600" b="1" i="1" dirty="0"/>
              <a:t>бездомной прошла </a:t>
            </a:r>
            <a:r>
              <a:rPr lang="ru-RU" sz="1600" b="1" i="1" dirty="0" err="1"/>
              <a:t>еси</a:t>
            </a:r>
            <a:r>
              <a:rPr lang="ru-RU" sz="1600" b="1" i="1" dirty="0"/>
              <a:t> путь жизни твоей в стольном граде отечества нашего, в </a:t>
            </a:r>
            <a:r>
              <a:rPr lang="ru-RU" sz="1600" b="1" i="1" dirty="0" err="1"/>
              <a:t>велицем</a:t>
            </a:r>
            <a:r>
              <a:rPr lang="ru-RU" sz="1600" b="1" i="1" dirty="0"/>
              <a:t> терпении скорби и поношения неся. Ныне же в горнем Иерусалиме пребывая, в радости </a:t>
            </a:r>
            <a:r>
              <a:rPr lang="ru-RU" sz="1600" b="1" i="1" dirty="0" err="1"/>
              <a:t>поеши</a:t>
            </a:r>
            <a:r>
              <a:rPr lang="ru-RU" sz="1600" b="1" i="1" dirty="0"/>
              <a:t> </a:t>
            </a:r>
            <a:r>
              <a:rPr lang="ru-RU" sz="1600" b="1" i="1" dirty="0" smtClean="0"/>
              <a:t>Богу</a:t>
            </a:r>
            <a:r>
              <a:rPr lang="ru-RU" sz="1600" b="1" i="1" dirty="0"/>
              <a:t>.</a:t>
            </a:r>
          </a:p>
        </p:txBody>
      </p:sp>
      <p:pic>
        <p:nvPicPr>
          <p:cNvPr id="1026" name="Picture 2" descr="C:\Users\0000\Desktop\к пасхе\Ксения на улицах Петербурга.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2381977"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31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982</TotalTime>
  <Words>1500</Words>
  <Application>Microsoft Office PowerPoint</Application>
  <PresentationFormat>Экран (4:3)</PresentationFormat>
  <Paragraphs>140</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Book Antiqua</vt:lpstr>
      <vt:lpstr>Lucida Sans</vt:lpstr>
      <vt:lpstr>Times New Roman</vt:lpstr>
      <vt:lpstr>Wingdings</vt:lpstr>
      <vt:lpstr>Wingdings 2</vt:lpstr>
      <vt:lpstr>Wingdings 3</vt:lpstr>
      <vt:lpstr>Апекс</vt:lpstr>
      <vt:lpstr>Районный конкурс «Свет Православия»                               Из жития Святой       Блаженной Ксении           Петербургской</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литературы</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общеобразовательное учреждение средняя школа с. Лычково им. ГЕРОЯ Советского Союза И.В. Стружкина     Из жития Святой  Блаженной Ксении  Петербургской</dc:title>
  <dc:creator>0000</dc:creator>
  <cp:lastModifiedBy>ИРИНА</cp:lastModifiedBy>
  <cp:revision>57</cp:revision>
  <dcterms:created xsi:type="dcterms:W3CDTF">2015-04-23T18:08:56Z</dcterms:created>
  <dcterms:modified xsi:type="dcterms:W3CDTF">2015-05-18T09:48:24Z</dcterms:modified>
</cp:coreProperties>
</file>