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5" r:id="rId3"/>
  </p:sldMasterIdLst>
  <p:notesMasterIdLst>
    <p:notesMasterId r:id="rId36"/>
  </p:notesMasterIdLst>
  <p:sldIdLst>
    <p:sldId id="256" r:id="rId4"/>
    <p:sldId id="259" r:id="rId5"/>
    <p:sldId id="281" r:id="rId6"/>
    <p:sldId id="282" r:id="rId7"/>
    <p:sldId id="257" r:id="rId8"/>
    <p:sldId id="287" r:id="rId9"/>
    <p:sldId id="258" r:id="rId10"/>
    <p:sldId id="260" r:id="rId11"/>
    <p:sldId id="261" r:id="rId12"/>
    <p:sldId id="262" r:id="rId13"/>
    <p:sldId id="288" r:id="rId14"/>
    <p:sldId id="263" r:id="rId15"/>
    <p:sldId id="285" r:id="rId16"/>
    <p:sldId id="283" r:id="rId17"/>
    <p:sldId id="267" r:id="rId18"/>
    <p:sldId id="264" r:id="rId19"/>
    <p:sldId id="268" r:id="rId20"/>
    <p:sldId id="265" r:id="rId21"/>
    <p:sldId id="269" r:id="rId22"/>
    <p:sldId id="284" r:id="rId23"/>
    <p:sldId id="277" r:id="rId24"/>
    <p:sldId id="286" r:id="rId25"/>
    <p:sldId id="270" r:id="rId26"/>
    <p:sldId id="280" r:id="rId27"/>
    <p:sldId id="273" r:id="rId28"/>
    <p:sldId id="274" r:id="rId29"/>
    <p:sldId id="275" r:id="rId30"/>
    <p:sldId id="276" r:id="rId31"/>
    <p:sldId id="278" r:id="rId32"/>
    <p:sldId id="271" r:id="rId33"/>
    <p:sldId id="272" r:id="rId34"/>
    <p:sldId id="279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C89FEA-C04C-4A0C-AC0C-849B0B468F46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5AD69-4B19-411B-93B5-430C9130AB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489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A7B0360-C0C0-458A-BB7A-E36B1FF59E9F}" type="slidenum">
              <a:rPr lang="ru-RU" altLang="ru-RU">
                <a:solidFill>
                  <a:prstClr val="black"/>
                </a:solidFill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ru-RU" altLang="ru-RU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ACBF8E1-68A6-41F4-A5DD-3675EB8D6098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3E13B65-DAA6-417F-861A-0D80FAB5FA46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BF8E1-68A6-41F4-A5DD-3675EB8D6098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13B65-DAA6-417F-861A-0D80FAB5FA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BF8E1-68A6-41F4-A5DD-3675EB8D6098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13B65-DAA6-417F-861A-0D80FAB5FA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08D68-1936-45CF-B350-58FA37607A1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97080497"/>
      </p:ext>
    </p:extLst>
  </p:cSld>
  <p:clrMapOvr>
    <a:masterClrMapping/>
  </p:clrMapOvr>
  <p:transition spd="med">
    <p:wheel spokes="3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10101-B1F2-4EE1-9647-36A31A99DB6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01833168"/>
      </p:ext>
    </p:extLst>
  </p:cSld>
  <p:clrMapOvr>
    <a:masterClrMapping/>
  </p:clrMapOvr>
  <p:transition spd="med">
    <p:wheel spokes="3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>
                <a:solidFill>
                  <a:srgbClr val="DDE9EC"/>
                </a:solidFill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>
                <a:solidFill>
                  <a:srgbClr val="DDE9EC"/>
                </a:solidFill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>
                <a:solidFill>
                  <a:srgbClr val="DDE9EC"/>
                </a:solidFill>
              </a:defRPr>
            </a:lvl1pPr>
          </a:lstStyle>
          <a:p>
            <a:pPr>
              <a:defRPr/>
            </a:pPr>
            <a:fld id="{0B32AE47-8375-43C3-A97D-268C4DEBA86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905485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3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0A9D8-DB82-4B64-8265-326FB8C042C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41487265"/>
      </p:ext>
    </p:extLst>
  </p:cSld>
  <p:clrMapOvr>
    <a:masterClrMapping/>
  </p:clrMapOvr>
  <p:transition spd="med">
    <p:wheel spokes="3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3D821-C112-43AC-8381-24416117FFF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527695167"/>
      </p:ext>
    </p:extLst>
  </p:cSld>
  <p:clrMapOvr>
    <a:masterClrMapping/>
  </p:clrMapOvr>
  <p:transition spd="med">
    <p:wheel spokes="3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8E887-79CF-4A07-B1B8-BC95C69507C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1023592"/>
      </p:ext>
    </p:extLst>
  </p:cSld>
  <p:clrMapOvr>
    <a:masterClrMapping/>
  </p:clrMapOvr>
  <p:transition spd="med">
    <p:wheel spokes="3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" name="Равнобедренный треугольник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D8636-1C99-4EA5-93C2-339737C5EFA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912027388"/>
      </p:ext>
    </p:extLst>
  </p:cSld>
  <p:clrMapOvr>
    <a:masterClrMapping/>
  </p:clrMapOvr>
  <p:transition spd="med">
    <p:wheel spokes="3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Прямая соединительная линия 11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7" name="Равнобедренный треугольник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13383-E245-4514-9748-5CB5C9D0973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936464429"/>
      </p:ext>
    </p:extLst>
  </p:cSld>
  <p:clrMapOvr>
    <a:masterClrMapping/>
  </p:clrMapOvr>
  <p:transition spd="med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BF8E1-68A6-41F4-A5DD-3675EB8D6098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13B65-DAA6-417F-861A-0D80FAB5FA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DE9EC"/>
                </a:solidFill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DE9EC"/>
                </a:solidFill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DE9EC"/>
                </a:solidFill>
              </a:defRPr>
            </a:lvl1pPr>
          </a:lstStyle>
          <a:p>
            <a:pPr>
              <a:defRPr/>
            </a:pPr>
            <a:fld id="{BC3E6F97-95B8-40CE-9F45-47310FFA926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0058372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3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7437C-29C5-42E9-ACC7-07E0408611E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982635331"/>
      </p:ext>
    </p:extLst>
  </p:cSld>
  <p:clrMapOvr>
    <a:masterClrMapping/>
  </p:clrMapOvr>
  <p:transition spd="med">
    <p:wheel spokes="3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Равнобедренный треугольник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5DA3D-9CF4-4DA0-8001-298675CD319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007583693"/>
      </p:ext>
    </p:extLst>
  </p:cSld>
  <p:clrMapOvr>
    <a:masterClrMapping/>
  </p:clrMapOvr>
  <p:transition spd="med">
    <p:wheel spokes="3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F8F4C-8325-46E0-B631-07B6E9A2C15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03524161"/>
      </p:ext>
    </p:extLst>
  </p:cSld>
  <p:clrMapOvr>
    <a:masterClrMapping/>
  </p:clrMapOvr>
  <p:transition spd="med">
    <p:wheel spokes="3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6016 w 5740"/>
                <a:gd name="T1" fmla="*/ 0 h 4316"/>
                <a:gd name="T2" fmla="*/ 0 w 5740"/>
                <a:gd name="T3" fmla="*/ 0 h 4316"/>
                <a:gd name="T4" fmla="*/ 0 w 5740"/>
                <a:gd name="T5" fmla="*/ 0 h 4316"/>
                <a:gd name="T6" fmla="*/ 6016 w 5740"/>
                <a:gd name="T7" fmla="*/ 0 h 4316"/>
                <a:gd name="T8" fmla="*/ 6016 w 5740"/>
                <a:gd name="T9" fmla="*/ 0 h 4316"/>
                <a:gd name="T10" fmla="*/ 6016 w 5740"/>
                <a:gd name="T11" fmla="*/ 0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24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24 w 382"/>
                  <a:gd name="T19" fmla="*/ 96 h 96"/>
                  <a:gd name="T20" fmla="*/ 278 w 382"/>
                  <a:gd name="T21" fmla="*/ 90 h 96"/>
                  <a:gd name="T22" fmla="*/ 326 w 382"/>
                  <a:gd name="T23" fmla="*/ 84 h 96"/>
                  <a:gd name="T24" fmla="*/ 367 w 382"/>
                  <a:gd name="T25" fmla="*/ 66 h 96"/>
                  <a:gd name="T26" fmla="*/ 397 w 382"/>
                  <a:gd name="T27" fmla="*/ 42 h 96"/>
                  <a:gd name="T28" fmla="*/ 391 w 382"/>
                  <a:gd name="T29" fmla="*/ 42 h 96"/>
                  <a:gd name="T30" fmla="*/ 361 w 382"/>
                  <a:gd name="T31" fmla="*/ 66 h 96"/>
                  <a:gd name="T32" fmla="*/ 320 w 382"/>
                  <a:gd name="T33" fmla="*/ 78 h 96"/>
                  <a:gd name="T34" fmla="*/ 278 w 382"/>
                  <a:gd name="T35" fmla="*/ 90 h 96"/>
                  <a:gd name="T36" fmla="*/ 224 w 382"/>
                  <a:gd name="T37" fmla="*/ 96 h 96"/>
                  <a:gd name="T38" fmla="*/ 224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34 w 185"/>
                  <a:gd name="T5" fmla="*/ 36 h 210"/>
                  <a:gd name="T6" fmla="*/ 170 w 185"/>
                  <a:gd name="T7" fmla="*/ 72 h 210"/>
                  <a:gd name="T8" fmla="*/ 176 w 185"/>
                  <a:gd name="T9" fmla="*/ 90 h 210"/>
                  <a:gd name="T10" fmla="*/ 182 w 185"/>
                  <a:gd name="T11" fmla="*/ 114 h 210"/>
                  <a:gd name="T12" fmla="*/ 176 w 185"/>
                  <a:gd name="T13" fmla="*/ 138 h 210"/>
                  <a:gd name="T14" fmla="*/ 164 w 185"/>
                  <a:gd name="T15" fmla="*/ 162 h 210"/>
                  <a:gd name="T16" fmla="*/ 134 w 185"/>
                  <a:gd name="T17" fmla="*/ 180 h 210"/>
                  <a:gd name="T18" fmla="*/ 90 w 185"/>
                  <a:gd name="T19" fmla="*/ 198 h 210"/>
                  <a:gd name="T20" fmla="*/ 111 w 185"/>
                  <a:gd name="T21" fmla="*/ 210 h 210"/>
                  <a:gd name="T22" fmla="*/ 146 w 185"/>
                  <a:gd name="T23" fmla="*/ 192 h 210"/>
                  <a:gd name="T24" fmla="*/ 176 w 185"/>
                  <a:gd name="T25" fmla="*/ 168 h 210"/>
                  <a:gd name="T26" fmla="*/ 194 w 185"/>
                  <a:gd name="T27" fmla="*/ 144 h 210"/>
                  <a:gd name="T28" fmla="*/ 200 w 185"/>
                  <a:gd name="T29" fmla="*/ 114 h 210"/>
                  <a:gd name="T30" fmla="*/ 194 w 185"/>
                  <a:gd name="T31" fmla="*/ 90 h 210"/>
                  <a:gd name="T32" fmla="*/ 188 w 185"/>
                  <a:gd name="T33" fmla="*/ 66 h 210"/>
                  <a:gd name="T34" fmla="*/ 170 w 185"/>
                  <a:gd name="T35" fmla="*/ 48 h 210"/>
                  <a:gd name="T36" fmla="*/ 146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altLang="ru-RU" smtClean="0">
                    <a:solidFill>
                      <a:srgbClr val="FFFFFF"/>
                    </a:solidFill>
                    <a:latin typeface="Arial" charset="0"/>
                  </a:endParaRPr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altLang="ru-RU" smtClean="0">
                    <a:solidFill>
                      <a:srgbClr val="FFFFFF"/>
                    </a:solidFill>
                    <a:latin typeface="Arial" charset="0"/>
                  </a:endParaRPr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altLang="ru-RU" smtClean="0">
                    <a:solidFill>
                      <a:srgbClr val="FFFFFF"/>
                    </a:solidFill>
                    <a:latin typeface="Arial" charset="0"/>
                  </a:endParaRPr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altLang="ru-RU" smtClean="0">
                    <a:solidFill>
                      <a:srgbClr val="FFFFFF"/>
                    </a:solidFill>
                    <a:latin typeface="Arial" charset="0"/>
                  </a:endParaRPr>
                </a:p>
              </p:txBody>
            </p:sp>
          </p:grpSp>
        </p:grpSp>
      </p:grpSp>
      <p:sp>
        <p:nvSpPr>
          <p:cNvPr id="518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18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3B757-7541-4D75-8603-B00C1CD63C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0542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1D3B6-AD73-454E-82FB-B8C983EF2E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5308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D80C9-A644-4557-8671-806C399FB4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7827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B5C94-CC7C-4FA4-B32C-635F79F7D4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0546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2C97D-3B8A-4151-ACCF-C478DCC5A7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5708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D8AFE-5CBB-4624-9249-461E552517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639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BF8E1-68A6-41F4-A5DD-3675EB8D6098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13B65-DAA6-417F-861A-0D80FAB5FA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00A24-A119-4641-9E7C-C33E389CF9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6697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A5C56-73B3-4B6A-8989-D58CE2C3E4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1486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3FA90-0EA6-4FD9-94D8-55C4942117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0715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09FFD-E157-4A17-B608-A793AC20F6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1632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B8FD9-1240-462B-84DA-E056DC5BE0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651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BF8E1-68A6-41F4-A5DD-3675EB8D6098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13B65-DAA6-417F-861A-0D80FAB5FA4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BF8E1-68A6-41F4-A5DD-3675EB8D6098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13B65-DAA6-417F-861A-0D80FAB5FA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BF8E1-68A6-41F4-A5DD-3675EB8D6098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13B65-DAA6-417F-861A-0D80FAB5FA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BF8E1-68A6-41F4-A5DD-3675EB8D6098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13B65-DAA6-417F-861A-0D80FAB5FA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BF8E1-68A6-41F4-A5DD-3675EB8D6098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13B65-DAA6-417F-861A-0D80FAB5FA46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BF8E1-68A6-41F4-A5DD-3675EB8D6098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13B65-DAA6-417F-861A-0D80FAB5FA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ACBF8E1-68A6-41F4-A5DD-3675EB8D6098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3E13B65-DAA6-417F-861A-0D80FAB5FA4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4099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rgbClr val="464653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464653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rgbClr val="464653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DA5197-2D9E-4004-84A5-88BA420225E1}" type="slidenum">
              <a:rPr lang="ru-RU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/>
          </a:p>
        </p:txBody>
      </p:sp>
      <p:sp>
        <p:nvSpPr>
          <p:cNvPr id="4103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4104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091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 spd="med">
    <p:wheel spokes="3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2057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6016 w 5740"/>
                <a:gd name="T1" fmla="*/ 0 h 4316"/>
                <a:gd name="T2" fmla="*/ 0 w 5740"/>
                <a:gd name="T3" fmla="*/ 0 h 4316"/>
                <a:gd name="T4" fmla="*/ 0 w 5740"/>
                <a:gd name="T5" fmla="*/ 0 h 4316"/>
                <a:gd name="T6" fmla="*/ 6016 w 5740"/>
                <a:gd name="T7" fmla="*/ 0 h 4316"/>
                <a:gd name="T8" fmla="*/ 6016 w 5740"/>
                <a:gd name="T9" fmla="*/ 0 h 4316"/>
                <a:gd name="T10" fmla="*/ 6016 w 5740"/>
                <a:gd name="T11" fmla="*/ 0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10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0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0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0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0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1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1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059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11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1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1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1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1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1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2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2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2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2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2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2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103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2104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412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2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3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108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</p:grpSp>
        <p:grpSp>
          <p:nvGrpSpPr>
            <p:cNvPr id="2060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13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3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3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3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3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081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414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4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4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4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4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4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4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4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4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061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062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24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24 w 382"/>
                  <a:gd name="T19" fmla="*/ 96 h 96"/>
                  <a:gd name="T20" fmla="*/ 278 w 382"/>
                  <a:gd name="T21" fmla="*/ 90 h 96"/>
                  <a:gd name="T22" fmla="*/ 326 w 382"/>
                  <a:gd name="T23" fmla="*/ 84 h 96"/>
                  <a:gd name="T24" fmla="*/ 367 w 382"/>
                  <a:gd name="T25" fmla="*/ 66 h 96"/>
                  <a:gd name="T26" fmla="*/ 397 w 382"/>
                  <a:gd name="T27" fmla="*/ 42 h 96"/>
                  <a:gd name="T28" fmla="*/ 391 w 382"/>
                  <a:gd name="T29" fmla="*/ 42 h 96"/>
                  <a:gd name="T30" fmla="*/ 361 w 382"/>
                  <a:gd name="T31" fmla="*/ 66 h 96"/>
                  <a:gd name="T32" fmla="*/ 320 w 382"/>
                  <a:gd name="T33" fmla="*/ 78 h 96"/>
                  <a:gd name="T34" fmla="*/ 278 w 382"/>
                  <a:gd name="T35" fmla="*/ 90 h 96"/>
                  <a:gd name="T36" fmla="*/ 224 w 382"/>
                  <a:gd name="T37" fmla="*/ 96 h 96"/>
                  <a:gd name="T38" fmla="*/ 224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2063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2064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2065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2066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2067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34 w 185"/>
                  <a:gd name="T5" fmla="*/ 36 h 210"/>
                  <a:gd name="T6" fmla="*/ 170 w 185"/>
                  <a:gd name="T7" fmla="*/ 72 h 210"/>
                  <a:gd name="T8" fmla="*/ 176 w 185"/>
                  <a:gd name="T9" fmla="*/ 90 h 210"/>
                  <a:gd name="T10" fmla="*/ 182 w 185"/>
                  <a:gd name="T11" fmla="*/ 114 h 210"/>
                  <a:gd name="T12" fmla="*/ 176 w 185"/>
                  <a:gd name="T13" fmla="*/ 138 h 210"/>
                  <a:gd name="T14" fmla="*/ 164 w 185"/>
                  <a:gd name="T15" fmla="*/ 162 h 210"/>
                  <a:gd name="T16" fmla="*/ 134 w 185"/>
                  <a:gd name="T17" fmla="*/ 180 h 210"/>
                  <a:gd name="T18" fmla="*/ 90 w 185"/>
                  <a:gd name="T19" fmla="*/ 198 h 210"/>
                  <a:gd name="T20" fmla="*/ 111 w 185"/>
                  <a:gd name="T21" fmla="*/ 210 h 210"/>
                  <a:gd name="T22" fmla="*/ 146 w 185"/>
                  <a:gd name="T23" fmla="*/ 192 h 210"/>
                  <a:gd name="T24" fmla="*/ 176 w 185"/>
                  <a:gd name="T25" fmla="*/ 168 h 210"/>
                  <a:gd name="T26" fmla="*/ 194 w 185"/>
                  <a:gd name="T27" fmla="*/ 144 h 210"/>
                  <a:gd name="T28" fmla="*/ 200 w 185"/>
                  <a:gd name="T29" fmla="*/ 114 h 210"/>
                  <a:gd name="T30" fmla="*/ 194 w 185"/>
                  <a:gd name="T31" fmla="*/ 90 h 210"/>
                  <a:gd name="T32" fmla="*/ 188 w 185"/>
                  <a:gd name="T33" fmla="*/ 66 h 210"/>
                  <a:gd name="T34" fmla="*/ 170 w 185"/>
                  <a:gd name="T35" fmla="*/ 48 h 210"/>
                  <a:gd name="T36" fmla="*/ 146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2068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grpSp>
            <p:nvGrpSpPr>
              <p:cNvPr id="2069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094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altLang="ru-RU" smtClean="0">
                    <a:solidFill>
                      <a:srgbClr val="FFFFFF"/>
                    </a:solidFill>
                    <a:latin typeface="Arial" charset="0"/>
                  </a:endParaRPr>
                </a:p>
              </p:txBody>
            </p:sp>
            <p:sp>
              <p:nvSpPr>
                <p:cNvPr id="3095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altLang="ru-RU" smtClean="0">
                    <a:solidFill>
                      <a:srgbClr val="FFFFFF"/>
                    </a:solidFill>
                    <a:latin typeface="Arial" charset="0"/>
                  </a:endParaRPr>
                </a:p>
              </p:txBody>
            </p:sp>
            <p:sp>
              <p:nvSpPr>
                <p:cNvPr id="3096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altLang="ru-RU" smtClean="0">
                    <a:solidFill>
                      <a:srgbClr val="FFFFFF"/>
                    </a:solidFill>
                    <a:latin typeface="Arial" charset="0"/>
                  </a:endParaRPr>
                </a:p>
              </p:txBody>
            </p:sp>
            <p:sp>
              <p:nvSpPr>
                <p:cNvPr id="3097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altLang="ru-RU" smtClean="0">
                    <a:solidFill>
                      <a:srgbClr val="FFFFFF"/>
                    </a:solidFill>
                    <a:latin typeface="Arial" charset="0"/>
                  </a:endParaRPr>
                </a:p>
              </p:txBody>
            </p:sp>
          </p:grpSp>
        </p:grpSp>
      </p:grpSp>
      <p:sp>
        <p:nvSpPr>
          <p:cNvPr id="416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6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6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416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416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23E794-50E3-4732-B74D-D968CD6A9C4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83241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7280" y="476672"/>
            <a:ext cx="7772400" cy="1470025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Работа над  о</a:t>
            </a:r>
            <a:r>
              <a:rPr lang="ru-RU" sz="4400" b="1" dirty="0" smtClean="0">
                <a:solidFill>
                  <a:schemeClr val="bg2">
                    <a:lumMod val="75000"/>
                  </a:schemeClr>
                </a:solidFill>
              </a:rPr>
              <a:t>ши</a:t>
            </a:r>
            <a:r>
              <a:rPr lang="ru-RU" sz="4400" b="1" dirty="0" smtClean="0"/>
              <a:t>бками</a:t>
            </a: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33365" y="2492896"/>
            <a:ext cx="3309803" cy="3188813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1B2024"/>
                </a:solidFill>
                <a:latin typeface="PT Serif"/>
              </a:rPr>
              <a:t>В школе на первых двух уроках хочется спать, на третьем — есть, а на остальных просто сдохнуть.</a:t>
            </a:r>
            <a:endParaRPr lang="ru-RU" sz="2800" dirty="0"/>
          </a:p>
        </p:txBody>
      </p:sp>
      <p:pic>
        <p:nvPicPr>
          <p:cNvPr id="4" name="Рисунок 3" descr="http://klub-drug.ru/wp-content/uploads/2011/04/school-children_6-150x15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859847"/>
            <a:ext cx="4067944" cy="39981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924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024744" cy="1143000"/>
          </a:xfrm>
        </p:spPr>
        <p:txBody>
          <a:bodyPr/>
          <a:lstStyle/>
          <a:p>
            <a:r>
              <a:rPr lang="ru-RU" sz="3600" b="1" dirty="0">
                <a:solidFill>
                  <a:srgbClr val="94C600"/>
                </a:solidFill>
                <a:latin typeface="Times New Roman"/>
                <a:ea typeface="Calibri"/>
                <a:cs typeface="Times New Roman"/>
              </a:rPr>
              <a:t>Рекомендации: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268760"/>
            <a:ext cx="7344932" cy="5040560"/>
          </a:xfrm>
        </p:spPr>
        <p:txBody>
          <a:bodyPr>
            <a:normAutofit fontScale="92500"/>
          </a:bodyPr>
          <a:lstStyle/>
          <a:p>
            <a:pPr marL="270510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3.Проверку карточек проводить с помощью учеников (уплотненный опрос), затем в свободное время учитель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перепроверяет.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Ставит оценку обоим.</a:t>
            </a:r>
            <a:endParaRPr lang="ru-RU" sz="18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270510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4. На устном предмете проводить устный опрос, при этом давая задания классу: найти ошибки, пропущенное, составить план ответа, работа с карточкой оценки ответа (рецензия).</a:t>
            </a:r>
            <a:endParaRPr lang="ru-RU" sz="18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270510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5. Устный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опрос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не должен занимать более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15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минут, даже если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изученный материал объемный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: продумать, что спросить устно, что по карточкам, что – по таблице на доске, использовать компьютеры ( заполнить слайд) – проверить с классом.</a:t>
            </a:r>
            <a:endParaRPr lang="ru-RU" sz="18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289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ru-RU" altLang="ru-RU" b="1" dirty="0" smtClean="0">
                <a:solidFill>
                  <a:srgbClr val="FF0000"/>
                </a:solidFill>
              </a:rPr>
              <a:t>Ответ на «5».  Тире</a:t>
            </a:r>
            <a:endParaRPr lang="ru-RU" altLang="ru-RU" b="1" dirty="0" smtClean="0">
              <a:solidFill>
                <a:srgbClr val="FF0000"/>
              </a:solidFill>
            </a:endParaRPr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6021387"/>
          </a:xfrm>
        </p:spPr>
        <p:txBody>
          <a:bodyPr>
            <a:normAutofit/>
          </a:bodyPr>
          <a:lstStyle/>
          <a:p>
            <a:r>
              <a:rPr lang="ru-RU" altLang="ru-RU" sz="2800" b="1" dirty="0" smtClean="0">
                <a:solidFill>
                  <a:schemeClr val="tx1"/>
                </a:solidFill>
              </a:rPr>
              <a:t>1. Россия наша родина.</a:t>
            </a:r>
          </a:p>
          <a:p>
            <a:r>
              <a:rPr lang="ru-RU" altLang="ru-RU" sz="2800" b="1" dirty="0" smtClean="0">
                <a:solidFill>
                  <a:schemeClr val="tx1"/>
                </a:solidFill>
              </a:rPr>
              <a:t>2. Учиться всегда пригодится.</a:t>
            </a:r>
          </a:p>
          <a:p>
            <a:r>
              <a:rPr lang="ru-RU" altLang="ru-RU" sz="2800" b="1" dirty="0" smtClean="0">
                <a:solidFill>
                  <a:schemeClr val="tx1"/>
                </a:solidFill>
              </a:rPr>
              <a:t>3. Я гражданин России.</a:t>
            </a:r>
          </a:p>
          <a:p>
            <a:r>
              <a:rPr lang="ru-RU" altLang="ru-RU" sz="2800" b="1" dirty="0" smtClean="0">
                <a:solidFill>
                  <a:schemeClr val="tx1"/>
                </a:solidFill>
              </a:rPr>
              <a:t>4. Трижды три девять.</a:t>
            </a:r>
          </a:p>
          <a:p>
            <a:r>
              <a:rPr lang="ru-RU" altLang="ru-RU" sz="2800" b="1" dirty="0" smtClean="0">
                <a:solidFill>
                  <a:schemeClr val="tx1"/>
                </a:solidFill>
              </a:rPr>
              <a:t>5. Учебник это помощник в учебе.</a:t>
            </a:r>
          </a:p>
          <a:p>
            <a:r>
              <a:rPr lang="ru-RU" altLang="ru-RU" sz="2800" b="1" dirty="0" smtClean="0">
                <a:solidFill>
                  <a:schemeClr val="tx1"/>
                </a:solidFill>
              </a:rPr>
              <a:t>6. Наш двор как сад.</a:t>
            </a:r>
          </a:p>
          <a:p>
            <a:r>
              <a:rPr lang="ru-RU" altLang="ru-RU" sz="2800" b="1" dirty="0" smtClean="0">
                <a:solidFill>
                  <a:schemeClr val="tx1"/>
                </a:solidFill>
              </a:rPr>
              <a:t>7. Богатство не достоинство.</a:t>
            </a:r>
          </a:p>
          <a:p>
            <a:r>
              <a:rPr lang="ru-RU" altLang="ru-RU" sz="2800" b="1" dirty="0" smtClean="0">
                <a:solidFill>
                  <a:schemeClr val="tx1"/>
                </a:solidFill>
              </a:rPr>
              <a:t>8. Мир есть благоденствие.</a:t>
            </a:r>
          </a:p>
          <a:p>
            <a:r>
              <a:rPr lang="ru-RU" altLang="ru-RU" sz="2800" b="1" dirty="0" smtClean="0">
                <a:solidFill>
                  <a:schemeClr val="tx1"/>
                </a:solidFill>
              </a:rPr>
              <a:t>9. Хорошо учиться  наша задача.</a:t>
            </a:r>
          </a:p>
          <a:p>
            <a:r>
              <a:rPr lang="ru-RU" altLang="ru-RU" sz="2800" b="1" dirty="0" smtClean="0">
                <a:solidFill>
                  <a:schemeClr val="tx1"/>
                </a:solidFill>
              </a:rPr>
              <a:t>10. Мама не папа.</a:t>
            </a:r>
          </a:p>
        </p:txBody>
      </p:sp>
    </p:spTree>
    <p:extLst>
      <p:ext uri="{BB962C8B-B14F-4D97-AF65-F5344CB8AC3E}">
        <p14:creationId xmlns:p14="http://schemas.microsoft.com/office/powerpoint/2010/main" val="3052143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/>
                <a:ea typeface="Calibri"/>
              </a:rPr>
              <a:t>Новый материал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Использовать поисковый метод, проблемное изучение, включать сообщения, ролевые и ситуационные игры</a:t>
            </a:r>
            <a:endParaRPr lang="ru-RU" sz="2800" b="1" dirty="0"/>
          </a:p>
        </p:txBody>
      </p:sp>
      <p:pic>
        <p:nvPicPr>
          <p:cNvPr id="4" name="Рисунок 3" descr="http://img-fotki.yandex.ru/get/6520/108950446.113/0_cd1fc_4b1c61ad_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154962"/>
            <a:ext cx="1656184" cy="2082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301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6" name="Rectangle 14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841375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/>
              <a:t>Карта-схема</a:t>
            </a:r>
          </a:p>
        </p:txBody>
      </p:sp>
      <p:sp>
        <p:nvSpPr>
          <p:cNvPr id="31747" name="DownRibbonSharp"/>
          <p:cNvSpPr>
            <a:spLocks noEditPoints="1" noChangeArrowheads="1"/>
          </p:cNvSpPr>
          <p:nvPr/>
        </p:nvSpPr>
        <p:spPr bwMode="auto">
          <a:xfrm>
            <a:off x="285750" y="1052513"/>
            <a:ext cx="1765300" cy="431800"/>
          </a:xfrm>
          <a:custGeom>
            <a:avLst/>
            <a:gdLst>
              <a:gd name="T0" fmla="*/ 2147483647 w 21600"/>
              <a:gd name="T1" fmla="*/ 431200458 h 21600"/>
              <a:gd name="T2" fmla="*/ 2147483647 w 21600"/>
              <a:gd name="T3" fmla="*/ 1509206010 h 21600"/>
              <a:gd name="T4" fmla="*/ 2147483647 w 21600"/>
              <a:gd name="T5" fmla="*/ 2147483647 h 21600"/>
              <a:gd name="T6" fmla="*/ 2147483647 w 21600"/>
              <a:gd name="T7" fmla="*/ 150920601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400 w 21600"/>
              <a:gd name="T13" fmla="*/ 2700 h 21600"/>
              <a:gd name="T14" fmla="*/ 162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0"/>
                </a:moveTo>
                <a:lnTo>
                  <a:pt x="8100" y="0"/>
                </a:lnTo>
                <a:lnTo>
                  <a:pt x="8100" y="2700"/>
                </a:lnTo>
                <a:lnTo>
                  <a:pt x="13500" y="2700"/>
                </a:lnTo>
                <a:lnTo>
                  <a:pt x="13500" y="0"/>
                </a:lnTo>
                <a:lnTo>
                  <a:pt x="21600" y="0"/>
                </a:lnTo>
                <a:lnTo>
                  <a:pt x="18900" y="9450"/>
                </a:lnTo>
                <a:lnTo>
                  <a:pt x="21600" y="18900"/>
                </a:lnTo>
                <a:lnTo>
                  <a:pt x="16200" y="18900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18900"/>
                </a:lnTo>
                <a:lnTo>
                  <a:pt x="0" y="18900"/>
                </a:lnTo>
                <a:lnTo>
                  <a:pt x="2700" y="9450"/>
                </a:lnTo>
                <a:lnTo>
                  <a:pt x="0" y="0"/>
                </a:lnTo>
                <a:close/>
              </a:path>
              <a:path w="21600" h="21600" fill="none" extrusionOk="0">
                <a:moveTo>
                  <a:pt x="8100" y="2700"/>
                </a:moveTo>
                <a:lnTo>
                  <a:pt x="5400" y="2700"/>
                </a:lnTo>
                <a:lnTo>
                  <a:pt x="5400" y="18900"/>
                </a:lnTo>
              </a:path>
              <a:path w="21600" h="21600" fill="none" extrusionOk="0">
                <a:moveTo>
                  <a:pt x="5400" y="2700"/>
                </a:moveTo>
                <a:lnTo>
                  <a:pt x="8100" y="0"/>
                </a:lnTo>
              </a:path>
              <a:path w="21600" h="21600" fill="none" extrusionOk="0">
                <a:moveTo>
                  <a:pt x="13500" y="2700"/>
                </a:moveTo>
                <a:lnTo>
                  <a:pt x="16200" y="2700"/>
                </a:lnTo>
                <a:lnTo>
                  <a:pt x="16200" y="18900"/>
                </a:lnTo>
              </a:path>
              <a:path w="21600" h="21600" fill="none" extrusionOk="0">
                <a:moveTo>
                  <a:pt x="16200" y="2700"/>
                </a:moveTo>
                <a:lnTo>
                  <a:pt x="13500" y="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>
            <a:lvl1pPr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600" b="1" smtClean="0">
                <a:solidFill>
                  <a:srgbClr val="0000CC"/>
                </a:solidFill>
                <a:latin typeface="Verdana" pitchFamily="34" charset="0"/>
              </a:rPr>
              <a:t>Старт</a:t>
            </a:r>
          </a:p>
        </p:txBody>
      </p:sp>
      <p:grpSp>
        <p:nvGrpSpPr>
          <p:cNvPr id="31748" name="Group 33"/>
          <p:cNvGrpSpPr>
            <a:grpSpLocks/>
          </p:cNvGrpSpPr>
          <p:nvPr/>
        </p:nvGrpSpPr>
        <p:grpSpPr bwMode="auto">
          <a:xfrm>
            <a:off x="4859338" y="1125538"/>
            <a:ext cx="649287" cy="863600"/>
            <a:chOff x="2517" y="1797"/>
            <a:chExt cx="576" cy="590"/>
          </a:xfrm>
        </p:grpSpPr>
        <p:sp>
          <p:nvSpPr>
            <p:cNvPr id="31774" name="AutoShape 31"/>
            <p:cNvSpPr>
              <a:spLocks noChangeArrowheads="1"/>
            </p:cNvSpPr>
            <p:nvPr/>
          </p:nvSpPr>
          <p:spPr bwMode="auto">
            <a:xfrm>
              <a:off x="2517" y="1797"/>
              <a:ext cx="576" cy="272"/>
            </a:xfrm>
            <a:prstGeom prst="flowChartPunchedTap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2200">
                  <a:solidFill>
                    <a:srgbClr val="404040"/>
                  </a:solidFill>
                  <a:latin typeface="Trebuchet MS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2000">
                  <a:solidFill>
                    <a:srgbClr val="404040"/>
                  </a:solidFill>
                  <a:latin typeface="Trebuchet MS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>
                  <a:solidFill>
                    <a:srgbClr val="404040"/>
                  </a:solidFill>
                  <a:latin typeface="Trebuchet MS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1600">
                  <a:solidFill>
                    <a:srgbClr val="404040"/>
                  </a:solidFill>
                  <a:latin typeface="Trebuchet MS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ru-RU" altLang="ru-RU" sz="1800" b="1" smtClean="0">
                  <a:solidFill>
                    <a:prstClr val="white"/>
                  </a:solidFill>
                  <a:latin typeface="Verdana" pitchFamily="34" charset="0"/>
                </a:rPr>
                <a:t>1</a:t>
              </a:r>
            </a:p>
          </p:txBody>
        </p:sp>
        <p:sp>
          <p:nvSpPr>
            <p:cNvPr id="31775" name="Line 32"/>
            <p:cNvSpPr>
              <a:spLocks noChangeShapeType="1"/>
            </p:cNvSpPr>
            <p:nvPr/>
          </p:nvSpPr>
          <p:spPr bwMode="auto">
            <a:xfrm>
              <a:off x="2517" y="1842"/>
              <a:ext cx="0" cy="54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Verdana" pitchFamily="34" charset="0"/>
              </a:endParaRPr>
            </a:p>
          </p:txBody>
        </p:sp>
      </p:grpSp>
      <p:sp>
        <p:nvSpPr>
          <p:cNvPr id="31749" name="AutoShape 35"/>
          <p:cNvSpPr>
            <a:spLocks noChangeArrowheads="1"/>
          </p:cNvSpPr>
          <p:nvPr/>
        </p:nvSpPr>
        <p:spPr bwMode="auto">
          <a:xfrm>
            <a:off x="2000250" y="1341438"/>
            <a:ext cx="2646363" cy="6477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 smtClean="0">
                <a:solidFill>
                  <a:prstClr val="white"/>
                </a:solidFill>
                <a:latin typeface="Verdana" pitchFamily="34" charset="0"/>
              </a:rPr>
              <a:t>8 км</a:t>
            </a:r>
          </a:p>
        </p:txBody>
      </p:sp>
      <p:sp>
        <p:nvSpPr>
          <p:cNvPr id="31750" name="AutoShape 38"/>
          <p:cNvSpPr>
            <a:spLocks noChangeArrowheads="1"/>
          </p:cNvSpPr>
          <p:nvPr/>
        </p:nvSpPr>
        <p:spPr bwMode="auto">
          <a:xfrm>
            <a:off x="4500563" y="1989138"/>
            <a:ext cx="647700" cy="215900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 smtClean="0">
              <a:solidFill>
                <a:prstClr val="black"/>
              </a:solidFill>
              <a:latin typeface="Verdana" pitchFamily="34" charset="0"/>
            </a:endParaRPr>
          </a:p>
        </p:txBody>
      </p:sp>
      <p:grpSp>
        <p:nvGrpSpPr>
          <p:cNvPr id="31751" name="Group 40"/>
          <p:cNvGrpSpPr>
            <a:grpSpLocks/>
          </p:cNvGrpSpPr>
          <p:nvPr/>
        </p:nvGrpSpPr>
        <p:grpSpPr bwMode="auto">
          <a:xfrm>
            <a:off x="8243888" y="1125538"/>
            <a:ext cx="649287" cy="863600"/>
            <a:chOff x="2517" y="1797"/>
            <a:chExt cx="576" cy="590"/>
          </a:xfrm>
        </p:grpSpPr>
        <p:sp>
          <p:nvSpPr>
            <p:cNvPr id="31772" name="AutoShape 41"/>
            <p:cNvSpPr>
              <a:spLocks noChangeArrowheads="1"/>
            </p:cNvSpPr>
            <p:nvPr/>
          </p:nvSpPr>
          <p:spPr bwMode="auto">
            <a:xfrm>
              <a:off x="2517" y="1797"/>
              <a:ext cx="576" cy="272"/>
            </a:xfrm>
            <a:prstGeom prst="flowChartPunchedTap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2200">
                  <a:solidFill>
                    <a:srgbClr val="404040"/>
                  </a:solidFill>
                  <a:latin typeface="Trebuchet MS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2000">
                  <a:solidFill>
                    <a:srgbClr val="404040"/>
                  </a:solidFill>
                  <a:latin typeface="Trebuchet MS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>
                  <a:solidFill>
                    <a:srgbClr val="404040"/>
                  </a:solidFill>
                  <a:latin typeface="Trebuchet MS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1600">
                  <a:solidFill>
                    <a:srgbClr val="404040"/>
                  </a:solidFill>
                  <a:latin typeface="Trebuchet MS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ru-RU" altLang="ru-RU" sz="1800" b="1" smtClean="0">
                  <a:solidFill>
                    <a:prstClr val="white"/>
                  </a:solidFill>
                  <a:latin typeface="Verdana" pitchFamily="34" charset="0"/>
                </a:rPr>
                <a:t>2</a:t>
              </a:r>
            </a:p>
          </p:txBody>
        </p:sp>
        <p:sp>
          <p:nvSpPr>
            <p:cNvPr id="31773" name="Line 42"/>
            <p:cNvSpPr>
              <a:spLocks noChangeShapeType="1"/>
            </p:cNvSpPr>
            <p:nvPr/>
          </p:nvSpPr>
          <p:spPr bwMode="auto">
            <a:xfrm>
              <a:off x="2517" y="1842"/>
              <a:ext cx="0" cy="54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Verdana" pitchFamily="34" charset="0"/>
              </a:endParaRPr>
            </a:p>
          </p:txBody>
        </p:sp>
      </p:grpSp>
      <p:sp>
        <p:nvSpPr>
          <p:cNvPr id="31752" name="AutoShape 45"/>
          <p:cNvSpPr>
            <a:spLocks noChangeArrowheads="1"/>
          </p:cNvSpPr>
          <p:nvPr/>
        </p:nvSpPr>
        <p:spPr bwMode="auto">
          <a:xfrm>
            <a:off x="6877050" y="1412875"/>
            <a:ext cx="1195388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31753" name="AutoShape 48"/>
          <p:cNvSpPr>
            <a:spLocks noChangeArrowheads="1"/>
          </p:cNvSpPr>
          <p:nvPr/>
        </p:nvSpPr>
        <p:spPr bwMode="auto">
          <a:xfrm>
            <a:off x="5643563" y="1428750"/>
            <a:ext cx="1152525" cy="6477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 smtClean="0">
                <a:solidFill>
                  <a:prstClr val="white"/>
                </a:solidFill>
                <a:latin typeface="Verdana" pitchFamily="34" charset="0"/>
              </a:rPr>
              <a:t>9  км</a:t>
            </a:r>
          </a:p>
        </p:txBody>
      </p:sp>
      <p:sp>
        <p:nvSpPr>
          <p:cNvPr id="31754" name="AutoShape 49"/>
          <p:cNvSpPr>
            <a:spLocks noChangeArrowheads="1"/>
          </p:cNvSpPr>
          <p:nvPr/>
        </p:nvSpPr>
        <p:spPr bwMode="auto">
          <a:xfrm>
            <a:off x="7956550" y="1989138"/>
            <a:ext cx="647700" cy="215900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 smtClean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31755" name="AutoShape 52"/>
          <p:cNvSpPr>
            <a:spLocks noChangeArrowheads="1"/>
          </p:cNvSpPr>
          <p:nvPr/>
        </p:nvSpPr>
        <p:spPr bwMode="auto">
          <a:xfrm>
            <a:off x="7929563" y="2286000"/>
            <a:ext cx="630237" cy="976313"/>
          </a:xfrm>
          <a:prstGeom prst="downArrow">
            <a:avLst>
              <a:gd name="adj1" fmla="val 50000"/>
              <a:gd name="adj2" fmla="val 38728"/>
            </a:avLst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 smtClean="0">
                <a:solidFill>
                  <a:prstClr val="white"/>
                </a:solidFill>
                <a:latin typeface="Verdana" pitchFamily="34" charset="0"/>
              </a:rPr>
              <a:t>10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 smtClean="0">
                <a:solidFill>
                  <a:prstClr val="white"/>
                </a:solidFill>
                <a:latin typeface="Verdana" pitchFamily="34" charset="0"/>
              </a:rPr>
              <a:t>км</a:t>
            </a:r>
          </a:p>
        </p:txBody>
      </p:sp>
      <p:sp>
        <p:nvSpPr>
          <p:cNvPr id="31756" name="AutoShape 54"/>
          <p:cNvSpPr>
            <a:spLocks noChangeArrowheads="1"/>
          </p:cNvSpPr>
          <p:nvPr/>
        </p:nvSpPr>
        <p:spPr bwMode="auto">
          <a:xfrm>
            <a:off x="1785938" y="5929313"/>
            <a:ext cx="792162" cy="215900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 smtClean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31757" name="AutoShape 55"/>
          <p:cNvSpPr>
            <a:spLocks noChangeArrowheads="1"/>
          </p:cNvSpPr>
          <p:nvPr/>
        </p:nvSpPr>
        <p:spPr bwMode="auto">
          <a:xfrm>
            <a:off x="7956550" y="3284538"/>
            <a:ext cx="630238" cy="976312"/>
          </a:xfrm>
          <a:prstGeom prst="downArrow">
            <a:avLst>
              <a:gd name="adj1" fmla="val 50000"/>
              <a:gd name="adj2" fmla="val 38728"/>
            </a:avLst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 smtClean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31758" name="AutoShape 56"/>
          <p:cNvSpPr>
            <a:spLocks noChangeArrowheads="1"/>
          </p:cNvSpPr>
          <p:nvPr/>
        </p:nvSpPr>
        <p:spPr bwMode="auto">
          <a:xfrm>
            <a:off x="8172450" y="5084763"/>
            <a:ext cx="769938" cy="431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 smtClean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31759" name="Rectangle 59"/>
          <p:cNvSpPr>
            <a:spLocks noChangeArrowheads="1"/>
          </p:cNvSpPr>
          <p:nvPr/>
        </p:nvSpPr>
        <p:spPr bwMode="auto">
          <a:xfrm>
            <a:off x="8243888" y="5516563"/>
            <a:ext cx="6477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 smtClean="0">
                <a:solidFill>
                  <a:prstClr val="white"/>
                </a:solidFill>
                <a:latin typeface="Verdana" pitchFamily="34" charset="0"/>
              </a:rPr>
              <a:t>БСП</a:t>
            </a:r>
          </a:p>
        </p:txBody>
      </p:sp>
      <p:sp>
        <p:nvSpPr>
          <p:cNvPr id="31760" name="AutoShape 60"/>
          <p:cNvSpPr>
            <a:spLocks noChangeArrowheads="1"/>
          </p:cNvSpPr>
          <p:nvPr/>
        </p:nvSpPr>
        <p:spPr bwMode="auto">
          <a:xfrm>
            <a:off x="5724525" y="4797425"/>
            <a:ext cx="769938" cy="431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 smtClean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31761" name="Rectangle 61"/>
          <p:cNvSpPr>
            <a:spLocks noChangeArrowheads="1"/>
          </p:cNvSpPr>
          <p:nvPr/>
        </p:nvSpPr>
        <p:spPr bwMode="auto">
          <a:xfrm>
            <a:off x="6948488" y="6092825"/>
            <a:ext cx="64770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 smtClean="0">
                <a:solidFill>
                  <a:prstClr val="white"/>
                </a:solidFill>
                <a:latin typeface="Verdana" pitchFamily="34" charset="0"/>
              </a:rPr>
              <a:t>СПП</a:t>
            </a:r>
          </a:p>
        </p:txBody>
      </p:sp>
      <p:sp>
        <p:nvSpPr>
          <p:cNvPr id="31762" name="AutoShape 62"/>
          <p:cNvSpPr>
            <a:spLocks noChangeArrowheads="1"/>
          </p:cNvSpPr>
          <p:nvPr/>
        </p:nvSpPr>
        <p:spPr bwMode="auto">
          <a:xfrm>
            <a:off x="6877050" y="5661025"/>
            <a:ext cx="769938" cy="433388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 smtClean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31763" name="Rectangle 64"/>
          <p:cNvSpPr>
            <a:spLocks noChangeArrowheads="1"/>
          </p:cNvSpPr>
          <p:nvPr/>
        </p:nvSpPr>
        <p:spPr bwMode="auto">
          <a:xfrm>
            <a:off x="5795963" y="5229225"/>
            <a:ext cx="6477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 smtClean="0">
                <a:solidFill>
                  <a:prstClr val="white"/>
                </a:solidFill>
                <a:latin typeface="Verdana" pitchFamily="34" charset="0"/>
              </a:rPr>
              <a:t>ССП</a:t>
            </a:r>
          </a:p>
        </p:txBody>
      </p:sp>
      <p:sp>
        <p:nvSpPr>
          <p:cNvPr id="31764" name="AutoShape 71"/>
          <p:cNvSpPr>
            <a:spLocks noChangeArrowheads="1"/>
          </p:cNvSpPr>
          <p:nvPr/>
        </p:nvSpPr>
        <p:spPr bwMode="auto">
          <a:xfrm>
            <a:off x="6715125" y="4286250"/>
            <a:ext cx="2000250" cy="1000125"/>
          </a:xfrm>
          <a:prstGeom prst="cloudCallout">
            <a:avLst>
              <a:gd name="adj1" fmla="val -7569"/>
              <a:gd name="adj2" fmla="val 11158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 smtClean="0">
                <a:solidFill>
                  <a:prstClr val="white"/>
                </a:solidFill>
                <a:latin typeface="Verdana" pitchFamily="34" charset="0"/>
              </a:rPr>
              <a:t>3.ГородСП</a:t>
            </a:r>
          </a:p>
        </p:txBody>
      </p:sp>
      <p:grpSp>
        <p:nvGrpSpPr>
          <p:cNvPr id="31765" name="Group 86"/>
          <p:cNvGrpSpPr>
            <a:grpSpLocks/>
          </p:cNvGrpSpPr>
          <p:nvPr/>
        </p:nvGrpSpPr>
        <p:grpSpPr bwMode="auto">
          <a:xfrm>
            <a:off x="2071688" y="5000625"/>
            <a:ext cx="649287" cy="950913"/>
            <a:chOff x="2517" y="1797"/>
            <a:chExt cx="576" cy="590"/>
          </a:xfrm>
        </p:grpSpPr>
        <p:sp>
          <p:nvSpPr>
            <p:cNvPr id="31770" name="AutoShape 87"/>
            <p:cNvSpPr>
              <a:spLocks noChangeArrowheads="1"/>
            </p:cNvSpPr>
            <p:nvPr/>
          </p:nvSpPr>
          <p:spPr bwMode="auto">
            <a:xfrm>
              <a:off x="2517" y="1797"/>
              <a:ext cx="576" cy="272"/>
            </a:xfrm>
            <a:prstGeom prst="flowChartPunchedTap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2200">
                  <a:solidFill>
                    <a:srgbClr val="404040"/>
                  </a:solidFill>
                  <a:latin typeface="Trebuchet MS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2000">
                  <a:solidFill>
                    <a:srgbClr val="404040"/>
                  </a:solidFill>
                  <a:latin typeface="Trebuchet MS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>
                  <a:solidFill>
                    <a:srgbClr val="404040"/>
                  </a:solidFill>
                  <a:latin typeface="Trebuchet MS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1600">
                  <a:solidFill>
                    <a:srgbClr val="404040"/>
                  </a:solidFill>
                  <a:latin typeface="Trebuchet MS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ru-RU" altLang="ru-RU" sz="1800" b="1" smtClean="0">
                  <a:solidFill>
                    <a:prstClr val="white"/>
                  </a:solidFill>
                  <a:latin typeface="Verdana" pitchFamily="34" charset="0"/>
                </a:rPr>
                <a:t>4</a:t>
              </a:r>
            </a:p>
          </p:txBody>
        </p:sp>
        <p:sp>
          <p:nvSpPr>
            <p:cNvPr id="31771" name="Line 88"/>
            <p:cNvSpPr>
              <a:spLocks noChangeShapeType="1"/>
            </p:cNvSpPr>
            <p:nvPr/>
          </p:nvSpPr>
          <p:spPr bwMode="auto">
            <a:xfrm>
              <a:off x="2517" y="1842"/>
              <a:ext cx="0" cy="54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Verdana" pitchFamily="34" charset="0"/>
              </a:endParaRPr>
            </a:p>
          </p:txBody>
        </p:sp>
      </p:grpSp>
      <p:sp>
        <p:nvSpPr>
          <p:cNvPr id="31766" name="AutoShape 90"/>
          <p:cNvSpPr>
            <a:spLocks noChangeArrowheads="1"/>
          </p:cNvSpPr>
          <p:nvPr/>
        </p:nvSpPr>
        <p:spPr bwMode="auto">
          <a:xfrm>
            <a:off x="2786063" y="5643563"/>
            <a:ext cx="2800350" cy="719137"/>
          </a:xfrm>
          <a:prstGeom prst="leftArrow">
            <a:avLst>
              <a:gd name="adj1" fmla="val 50000"/>
              <a:gd name="adj2" fmla="val 80080"/>
            </a:avLst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 smtClean="0">
                <a:solidFill>
                  <a:prstClr val="white"/>
                </a:solidFill>
                <a:latin typeface="Verdana" pitchFamily="34" charset="0"/>
              </a:rPr>
              <a:t>10км</a:t>
            </a:r>
          </a:p>
        </p:txBody>
      </p:sp>
      <p:sp>
        <p:nvSpPr>
          <p:cNvPr id="31767" name="AutoShape 97"/>
          <p:cNvSpPr>
            <a:spLocks noChangeArrowheads="1"/>
          </p:cNvSpPr>
          <p:nvPr/>
        </p:nvSpPr>
        <p:spPr bwMode="auto">
          <a:xfrm>
            <a:off x="571500" y="5786438"/>
            <a:ext cx="976313" cy="485775"/>
          </a:xfrm>
          <a:prstGeom prst="leftArrow">
            <a:avLst>
              <a:gd name="adj1" fmla="val 50000"/>
              <a:gd name="adj2" fmla="val 50245"/>
            </a:avLst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 smtClean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31768" name="AutoShape 98"/>
          <p:cNvSpPr>
            <a:spLocks noChangeArrowheads="1"/>
          </p:cNvSpPr>
          <p:nvPr/>
        </p:nvSpPr>
        <p:spPr bwMode="auto">
          <a:xfrm>
            <a:off x="179388" y="3214688"/>
            <a:ext cx="647700" cy="2414587"/>
          </a:xfrm>
          <a:prstGeom prst="upArrow">
            <a:avLst>
              <a:gd name="adj1" fmla="val 50000"/>
              <a:gd name="adj2" fmla="val 62685"/>
            </a:avLst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 smtClean="0">
                <a:solidFill>
                  <a:prstClr val="white"/>
                </a:solidFill>
                <a:latin typeface="Verdana" pitchFamily="34" charset="0"/>
              </a:rPr>
              <a:t>5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 smtClean="0">
                <a:solidFill>
                  <a:prstClr val="white"/>
                </a:solidFill>
                <a:latin typeface="Verdana" pitchFamily="34" charset="0"/>
              </a:rPr>
              <a:t>км</a:t>
            </a:r>
          </a:p>
        </p:txBody>
      </p:sp>
      <p:sp>
        <p:nvSpPr>
          <p:cNvPr id="31769" name="AutoShape 115"/>
          <p:cNvSpPr>
            <a:spLocks noChangeArrowheads="1"/>
          </p:cNvSpPr>
          <p:nvPr/>
        </p:nvSpPr>
        <p:spPr bwMode="auto">
          <a:xfrm>
            <a:off x="285750" y="2286000"/>
            <a:ext cx="1562100" cy="914400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 smtClean="0">
                <a:solidFill>
                  <a:prstClr val="white"/>
                </a:solidFill>
                <a:latin typeface="Verdana" pitchFamily="34" charset="0"/>
              </a:rPr>
              <a:t>5. ФИНИШ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86063" y="3068960"/>
            <a:ext cx="2701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ПРОСТОЕ - СЛОЖНОЕ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9207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57395" y="76567"/>
            <a:ext cx="87638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600" b="1" dirty="0" smtClean="0">
                <a:solidFill>
                  <a:srgbClr val="D26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Определение. Заполните </a:t>
            </a:r>
            <a:r>
              <a:rPr lang="ru-RU" sz="3600" b="1" dirty="0">
                <a:solidFill>
                  <a:srgbClr val="D26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таблицу</a:t>
            </a:r>
          </a:p>
        </p:txBody>
      </p:sp>
      <p:graphicFrame>
        <p:nvGraphicFramePr>
          <p:cNvPr id="19501" name="Group 45"/>
          <p:cNvGraphicFramePr>
            <a:graphicFrameLocks noGrp="1"/>
          </p:cNvGraphicFramePr>
          <p:nvPr>
            <p:ph sz="half" idx="4294967295"/>
          </p:nvPr>
        </p:nvGraphicFramePr>
        <p:xfrm>
          <a:off x="785813" y="1214438"/>
          <a:ext cx="8358187" cy="4714875"/>
        </p:xfrm>
        <a:graphic>
          <a:graphicData uri="http://schemas.openxmlformats.org/drawingml/2006/table">
            <a:tbl>
              <a:tblPr/>
              <a:tblGrid>
                <a:gridCol w="4000515"/>
                <a:gridCol w="4357672"/>
              </a:tblGrid>
              <a:tr h="5064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</a:rPr>
                        <a:t>Порядок действий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</a:rPr>
                        <a:t>ОПРЕДЕЛЕНИЕ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95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Verdana" pitchFamily="34" charset="0"/>
                        </a:rPr>
                        <a:t>1. Установить  от какого слова зависит?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4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Verdana" pitchFamily="34" charset="0"/>
                        </a:rPr>
                        <a:t>2. Что обозначает?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34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Verdana" pitchFamily="34" charset="0"/>
                        </a:rPr>
                        <a:t>3. На какие вопросы отвечает?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40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Verdana" pitchFamily="34" charset="0"/>
                        </a:rPr>
                        <a:t>4. Какой частью речи выражено?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16" name="Rectangle 30"/>
          <p:cNvSpPr>
            <a:spLocks noChangeArrowheads="1"/>
          </p:cNvSpPr>
          <p:nvPr/>
        </p:nvSpPr>
        <p:spPr bwMode="auto">
          <a:xfrm>
            <a:off x="7893050" y="47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4941888" y="1989138"/>
            <a:ext cx="4000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Aft>
                <a:spcPct val="0"/>
              </a:spcAft>
              <a:buClr>
                <a:srgbClr val="303030"/>
              </a:buClr>
              <a:buSzPct val="70000"/>
              <a:buFontTx/>
              <a:buNone/>
            </a:pPr>
            <a:r>
              <a:rPr lang="ru-RU" altLang="ru-RU" b="1" smtClean="0">
                <a:solidFill>
                  <a:srgbClr val="0066FF"/>
                </a:solidFill>
                <a:latin typeface="Verdana" pitchFamily="34" charset="0"/>
              </a:rPr>
              <a:t>От существительного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5003800" y="3071813"/>
            <a:ext cx="3482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Aft>
                <a:spcPct val="0"/>
              </a:spcAft>
              <a:buClr>
                <a:srgbClr val="303030"/>
              </a:buClr>
              <a:buSzPct val="70000"/>
              <a:buFontTx/>
              <a:buNone/>
            </a:pPr>
            <a:r>
              <a:rPr lang="ru-RU" altLang="ru-RU" b="1" smtClean="0">
                <a:solidFill>
                  <a:srgbClr val="0066FF"/>
                </a:solidFill>
                <a:latin typeface="Verdana" pitchFamily="34" charset="0"/>
              </a:rPr>
              <a:t>Признак предмета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5076825" y="3714750"/>
            <a:ext cx="3714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Aft>
                <a:spcPct val="0"/>
              </a:spcAft>
              <a:buClr>
                <a:srgbClr val="303030"/>
              </a:buClr>
              <a:buSzPct val="70000"/>
              <a:buFontTx/>
              <a:buNone/>
            </a:pPr>
            <a:r>
              <a:rPr lang="ru-RU" altLang="ru-RU" sz="2800" b="1" smtClean="0">
                <a:solidFill>
                  <a:srgbClr val="0066FF"/>
                </a:solidFill>
                <a:latin typeface="Verdana" pitchFamily="34" charset="0"/>
              </a:rPr>
              <a:t>Какой? Чей?</a:t>
            </a: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5067300" y="4500563"/>
            <a:ext cx="37322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Aft>
                <a:spcPct val="0"/>
              </a:spcAft>
              <a:buClr>
                <a:srgbClr val="303030"/>
              </a:buClr>
              <a:buSzPct val="70000"/>
              <a:buFontTx/>
              <a:buNone/>
            </a:pPr>
            <a:r>
              <a:rPr lang="ru-RU" altLang="ru-RU" sz="2800" b="1" smtClean="0">
                <a:solidFill>
                  <a:srgbClr val="0066FF"/>
                </a:solidFill>
                <a:latin typeface="Verdana" pitchFamily="34" charset="0"/>
              </a:rPr>
              <a:t>Прилагательным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014913" y="5099050"/>
            <a:ext cx="4000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2800" b="1" i="1" smtClean="0">
                <a:solidFill>
                  <a:srgbClr val="0066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Местоимением</a:t>
            </a:r>
          </a:p>
        </p:txBody>
      </p:sp>
    </p:spTree>
    <p:extLst>
      <p:ext uri="{BB962C8B-B14F-4D97-AF65-F5344CB8AC3E}">
        <p14:creationId xmlns:p14="http://schemas.microsoft.com/office/powerpoint/2010/main" val="32986952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024744" cy="1105192"/>
          </a:xfrm>
        </p:spPr>
        <p:txBody>
          <a:bodyPr>
            <a:normAutofit fontScale="90000"/>
          </a:bodyPr>
          <a:lstStyle/>
          <a:p>
            <a:pPr marL="270510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Недочеты:</a:t>
            </a:r>
            <a:r>
              <a:rPr lang="ru-RU" sz="3200" b="1" dirty="0">
                <a:latin typeface="Calibri"/>
                <a:ea typeface="Calibri"/>
                <a:cs typeface="Times New Roman"/>
              </a:rPr>
              <a:t/>
            </a:r>
            <a:br>
              <a:rPr lang="ru-RU" sz="3200" b="1" dirty="0">
                <a:latin typeface="Calibri"/>
                <a:ea typeface="Calibri"/>
                <a:cs typeface="Times New Roman"/>
              </a:rPr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124744"/>
            <a:ext cx="7704856" cy="5328592"/>
          </a:xfrm>
        </p:spPr>
        <p:txBody>
          <a:bodyPr>
            <a:normAutofit fontScale="77500" lnSpcReduction="20000"/>
          </a:bodyPr>
          <a:lstStyle/>
          <a:p>
            <a:pPr marL="270510">
              <a:lnSpc>
                <a:spcPct val="115000"/>
              </a:lnSpc>
              <a:spcAft>
                <a:spcPts val="0"/>
              </a:spcAft>
            </a:pPr>
            <a:r>
              <a:rPr lang="ru-RU" sz="2600" b="1" dirty="0">
                <a:latin typeface="Times New Roman"/>
                <a:ea typeface="Calibri"/>
                <a:cs typeface="Times New Roman"/>
              </a:rPr>
              <a:t>1.Нет связи нового с изученным.</a:t>
            </a:r>
            <a:endParaRPr lang="ru-RU" sz="2600" b="1" dirty="0">
              <a:latin typeface="Calibri"/>
              <a:ea typeface="Calibri"/>
              <a:cs typeface="Times New Roman"/>
            </a:endParaRPr>
          </a:p>
          <a:p>
            <a:pPr marL="270510">
              <a:lnSpc>
                <a:spcPct val="115000"/>
              </a:lnSpc>
              <a:spcAft>
                <a:spcPts val="0"/>
              </a:spcAft>
            </a:pPr>
            <a:r>
              <a:rPr lang="ru-RU" sz="2600" b="1" dirty="0">
                <a:latin typeface="Times New Roman"/>
                <a:ea typeface="Calibri"/>
                <a:cs typeface="Times New Roman"/>
              </a:rPr>
              <a:t>2. </a:t>
            </a:r>
            <a:r>
              <a:rPr lang="ru-RU" sz="2600" b="1" dirty="0" smtClean="0">
                <a:latin typeface="Times New Roman"/>
                <a:ea typeface="Calibri"/>
                <a:cs typeface="Times New Roman"/>
              </a:rPr>
              <a:t>Не </a:t>
            </a:r>
            <a:r>
              <a:rPr lang="ru-RU" sz="2600" b="1" dirty="0" smtClean="0">
                <a:latin typeface="Times New Roman"/>
                <a:ea typeface="Calibri"/>
                <a:cs typeface="Times New Roman"/>
              </a:rPr>
              <a:t>приучаем </a:t>
            </a:r>
            <a:r>
              <a:rPr lang="ru-RU" sz="2600" b="1" dirty="0">
                <a:latin typeface="Times New Roman"/>
                <a:ea typeface="Calibri"/>
                <a:cs typeface="Times New Roman"/>
              </a:rPr>
              <a:t>учащихся прогнозировать цель изучения нового материала.</a:t>
            </a:r>
            <a:endParaRPr lang="ru-RU" sz="2600" b="1" dirty="0">
              <a:latin typeface="Calibri"/>
              <a:ea typeface="Calibri"/>
              <a:cs typeface="Times New Roman"/>
            </a:endParaRPr>
          </a:p>
          <a:p>
            <a:pPr marL="270510">
              <a:lnSpc>
                <a:spcPct val="115000"/>
              </a:lnSpc>
              <a:spcAft>
                <a:spcPts val="0"/>
              </a:spcAft>
            </a:pPr>
            <a:r>
              <a:rPr lang="ru-RU" sz="2600" b="1" dirty="0">
                <a:latin typeface="Times New Roman"/>
                <a:ea typeface="Calibri"/>
                <a:cs typeface="Times New Roman"/>
              </a:rPr>
              <a:t>3.Не используются перед изучением </a:t>
            </a:r>
            <a:r>
              <a:rPr lang="ru-RU" sz="2600" b="1" dirty="0" err="1">
                <a:latin typeface="Times New Roman"/>
                <a:ea typeface="Calibri"/>
                <a:cs typeface="Times New Roman"/>
              </a:rPr>
              <a:t>н.м</a:t>
            </a:r>
            <a:r>
              <a:rPr lang="ru-RU" sz="2600" b="1" dirty="0">
                <a:latin typeface="Times New Roman"/>
                <a:ea typeface="Calibri"/>
                <a:cs typeface="Times New Roman"/>
              </a:rPr>
              <a:t>. проблемные вопросы.</a:t>
            </a:r>
            <a:endParaRPr lang="ru-RU" sz="2600" b="1" dirty="0">
              <a:latin typeface="Calibri"/>
              <a:ea typeface="Calibri"/>
              <a:cs typeface="Times New Roman"/>
            </a:endParaRPr>
          </a:p>
          <a:p>
            <a:pPr marL="270510">
              <a:lnSpc>
                <a:spcPct val="115000"/>
              </a:lnSpc>
              <a:spcAft>
                <a:spcPts val="0"/>
              </a:spcAft>
            </a:pPr>
            <a:r>
              <a:rPr lang="ru-RU" sz="2600" b="1" dirty="0">
                <a:latin typeface="Times New Roman"/>
                <a:ea typeface="Calibri"/>
                <a:cs typeface="Times New Roman"/>
              </a:rPr>
              <a:t>4. Однообразие при подаче нового материала (говорит учитель)</a:t>
            </a:r>
            <a:endParaRPr lang="ru-RU" sz="2600" b="1" dirty="0">
              <a:latin typeface="Calibri"/>
              <a:ea typeface="Calibri"/>
              <a:cs typeface="Times New Roman"/>
            </a:endParaRPr>
          </a:p>
          <a:p>
            <a:pPr marL="270510">
              <a:lnSpc>
                <a:spcPct val="115000"/>
              </a:lnSpc>
              <a:spcAft>
                <a:spcPts val="0"/>
              </a:spcAft>
            </a:pPr>
            <a:r>
              <a:rPr lang="ru-RU" sz="2600" b="1" dirty="0">
                <a:latin typeface="Times New Roman"/>
                <a:ea typeface="Calibri"/>
                <a:cs typeface="Times New Roman"/>
              </a:rPr>
              <a:t>5.Отсутствие приема квантования материала (деления на части : главное – </a:t>
            </a:r>
            <a:r>
              <a:rPr lang="ru-RU" sz="2600" b="1" dirty="0" smtClean="0">
                <a:latin typeface="Times New Roman"/>
                <a:ea typeface="Calibri"/>
                <a:cs typeface="Times New Roman"/>
              </a:rPr>
              <a:t>второстепенное</a:t>
            </a:r>
            <a:r>
              <a:rPr lang="ru-RU" sz="2600" b="1" dirty="0">
                <a:latin typeface="Times New Roman"/>
                <a:ea typeface="Calibri"/>
                <a:cs typeface="Times New Roman"/>
              </a:rPr>
              <a:t>;</a:t>
            </a:r>
            <a:r>
              <a:rPr lang="ru-RU" sz="2600" b="1" dirty="0" smtClean="0">
                <a:latin typeface="Times New Roman"/>
                <a:ea typeface="Calibri"/>
                <a:cs typeface="Times New Roman"/>
              </a:rPr>
              <a:t> план)</a:t>
            </a:r>
            <a:endParaRPr lang="ru-RU" sz="2600" b="1" dirty="0">
              <a:latin typeface="Calibri"/>
              <a:ea typeface="Calibri"/>
              <a:cs typeface="Times New Roman"/>
            </a:endParaRPr>
          </a:p>
          <a:p>
            <a:pPr marL="270510">
              <a:lnSpc>
                <a:spcPct val="115000"/>
              </a:lnSpc>
              <a:spcAft>
                <a:spcPts val="1000"/>
              </a:spcAft>
            </a:pPr>
            <a:r>
              <a:rPr lang="ru-RU" sz="2600" b="1" dirty="0">
                <a:latin typeface="Times New Roman"/>
                <a:ea typeface="Calibri"/>
                <a:cs typeface="Times New Roman"/>
              </a:rPr>
              <a:t>6.Неумение </a:t>
            </a:r>
            <a:r>
              <a:rPr lang="ru-RU" sz="2600" b="1" dirty="0" smtClean="0">
                <a:latin typeface="Times New Roman"/>
                <a:ea typeface="Calibri"/>
                <a:cs typeface="Times New Roman"/>
              </a:rPr>
              <a:t>использовать сопутствующий </a:t>
            </a:r>
            <a:r>
              <a:rPr lang="ru-RU" sz="2600" b="1" dirty="0">
                <a:latin typeface="Times New Roman"/>
                <a:ea typeface="Calibri"/>
                <a:cs typeface="Times New Roman"/>
              </a:rPr>
              <a:t>материал для повторения ( Ь – склонение сущ.; пре-при – умение определять лексическое значение слова и т.д.)</a:t>
            </a:r>
            <a:endParaRPr lang="ru-RU" sz="2600" b="1" dirty="0">
              <a:latin typeface="Calibri"/>
              <a:ea typeface="Calibri"/>
              <a:cs typeface="Times New Roman"/>
            </a:endParaRPr>
          </a:p>
          <a:p>
            <a:pPr marL="270510">
              <a:lnSpc>
                <a:spcPct val="115000"/>
              </a:lnSpc>
              <a:spcAft>
                <a:spcPts val="0"/>
              </a:spcAft>
            </a:pPr>
            <a:r>
              <a:rPr lang="ru-RU" sz="2600" b="1" dirty="0">
                <a:latin typeface="Times New Roman"/>
                <a:ea typeface="Calibri"/>
                <a:cs typeface="Times New Roman"/>
              </a:rPr>
              <a:t>7.Отсутствие навыка прогнозирования ошибок: учитель должен знать проблемные места («зоны опасности) и контролировать их в ходе работы.</a:t>
            </a:r>
            <a:endParaRPr lang="ru-RU" sz="2600" b="1" dirty="0">
              <a:latin typeface="Calibri"/>
              <a:ea typeface="Calibri"/>
              <a:cs typeface="Times New Roman"/>
            </a:endParaRPr>
          </a:p>
          <a:p>
            <a:pPr marL="270510">
              <a:lnSpc>
                <a:spcPct val="115000"/>
              </a:lnSpc>
              <a:spcAft>
                <a:spcPts val="1000"/>
              </a:spcAft>
            </a:pPr>
            <a:r>
              <a:rPr lang="ru-RU" sz="2600" b="1" dirty="0">
                <a:latin typeface="Times New Roman"/>
                <a:ea typeface="Calibri"/>
                <a:cs typeface="Times New Roman"/>
              </a:rPr>
              <a:t>8. Запись </a:t>
            </a:r>
            <a:r>
              <a:rPr lang="ru-RU" sz="2600" b="1" dirty="0" err="1">
                <a:latin typeface="Times New Roman"/>
                <a:ea typeface="Calibri"/>
                <a:cs typeface="Times New Roman"/>
              </a:rPr>
              <a:t>н.м</a:t>
            </a:r>
            <a:r>
              <a:rPr lang="ru-RU" sz="2600" b="1" dirty="0">
                <a:latin typeface="Times New Roman"/>
                <a:ea typeface="Calibri"/>
                <a:cs typeface="Times New Roman"/>
              </a:rPr>
              <a:t>. </a:t>
            </a:r>
            <a:r>
              <a:rPr lang="ru-RU" sz="2600" b="1" dirty="0" smtClean="0">
                <a:latin typeface="Times New Roman"/>
                <a:ea typeface="Calibri"/>
                <a:cs typeface="Times New Roman"/>
              </a:rPr>
              <a:t>полностью под </a:t>
            </a:r>
            <a:r>
              <a:rPr lang="ru-RU" sz="2600" b="1" dirty="0">
                <a:latin typeface="Times New Roman"/>
                <a:ea typeface="Calibri"/>
                <a:cs typeface="Times New Roman"/>
              </a:rPr>
              <a:t>диктовку.</a:t>
            </a:r>
            <a:endParaRPr lang="ru-RU" sz="2600" b="1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363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024744" cy="1143000"/>
          </a:xfrm>
        </p:spPr>
        <p:txBody>
          <a:bodyPr>
            <a:normAutofit fontScale="90000"/>
          </a:bodyPr>
          <a:lstStyle/>
          <a:p>
            <a:pPr marL="270510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Рекомендации:</a:t>
            </a:r>
            <a:r>
              <a:rPr lang="ru-RU" sz="3200" b="1" dirty="0">
                <a:latin typeface="Calibri"/>
                <a:ea typeface="Calibri"/>
                <a:cs typeface="Times New Roman"/>
              </a:rPr>
              <a:t/>
            </a:r>
            <a:br>
              <a:rPr lang="ru-RU" sz="3200" b="1" dirty="0">
                <a:latin typeface="Calibri"/>
                <a:ea typeface="Calibri"/>
                <a:cs typeface="Times New Roman"/>
              </a:rPr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08912" cy="5688632"/>
          </a:xfrm>
        </p:spPr>
        <p:txBody>
          <a:bodyPr>
            <a:normAutofit fontScale="77500" lnSpcReduction="20000"/>
          </a:bodyPr>
          <a:lstStyle/>
          <a:p>
            <a:pPr marL="270510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-составление алгоритмов, таблиц и схем;</a:t>
            </a:r>
            <a:endParaRPr lang="ru-RU" sz="1800" b="1" dirty="0" smtClean="0">
              <a:latin typeface="Calibri"/>
              <a:ea typeface="Calibri"/>
              <a:cs typeface="Times New Roman"/>
            </a:endParaRPr>
          </a:p>
          <a:p>
            <a:pPr marL="270510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-ведение памяток, справочников;</a:t>
            </a:r>
            <a:endParaRPr lang="ru-RU" sz="1800" b="1" dirty="0" smtClean="0">
              <a:latin typeface="Calibri"/>
              <a:ea typeface="Calibri"/>
              <a:cs typeface="Times New Roman"/>
            </a:endParaRPr>
          </a:p>
          <a:p>
            <a:pPr marL="270510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-использование поискового метода, исследовательского, использовать приемы сравнения, сопоставления;</a:t>
            </a:r>
            <a:endParaRPr lang="ru-RU" sz="1800" b="1" dirty="0" smtClean="0">
              <a:latin typeface="Calibri"/>
              <a:ea typeface="Calibri"/>
              <a:cs typeface="Times New Roman"/>
            </a:endParaRPr>
          </a:p>
          <a:p>
            <a:pPr marL="270510">
              <a:lnSpc>
                <a:spcPct val="12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-продумывать вопросы, которые заставят учащихся видеть главное, на что они не обратили бы внимания;</a:t>
            </a:r>
            <a:endParaRPr lang="ru-RU" sz="1800" b="1" dirty="0" smtClean="0">
              <a:latin typeface="Calibri"/>
              <a:ea typeface="Calibri"/>
              <a:cs typeface="Times New Roman"/>
            </a:endParaRPr>
          </a:p>
          <a:p>
            <a:pPr marL="270510">
              <a:lnSpc>
                <a:spcPct val="120000"/>
              </a:lnSpc>
              <a:spcBef>
                <a:spcPts val="1200"/>
              </a:spcBef>
              <a:spcAft>
                <a:spcPts val="1000"/>
              </a:spcAft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-на устном предмете включать сообщения, работу с тетрадями, текстом, учебником (предупреждать, какой материал будет спрошен устно, какой по карточкам);</a:t>
            </a:r>
            <a:endParaRPr lang="ru-RU" sz="1800" b="1" dirty="0">
              <a:latin typeface="Calibri"/>
              <a:ea typeface="Calibri"/>
              <a:cs typeface="Times New Roman"/>
            </a:endParaRPr>
          </a:p>
          <a:p>
            <a:pPr marL="270510">
              <a:lnSpc>
                <a:spcPct val="120000"/>
              </a:lnSpc>
              <a:spcBef>
                <a:spcPts val="1200"/>
              </a:spcBef>
              <a:spcAft>
                <a:spcPts val="1000"/>
              </a:spcAft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-учить конспектированию;</a:t>
            </a:r>
            <a:endParaRPr lang="ru-RU" sz="1800" b="1" dirty="0" smtClean="0">
              <a:latin typeface="Calibri"/>
              <a:ea typeface="Calibri"/>
              <a:cs typeface="Times New Roman"/>
            </a:endParaRPr>
          </a:p>
          <a:p>
            <a:pPr marL="270510">
              <a:lnSpc>
                <a:spcPct val="120000"/>
              </a:lnSpc>
              <a:spcBef>
                <a:spcPts val="1200"/>
              </a:spcBef>
              <a:spcAft>
                <a:spcPts val="1000"/>
              </a:spcAft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-группировать новый материал (поможет план урока – закон продвижения в ходе информации);</a:t>
            </a:r>
            <a:endParaRPr lang="ru-RU" sz="1800" b="1" dirty="0" smtClean="0">
              <a:latin typeface="Calibri"/>
              <a:ea typeface="Calibri"/>
              <a:cs typeface="Times New Roman"/>
            </a:endParaRPr>
          </a:p>
          <a:p>
            <a:pPr marL="270510">
              <a:lnSpc>
                <a:spcPct val="120000"/>
              </a:lnSpc>
              <a:spcBef>
                <a:spcPts val="1200"/>
              </a:spcBef>
              <a:spcAft>
                <a:spcPts val="1000"/>
              </a:spcAft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-включение ролевых игр, ситуативных задач;</a:t>
            </a:r>
            <a:r>
              <a:rPr lang="ru-RU" b="1" dirty="0">
                <a:solidFill>
                  <a:srgbClr val="3E3D2D"/>
                </a:solidFill>
                <a:latin typeface="Times New Roman"/>
                <a:ea typeface="Calibri"/>
                <a:cs typeface="Times New Roman"/>
              </a:rPr>
              <a:t> </a:t>
            </a:r>
            <a:endParaRPr lang="ru-RU" b="1" dirty="0" smtClean="0">
              <a:solidFill>
                <a:srgbClr val="3E3D2D"/>
              </a:solidFill>
              <a:latin typeface="Times New Roman"/>
              <a:ea typeface="Calibri"/>
              <a:cs typeface="Times New Roman"/>
            </a:endParaRPr>
          </a:p>
          <a:p>
            <a:pPr marL="270510">
              <a:lnSpc>
                <a:spcPct val="120000"/>
              </a:lnSpc>
              <a:spcBef>
                <a:spcPts val="1200"/>
              </a:spcBef>
              <a:spcAft>
                <a:spcPts val="1000"/>
              </a:spcAft>
            </a:pPr>
            <a:r>
              <a:rPr lang="ru-RU" b="1" dirty="0" smtClean="0">
                <a:solidFill>
                  <a:srgbClr val="3E3D2D"/>
                </a:solidFill>
                <a:latin typeface="Times New Roman"/>
                <a:ea typeface="Calibri"/>
                <a:cs typeface="Times New Roman"/>
              </a:rPr>
              <a:t>делать </a:t>
            </a:r>
            <a:r>
              <a:rPr lang="ru-RU" b="1" dirty="0">
                <a:solidFill>
                  <a:srgbClr val="3E3D2D"/>
                </a:solidFill>
                <a:latin typeface="Times New Roman"/>
                <a:ea typeface="Calibri"/>
                <a:cs typeface="Times New Roman"/>
              </a:rPr>
              <a:t>поэтапные выводы с записью их в тетрадь </a:t>
            </a:r>
            <a:endParaRPr lang="ru-RU" b="1" dirty="0" smtClean="0">
              <a:latin typeface="Times New Roman"/>
              <a:ea typeface="Calibri"/>
              <a:cs typeface="Times New Roman"/>
            </a:endParaRPr>
          </a:p>
          <a:p>
            <a:pPr marL="270510">
              <a:lnSpc>
                <a:spcPct val="120000"/>
              </a:lnSpc>
              <a:spcBef>
                <a:spcPts val="1200"/>
              </a:spcBef>
              <a:spcAft>
                <a:spcPts val="1000"/>
              </a:spcAft>
            </a:pP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marL="27051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marL="27051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endParaRPr lang="ru-RU" sz="1800" dirty="0" smtClean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950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024744" cy="1143000"/>
          </a:xfrm>
        </p:spPr>
        <p:txBody>
          <a:bodyPr>
            <a:normAutofit fontScale="90000"/>
          </a:bodyPr>
          <a:lstStyle/>
          <a:p>
            <a:pPr marL="27051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Закрепление:</a:t>
            </a:r>
            <a:r>
              <a:rPr lang="ru-RU" sz="3200" b="1" dirty="0">
                <a:latin typeface="Calibri"/>
                <a:ea typeface="Calibri"/>
                <a:cs typeface="Times New Roman"/>
              </a:rPr>
              <a:t/>
            </a:r>
            <a:br>
              <a:rPr lang="ru-RU" sz="3200" b="1" dirty="0">
                <a:latin typeface="Calibri"/>
                <a:ea typeface="Calibri"/>
                <a:cs typeface="Times New Roman"/>
              </a:rPr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36712"/>
            <a:ext cx="8424936" cy="5544616"/>
          </a:xfrm>
        </p:spPr>
        <p:txBody>
          <a:bodyPr/>
          <a:lstStyle/>
          <a:p>
            <a:pPr marL="27051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Закрепление вести по следующей схеме (письменный предмет):</a:t>
            </a:r>
            <a:endParaRPr lang="ru-RU" sz="1800" b="1" dirty="0">
              <a:latin typeface="Calibri"/>
              <a:ea typeface="Calibri"/>
              <a:cs typeface="Times New Roman"/>
            </a:endParaRPr>
          </a:p>
          <a:p>
            <a:pPr marL="27051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         1. Устное проговаривание.</a:t>
            </a:r>
            <a:endParaRPr lang="ru-RU" sz="1800" b="1" dirty="0">
              <a:latin typeface="Calibri"/>
              <a:ea typeface="Calibri"/>
              <a:cs typeface="Times New Roman"/>
            </a:endParaRPr>
          </a:p>
          <a:p>
            <a:pPr marL="27051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          2. Комментируемое управление.</a:t>
            </a:r>
            <a:endParaRPr lang="ru-RU" sz="1800" b="1" dirty="0">
              <a:latin typeface="Calibri"/>
              <a:ea typeface="Calibri"/>
              <a:cs typeface="Times New Roman"/>
            </a:endParaRPr>
          </a:p>
          <a:p>
            <a:pPr marL="27051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          3. Наложение нового материала на уже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  изученный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.</a:t>
            </a:r>
            <a:endParaRPr lang="ru-RU" sz="1800" b="1" dirty="0">
              <a:latin typeface="Calibri"/>
              <a:ea typeface="Calibri"/>
              <a:cs typeface="Times New Roman"/>
            </a:endParaRPr>
          </a:p>
          <a:p>
            <a:pPr marL="27051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          4.Самостоятельная работа.</a:t>
            </a:r>
            <a:endParaRPr lang="ru-RU" sz="1800" b="1" dirty="0">
              <a:latin typeface="Calibri"/>
              <a:ea typeface="Calibri"/>
              <a:cs typeface="Times New Roman"/>
            </a:endParaRPr>
          </a:p>
          <a:p>
            <a:pPr marL="27051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          5. Творческое применение изученного.</a:t>
            </a:r>
            <a:endParaRPr lang="ru-RU" sz="1800" b="1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4" name="Рисунок 3" descr="http://img-fotki.yandex.ru/get/6419/108950446.115/0_cd26b_9f231c5b_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484784"/>
            <a:ext cx="983615" cy="14268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033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024744" cy="1143000"/>
          </a:xfrm>
        </p:spPr>
        <p:txBody>
          <a:bodyPr>
            <a:normAutofit fontScale="90000"/>
          </a:bodyPr>
          <a:lstStyle/>
          <a:p>
            <a:pPr marL="27051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Недочеты:</a:t>
            </a:r>
            <a:r>
              <a:rPr lang="ru-RU" sz="3200" b="1" dirty="0">
                <a:latin typeface="Calibri"/>
                <a:ea typeface="Calibri"/>
                <a:cs typeface="Times New Roman"/>
              </a:rPr>
              <a:t/>
            </a:r>
            <a:br>
              <a:rPr lang="ru-RU" sz="3200" b="1" dirty="0">
                <a:latin typeface="Calibri"/>
                <a:ea typeface="Calibri"/>
                <a:cs typeface="Times New Roman"/>
              </a:rPr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051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-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887795"/>
            <a:ext cx="9144000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0510">
              <a:spcBef>
                <a:spcPts val="1200"/>
              </a:spcBef>
              <a:spcAft>
                <a:spcPts val="1000"/>
              </a:spcAft>
            </a:pPr>
            <a:r>
              <a:rPr lang="ru-RU" sz="2000" b="1" dirty="0" smtClean="0">
                <a:effectLst/>
                <a:latin typeface="Times New Roman"/>
                <a:ea typeface="Calibri"/>
                <a:cs typeface="Times New Roman"/>
              </a:rPr>
              <a:t>1.Отсутствие закрепления как такового( не хватило времени).</a:t>
            </a:r>
            <a:endParaRPr lang="ru-RU" sz="2000" b="1" dirty="0" smtClean="0">
              <a:effectLst/>
              <a:latin typeface="Calibri"/>
              <a:ea typeface="Calibri"/>
              <a:cs typeface="Times New Roman"/>
            </a:endParaRPr>
          </a:p>
          <a:p>
            <a:pPr marL="270510">
              <a:spcBef>
                <a:spcPts val="1200"/>
              </a:spcBef>
              <a:spcAft>
                <a:spcPts val="1000"/>
              </a:spcAft>
            </a:pPr>
            <a:r>
              <a:rPr lang="ru-RU" sz="2000" b="1" dirty="0" smtClean="0">
                <a:effectLst/>
                <a:latin typeface="Times New Roman"/>
                <a:ea typeface="Calibri"/>
                <a:cs typeface="Times New Roman"/>
              </a:rPr>
              <a:t>2. Скомканное закрепление, нелогичное, пропущено главное, </a:t>
            </a:r>
          </a:p>
          <a:p>
            <a:pPr marL="270510">
              <a:spcBef>
                <a:spcPts val="1200"/>
              </a:spcBef>
              <a:spcAft>
                <a:spcPts val="1000"/>
              </a:spcAft>
            </a:pPr>
            <a:r>
              <a:rPr lang="ru-RU" sz="2000" b="1" dirty="0" smtClean="0">
                <a:effectLst/>
                <a:latin typeface="Times New Roman"/>
                <a:ea typeface="Calibri"/>
                <a:cs typeface="Times New Roman"/>
              </a:rPr>
              <a:t>повторено простейшее или второстепенное.</a:t>
            </a:r>
            <a:endParaRPr lang="ru-RU" sz="2000" b="1" dirty="0" smtClean="0">
              <a:effectLst/>
              <a:latin typeface="Calibri"/>
              <a:ea typeface="Calibri"/>
              <a:cs typeface="Times New Roman"/>
            </a:endParaRPr>
          </a:p>
          <a:p>
            <a:pPr marL="270510">
              <a:spcBef>
                <a:spcPts val="1200"/>
              </a:spcBef>
              <a:spcAft>
                <a:spcPts val="1000"/>
              </a:spcAft>
            </a:pPr>
            <a:r>
              <a:rPr lang="ru-RU" sz="2000" b="1" dirty="0" smtClean="0">
                <a:effectLst/>
                <a:latin typeface="Times New Roman"/>
                <a:ea typeface="Calibri"/>
                <a:cs typeface="Times New Roman"/>
              </a:rPr>
              <a:t>3.Отсутствие </a:t>
            </a:r>
            <a:r>
              <a:rPr lang="ru-RU" sz="2000" b="1" dirty="0" err="1" smtClean="0">
                <a:effectLst/>
                <a:latin typeface="Times New Roman"/>
                <a:ea typeface="Calibri"/>
                <a:cs typeface="Times New Roman"/>
              </a:rPr>
              <a:t>внутрипредметных</a:t>
            </a:r>
            <a:r>
              <a:rPr lang="ru-RU" sz="2000" b="1" dirty="0" smtClean="0">
                <a:effectLst/>
                <a:latin typeface="Times New Roman"/>
                <a:ea typeface="Calibri"/>
                <a:cs typeface="Times New Roman"/>
              </a:rPr>
              <a:t>,  </a:t>
            </a:r>
            <a:r>
              <a:rPr lang="ru-RU" sz="2000" b="1" dirty="0" smtClean="0">
                <a:effectLst/>
                <a:latin typeface="Times New Roman"/>
                <a:ea typeface="Calibri"/>
                <a:cs typeface="Times New Roman"/>
              </a:rPr>
              <a:t>межпредметных и </a:t>
            </a:r>
            <a:r>
              <a:rPr lang="ru-RU" sz="2000" b="1" dirty="0" err="1" smtClean="0">
                <a:effectLst/>
                <a:latin typeface="Times New Roman"/>
                <a:ea typeface="Calibri"/>
                <a:cs typeface="Times New Roman"/>
              </a:rPr>
              <a:t>внутрикурсовых</a:t>
            </a:r>
            <a:r>
              <a:rPr lang="ru-RU" sz="2000" b="1" dirty="0" smtClean="0">
                <a:effectLst/>
                <a:latin typeface="Times New Roman"/>
                <a:ea typeface="Calibri"/>
                <a:cs typeface="Times New Roman"/>
              </a:rPr>
              <a:t> св.</a:t>
            </a:r>
          </a:p>
          <a:p>
            <a:pPr marL="270510">
              <a:spcBef>
                <a:spcPts val="1200"/>
              </a:spcBef>
              <a:spcAft>
                <a:spcPts val="1000"/>
              </a:spcAft>
            </a:pPr>
            <a:r>
              <a:rPr lang="ru-RU" sz="2000" b="1" dirty="0" smtClean="0">
                <a:effectLst/>
                <a:latin typeface="Times New Roman"/>
                <a:ea typeface="Calibri"/>
                <a:cs typeface="Times New Roman"/>
              </a:rPr>
              <a:t>4</a:t>
            </a:r>
            <a:r>
              <a:rPr lang="ru-RU" sz="2000" b="1" dirty="0" smtClean="0">
                <a:effectLst/>
                <a:latin typeface="Times New Roman"/>
                <a:ea typeface="Calibri"/>
                <a:cs typeface="Times New Roman"/>
              </a:rPr>
              <a:t>. Однообразное закрепление без учета уровней </a:t>
            </a:r>
            <a:r>
              <a:rPr lang="ru-RU" sz="2000" b="1" dirty="0" err="1" smtClean="0">
                <a:effectLst/>
                <a:latin typeface="Times New Roman"/>
                <a:ea typeface="Calibri"/>
                <a:cs typeface="Times New Roman"/>
              </a:rPr>
              <a:t>обученности</a:t>
            </a:r>
            <a:r>
              <a:rPr lang="ru-RU" sz="2000" b="1" dirty="0" smtClean="0">
                <a:effectLst/>
                <a:latin typeface="Times New Roman"/>
                <a:ea typeface="Calibri"/>
                <a:cs typeface="Times New Roman"/>
              </a:rPr>
              <a:t> учащихся </a:t>
            </a:r>
          </a:p>
          <a:p>
            <a:pPr marL="270510">
              <a:spcBef>
                <a:spcPts val="1200"/>
              </a:spcBef>
              <a:spcAft>
                <a:spcPts val="1000"/>
              </a:spcAft>
            </a:pPr>
            <a:r>
              <a:rPr lang="ru-RU" sz="2000" b="1" dirty="0" smtClean="0">
                <a:effectLst/>
                <a:latin typeface="Times New Roman"/>
                <a:ea typeface="Calibri"/>
                <a:cs typeface="Times New Roman"/>
              </a:rPr>
              <a:t>(учитель задал сложный вопрос, ответить могут 1 -2 человека – класс</a:t>
            </a:r>
          </a:p>
          <a:p>
            <a:pPr marL="270510">
              <a:spcBef>
                <a:spcPts val="1200"/>
              </a:spcBef>
              <a:spcAft>
                <a:spcPts val="1000"/>
              </a:spcAft>
            </a:pPr>
            <a:r>
              <a:rPr lang="ru-RU" sz="2000" b="1" dirty="0" smtClean="0">
                <a:effectLst/>
                <a:latin typeface="Times New Roman"/>
                <a:ea typeface="Calibri"/>
                <a:cs typeface="Times New Roman"/>
              </a:rPr>
              <a:t> слушает молча и понимает, что все для него «темный лес»).</a:t>
            </a:r>
            <a:endParaRPr lang="ru-RU" sz="2000" b="1" dirty="0" smtClean="0">
              <a:effectLst/>
              <a:latin typeface="Calibri"/>
              <a:ea typeface="Calibri"/>
              <a:cs typeface="Times New Roman"/>
            </a:endParaRPr>
          </a:p>
          <a:p>
            <a:pPr marL="270510">
              <a:spcBef>
                <a:spcPts val="1200"/>
              </a:spcBef>
              <a:spcAft>
                <a:spcPts val="1000"/>
              </a:spcAft>
            </a:pPr>
            <a:r>
              <a:rPr lang="ru-RU" sz="2000" b="1" dirty="0" smtClean="0">
                <a:effectLst/>
                <a:latin typeface="Times New Roman"/>
                <a:ea typeface="Calibri"/>
                <a:cs typeface="Times New Roman"/>
              </a:rPr>
              <a:t>5Фронтальная работа при закреплении, как и при повторении</a:t>
            </a:r>
          </a:p>
          <a:p>
            <a:pPr marL="270510">
              <a:spcBef>
                <a:spcPts val="1200"/>
              </a:spcBef>
              <a:spcAft>
                <a:spcPts val="1000"/>
              </a:spcAft>
            </a:pPr>
            <a:r>
              <a:rPr lang="ru-RU" sz="2000" b="1" dirty="0" smtClean="0">
                <a:effectLst/>
                <a:latin typeface="Times New Roman"/>
                <a:ea typeface="Calibri"/>
                <a:cs typeface="Times New Roman"/>
              </a:rPr>
              <a:t> изученного в начале урока.</a:t>
            </a:r>
          </a:p>
          <a:p>
            <a:pPr marL="270510">
              <a:spcBef>
                <a:spcPts val="1200"/>
              </a:spcBef>
              <a:spcAft>
                <a:spcPts val="1000"/>
              </a:spcAft>
            </a:pPr>
            <a:r>
              <a:rPr lang="ru-RU" sz="2000" b="1" dirty="0" smtClean="0">
                <a:latin typeface="Times New Roman"/>
                <a:ea typeface="Calibri"/>
                <a:cs typeface="Times New Roman"/>
              </a:rPr>
              <a:t>6. Не используется материал тетради.</a:t>
            </a:r>
            <a:endParaRPr lang="ru-RU" sz="2000" b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4563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7024744" cy="1143000"/>
          </a:xfrm>
        </p:spPr>
        <p:txBody>
          <a:bodyPr/>
          <a:lstStyle/>
          <a:p>
            <a:r>
              <a:rPr lang="ru-RU" sz="3600" b="1" dirty="0">
                <a:solidFill>
                  <a:srgbClr val="94C600"/>
                </a:solidFill>
                <a:latin typeface="Times New Roman"/>
                <a:ea typeface="Calibri"/>
                <a:cs typeface="Times New Roman"/>
              </a:rPr>
              <a:t>Рекомендации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8136904" cy="5328592"/>
          </a:xfrm>
        </p:spPr>
        <p:txBody>
          <a:bodyPr>
            <a:normAutofit fontScale="92500" lnSpcReduction="10000"/>
          </a:bodyPr>
          <a:lstStyle/>
          <a:p>
            <a:pPr marL="27051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-Учитывать уровни </a:t>
            </a:r>
            <a:r>
              <a:rPr lang="ru-RU" b="1" dirty="0" err="1">
                <a:latin typeface="Times New Roman"/>
                <a:ea typeface="Calibri"/>
                <a:cs typeface="Times New Roman"/>
              </a:rPr>
              <a:t>обученности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 и давать учащимся различные задания.</a:t>
            </a:r>
            <a:endParaRPr lang="ru-RU" sz="1800" b="1" dirty="0">
              <a:latin typeface="Calibri"/>
              <a:ea typeface="Calibri"/>
              <a:cs typeface="Times New Roman"/>
            </a:endParaRPr>
          </a:p>
          <a:p>
            <a:pPr marL="27051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-Включать задания на поиск ошибок.</a:t>
            </a:r>
            <a:endParaRPr lang="ru-RU" sz="1800" b="1" dirty="0">
              <a:latin typeface="Calibri"/>
              <a:ea typeface="Calibri"/>
              <a:cs typeface="Times New Roman"/>
            </a:endParaRPr>
          </a:p>
          <a:p>
            <a:pPr marL="27051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-Вести отработку сложных правил по алгоритму.</a:t>
            </a:r>
            <a:endParaRPr lang="ru-RU" sz="1800" b="1" dirty="0">
              <a:latin typeface="Calibri"/>
              <a:ea typeface="Calibri"/>
              <a:cs typeface="Times New Roman"/>
            </a:endParaRPr>
          </a:p>
          <a:p>
            <a:pPr marL="27051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-Включать задания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развивающего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характера: составить логическую цепочку,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найти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в ней пропуски,  изменение последовательности.</a:t>
            </a:r>
            <a:endParaRPr lang="ru-RU" sz="1800" b="1" dirty="0">
              <a:latin typeface="Calibri"/>
              <a:ea typeface="Calibri"/>
              <a:cs typeface="Times New Roman"/>
            </a:endParaRPr>
          </a:p>
          <a:p>
            <a:pPr marL="27051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-Вводить задания на определение причинно-следственных связей, прогнозирование.</a:t>
            </a:r>
            <a:endParaRPr lang="ru-RU" sz="1800" b="1" dirty="0">
              <a:latin typeface="Calibri"/>
              <a:ea typeface="Calibri"/>
              <a:cs typeface="Times New Roman"/>
            </a:endParaRPr>
          </a:p>
          <a:p>
            <a:pPr marL="27051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-Закрепление в форме ролевых игр, ситуаций.</a:t>
            </a:r>
            <a:endParaRPr lang="ru-RU" sz="1800" b="1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440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/>
          <a:lstStyle/>
          <a:p>
            <a:r>
              <a:rPr lang="ru-RU" b="1" dirty="0" smtClean="0"/>
              <a:t>Комбинированный урок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3987805"/>
          </a:xfrm>
        </p:spPr>
        <p:txBody>
          <a:bodyPr>
            <a:normAutofit fontScale="92500" lnSpcReduction="20000"/>
          </a:bodyPr>
          <a:lstStyle/>
          <a:p>
            <a:pPr marL="0" lvl="0" indent="0">
              <a:lnSpc>
                <a:spcPct val="115000"/>
              </a:lnSpc>
              <a:buNone/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О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н строится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по следующей схеме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:</a:t>
            </a:r>
          </a:p>
          <a:p>
            <a:pPr marL="0" lvl="0" indent="0">
              <a:lnSpc>
                <a:spcPct val="115000"/>
              </a:lnSpc>
              <a:buNone/>
            </a:pPr>
            <a:r>
              <a:rPr lang="ru-RU" sz="18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1800" b="1" dirty="0" smtClean="0">
                <a:latin typeface="Times New Roman"/>
                <a:ea typeface="Calibri"/>
                <a:cs typeface="Times New Roman"/>
              </a:rPr>
              <a:t>        </a:t>
            </a:r>
            <a:r>
              <a:rPr lang="ru-RU" sz="22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Целеполагание</a:t>
            </a:r>
            <a:endParaRPr lang="ru-RU" sz="2200" b="1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- проверка Д.З.</a:t>
            </a:r>
            <a:endParaRPr lang="ru-RU" sz="1800" b="1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-повторение изученного;</a:t>
            </a:r>
            <a:endParaRPr lang="ru-RU" sz="1800" b="1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-новый материал;</a:t>
            </a:r>
            <a:endParaRPr lang="ru-RU" sz="1800" b="1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-Закрепление изученного;</a:t>
            </a:r>
            <a:endParaRPr lang="ru-RU" sz="1800" b="1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-наложение изученного на уже известный материал;</a:t>
            </a:r>
            <a:endParaRPr lang="ru-RU" sz="1800" b="1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-подведение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итогов</a:t>
            </a: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latin typeface="Times New Roman"/>
                <a:ea typeface="Calibri"/>
              </a:rPr>
              <a:t>-</a:t>
            </a:r>
            <a:r>
              <a:rPr lang="ru-RU" sz="2200" b="1" dirty="0">
                <a:latin typeface="Times New Roman"/>
                <a:ea typeface="Calibri"/>
              </a:rPr>
              <a:t>Д.З. с комментарием</a:t>
            </a:r>
            <a:endParaRPr lang="ru-RU" sz="2200" b="1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4" name="Рисунок 3" descr="http://klub-drug.ru/wp-content/uploads/2011/04/65200360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476500"/>
            <a:ext cx="949325" cy="1905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Прямая со стрелкой 5"/>
          <p:cNvCxnSpPr/>
          <p:nvPr/>
        </p:nvCxnSpPr>
        <p:spPr>
          <a:xfrm flipH="1">
            <a:off x="1619672" y="2348880"/>
            <a:ext cx="7200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883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6133"/>
            <a:ext cx="8229600" cy="96459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Собери предлож</a:t>
            </a:r>
            <a:r>
              <a:rPr lang="ru-RU" dirty="0" smtClean="0">
                <a:solidFill>
                  <a:srgbClr val="FFFF00"/>
                </a:solidFill>
              </a:rPr>
              <a:t>ения и расставь </a:t>
            </a:r>
            <a:r>
              <a:rPr lang="ru-RU" dirty="0" smtClean="0">
                <a:solidFill>
                  <a:schemeClr val="tx1"/>
                </a:solidFill>
              </a:rPr>
              <a:t>знаки препинания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  <a:endParaRPr lang="ru-RU" dirty="0">
              <a:solidFill>
                <a:srgbClr val="FFFF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8635451"/>
              </p:ext>
            </p:extLst>
          </p:nvPr>
        </p:nvGraphicFramePr>
        <p:xfrm>
          <a:off x="0" y="1124744"/>
          <a:ext cx="9144000" cy="582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1029224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Быстро принесите воды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i="0" dirty="0" smtClean="0"/>
                        <a:t>Девочка</a:t>
                      </a:r>
                      <a:r>
                        <a:rPr lang="ru-RU" sz="3200" i="0" baseline="0" dirty="0" smtClean="0"/>
                        <a:t> </a:t>
                      </a:r>
                      <a:r>
                        <a:rPr lang="ru-RU" sz="3200" i="0" dirty="0" smtClean="0"/>
                        <a:t>улыбнулась и произнесла</a:t>
                      </a:r>
                      <a:endParaRPr lang="ru-RU" sz="3200" i="0" dirty="0"/>
                    </a:p>
                  </a:txBody>
                  <a:tcPr/>
                </a:tc>
              </a:tr>
              <a:tr h="1029224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Волк хищно прорычал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Приходите</a:t>
                      </a:r>
                      <a:r>
                        <a:rPr lang="ru-RU" sz="3200" baseline="0" dirty="0" smtClean="0"/>
                        <a:t> тараканы я вас чаем угощу</a:t>
                      </a:r>
                      <a:endParaRPr lang="ru-RU" sz="3200" dirty="0"/>
                    </a:p>
                  </a:txBody>
                  <a:tcPr/>
                </a:tc>
              </a:tr>
              <a:tr h="1322784">
                <a:tc>
                  <a:txBody>
                    <a:bodyPr/>
                    <a:lstStyle/>
                    <a:p>
                      <a:r>
                        <a:rPr lang="ru-RU" sz="3200" smtClean="0"/>
                        <a:t>Муха-цокотуха с радостью </a:t>
                      </a:r>
                      <a:r>
                        <a:rPr lang="ru-RU" sz="3200" dirty="0" smtClean="0"/>
                        <a:t>произнесла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Прыгай за нами не бойся</a:t>
                      </a:r>
                    </a:p>
                  </a:txBody>
                  <a:tcPr/>
                </a:tc>
              </a:tr>
              <a:tr h="1029224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Не всегда следует слушать товарищей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Попробуйте</a:t>
                      </a:r>
                      <a:r>
                        <a:rPr lang="ru-RU" sz="3200" baseline="0" dirty="0" smtClean="0"/>
                        <a:t> меня ослушаться</a:t>
                      </a:r>
                      <a:endParaRPr lang="ru-RU" sz="3200" dirty="0"/>
                    </a:p>
                  </a:txBody>
                  <a:tcPr/>
                </a:tc>
              </a:tr>
              <a:tr h="1029224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У реки слышны были крики ребят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кричала медсестра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467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024744" cy="1143000"/>
          </a:xfrm>
        </p:spPr>
        <p:txBody>
          <a:bodyPr/>
          <a:lstStyle/>
          <a:p>
            <a:r>
              <a:rPr lang="ru-RU" b="1" dirty="0" smtClean="0"/>
              <a:t>Итог урока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268760"/>
            <a:ext cx="7704856" cy="511256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solidFill>
                  <a:srgbClr val="FF0000"/>
                </a:solidFill>
                <a:latin typeface="Times New Roman"/>
              </a:rPr>
              <a:t>Подведение </a:t>
            </a:r>
            <a:r>
              <a:rPr lang="ru-RU" dirty="0" smtClean="0">
                <a:solidFill>
                  <a:srgbClr val="FF0000"/>
                </a:solidFill>
                <a:latin typeface="Times New Roman"/>
              </a:rPr>
              <a:t> итогов  </a:t>
            </a:r>
            <a:r>
              <a:rPr lang="ru-RU" dirty="0">
                <a:solidFill>
                  <a:srgbClr val="FF0000"/>
                </a:solidFill>
                <a:latin typeface="Times New Roman"/>
              </a:rPr>
              <a:t>урока.</a:t>
            </a:r>
            <a:endParaRPr lang="ru-RU" sz="2000" dirty="0">
              <a:solidFill>
                <a:srgbClr val="FF0000"/>
              </a:solidFill>
              <a:latin typeface="Arial"/>
            </a:endParaRPr>
          </a:p>
          <a:p>
            <a:pPr marL="457200" algn="just">
              <a:buFont typeface="+mj-lt"/>
              <a:buAutoNum type="arabicPeriod"/>
            </a:pPr>
            <a:r>
              <a:rPr lang="ru-RU" b="1" dirty="0">
                <a:solidFill>
                  <a:srgbClr val="000000"/>
                </a:solidFill>
                <a:latin typeface="Times New Roman"/>
              </a:rPr>
              <a:t>Дидактическая задача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этапа - проанализировать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, дать оценку успешности достижения цели и наметить перспективу на будущее.</a:t>
            </a:r>
            <a:endParaRPr lang="ru-RU" sz="2000" b="1" dirty="0">
              <a:solidFill>
                <a:srgbClr val="000000"/>
              </a:solidFill>
              <a:latin typeface="Arial"/>
            </a:endParaRPr>
          </a:p>
          <a:p>
            <a:pPr marL="457200" algn="just">
              <a:buFont typeface="+mj-lt"/>
              <a:buAutoNum type="arabicPeriod"/>
            </a:pPr>
            <a:r>
              <a:rPr lang="ru-RU" b="1" dirty="0">
                <a:solidFill>
                  <a:srgbClr val="000000"/>
                </a:solidFill>
                <a:latin typeface="Times New Roman"/>
              </a:rPr>
              <a:t>Содержание этапа. Самооценка и оценка работы класса и отдельных учащихся. Аргументация выставленных отметок, замечания по уроку, предложения о возможных изменениях на последующих уроках.</a:t>
            </a:r>
            <a:endParaRPr lang="ru-RU" sz="2000" b="1" dirty="0">
              <a:solidFill>
                <a:srgbClr val="000000"/>
              </a:solidFill>
              <a:latin typeface="Arial"/>
            </a:endParaRPr>
          </a:p>
          <a:p>
            <a:pPr marL="457200" algn="just">
              <a:buFont typeface="+mj-lt"/>
              <a:buAutoNum type="arabicPeriod"/>
            </a:pPr>
            <a:r>
              <a:rPr lang="ru-RU" b="1" dirty="0">
                <a:solidFill>
                  <a:srgbClr val="000000"/>
                </a:solidFill>
                <a:latin typeface="Times New Roman"/>
              </a:rPr>
              <a:t>Условия достижения положительных результатов. Четкость, лаконичность, максимум участия школьников в оценке своей работы.</a:t>
            </a:r>
            <a:endParaRPr lang="ru-RU" sz="2000" b="1" dirty="0">
              <a:solidFill>
                <a:srgbClr val="000000"/>
              </a:solidFill>
              <a:latin typeface="Arial"/>
            </a:endParaRPr>
          </a:p>
          <a:p>
            <a:pPr marL="457200" algn="just">
              <a:buFont typeface="+mj-lt"/>
              <a:buAutoNum type="arabicPeriod"/>
            </a:pPr>
            <a:r>
              <a:rPr lang="ru-RU" b="1" dirty="0">
                <a:solidFill>
                  <a:srgbClr val="000000"/>
                </a:solidFill>
                <a:latin typeface="Times New Roman"/>
              </a:rPr>
              <a:t>Требования. Адекватность самооценки учащихся и оценки учителя. Осознание учениками значимости полученных результатов и готовность использовать их для достижения учебных целей.</a:t>
            </a:r>
            <a:endParaRPr lang="ru-RU" sz="2000" b="1" dirty="0">
              <a:solidFill>
                <a:srgbClr val="000000"/>
              </a:solidFill>
              <a:latin typeface="Arial"/>
            </a:endParaRPr>
          </a:p>
          <a:p>
            <a:pPr marL="457200" algn="just">
              <a:buFont typeface="+mj-lt"/>
              <a:buAutoNum type="arabicPeriod"/>
            </a:pPr>
            <a:r>
              <a:rPr lang="ru-RU" b="1" dirty="0">
                <a:solidFill>
                  <a:srgbClr val="000000"/>
                </a:solidFill>
                <a:latin typeface="Times New Roman"/>
              </a:rPr>
              <a:t>Дополнительная активизация. Использование алгоритма оценки работы класса, учителя и отдельных учеников. Стимуляция высказывания личного мнения об уроке и способах работы на нем.</a:t>
            </a:r>
            <a:endParaRPr lang="ru-RU" sz="2000" b="1" dirty="0">
              <a:solidFill>
                <a:srgbClr val="000000"/>
              </a:solidFill>
              <a:latin typeface="Arial"/>
            </a:endParaRPr>
          </a:p>
          <a:p>
            <a:pPr marL="182880" indent="0" algn="just">
              <a:buNone/>
            </a:pPr>
            <a:endParaRPr lang="ru-RU" sz="2000" dirty="0">
              <a:solidFill>
                <a:srgbClr val="000000"/>
              </a:solidFill>
              <a:latin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08011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1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Выбери правильное. Расставь знаки препинания, объясни.</a:t>
            </a:r>
          </a:p>
        </p:txBody>
      </p:sp>
      <p:sp>
        <p:nvSpPr>
          <p:cNvPr id="9230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0" y="1628775"/>
            <a:ext cx="8624888" cy="4608513"/>
          </a:xfrm>
        </p:spPr>
        <p:txBody>
          <a:bodyPr/>
          <a:lstStyle/>
          <a:p>
            <a:pPr marL="82296" indent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Font typeface="Wingdings" pitchFamily="2" charset="2"/>
              <a:buNone/>
              <a:defRPr/>
            </a:pPr>
            <a:r>
              <a:rPr lang="ru-RU" kern="1200" dirty="0" smtClean="0">
                <a:effectLst/>
                <a:latin typeface="Corbel"/>
              </a:rPr>
              <a:t>1.Трижды </a:t>
            </a:r>
            <a:r>
              <a:rPr lang="ru-RU" kern="1200" dirty="0">
                <a:effectLst/>
                <a:latin typeface="Corbel"/>
              </a:rPr>
              <a:t>три девять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/>
              <a:t>2</a:t>
            </a:r>
            <a:r>
              <a:rPr lang="ru-RU" sz="2400" dirty="0" smtClean="0"/>
              <a:t>. В вазе лежат яблоки груши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 сливы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 3.  Я люблю разные фрукты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персики киви мандарины.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 4.  Кусты деревья крыльцо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 все было покрыто снегом.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 5.Песок камни колючие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   растения покрылись снегом.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dirty="0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6. Наш двор как сад</a:t>
            </a:r>
            <a:endParaRPr lang="ru-RU" sz="2400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dirty="0" smtClean="0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643438" y="1628775"/>
            <a:ext cx="1944687" cy="720725"/>
          </a:xfrm>
          <a:prstGeom prst="rect">
            <a:avLst/>
          </a:prstGeom>
          <a:solidFill>
            <a:srgbClr val="E5150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smtClean="0">
                <a:solidFill>
                  <a:srgbClr val="FFFFFF"/>
                </a:solidFill>
              </a:rPr>
              <a:t>ДА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6659563" y="1773238"/>
            <a:ext cx="1944687" cy="576262"/>
          </a:xfrm>
          <a:prstGeom prst="rect">
            <a:avLst/>
          </a:prstGeom>
          <a:solidFill>
            <a:srgbClr val="2254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smtClean="0">
                <a:solidFill>
                  <a:srgbClr val="FFFFFF"/>
                </a:solidFill>
              </a:rPr>
              <a:t>НЕТ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 smtClean="0">
              <a:solidFill>
                <a:srgbClr val="FFFFFF"/>
              </a:solidFill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673850" y="1701800"/>
            <a:ext cx="2090738" cy="647700"/>
          </a:xfrm>
          <a:prstGeom prst="rect">
            <a:avLst/>
          </a:prstGeom>
          <a:solidFill>
            <a:srgbClr val="2254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 smtClean="0">
                <a:solidFill>
                  <a:srgbClr val="FFFFFF"/>
                </a:solidFill>
              </a:rPr>
              <a:t>НЕТ</a:t>
            </a: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4643438" y="1706563"/>
            <a:ext cx="1944687" cy="576262"/>
          </a:xfrm>
          <a:prstGeom prst="rect">
            <a:avLst/>
          </a:prstGeom>
          <a:solidFill>
            <a:srgbClr val="E5150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smtClean="0">
                <a:solidFill>
                  <a:srgbClr val="FFFFFF"/>
                </a:solidFill>
              </a:rPr>
              <a:t>ДЕФИС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4643438" y="2492375"/>
            <a:ext cx="1944687" cy="360363"/>
          </a:xfrm>
          <a:prstGeom prst="rect">
            <a:avLst/>
          </a:prstGeom>
          <a:solidFill>
            <a:srgbClr val="E5150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smtClean="0">
                <a:solidFill>
                  <a:srgbClr val="FFFFFF"/>
                </a:solidFill>
              </a:rPr>
              <a:t>НЕТ</a:t>
            </a:r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4594225" y="3213100"/>
            <a:ext cx="1944688" cy="647700"/>
          </a:xfrm>
          <a:prstGeom prst="rect">
            <a:avLst/>
          </a:prstGeom>
          <a:solidFill>
            <a:srgbClr val="E5150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smtClean="0">
                <a:solidFill>
                  <a:srgbClr val="FFFFFF"/>
                </a:solidFill>
              </a:rPr>
              <a:t>НЕТ</a:t>
            </a:r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6659563" y="2349500"/>
            <a:ext cx="2090737" cy="647700"/>
          </a:xfrm>
          <a:prstGeom prst="rect">
            <a:avLst/>
          </a:prstGeom>
          <a:solidFill>
            <a:srgbClr val="2254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 smtClean="0">
                <a:solidFill>
                  <a:srgbClr val="FFFFFF"/>
                </a:solidFill>
              </a:rPr>
              <a:t>ДА</a:t>
            </a:r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6673850" y="2413000"/>
            <a:ext cx="2090738" cy="646113"/>
          </a:xfrm>
          <a:prstGeom prst="rect">
            <a:avLst/>
          </a:prstGeom>
          <a:solidFill>
            <a:srgbClr val="2254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 smtClean="0">
                <a:solidFill>
                  <a:srgbClr val="FFFFFF"/>
                </a:solidFill>
              </a:rPr>
              <a:t>НЕТ</a:t>
            </a:r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4572000" y="3213100"/>
            <a:ext cx="1944688" cy="611188"/>
          </a:xfrm>
          <a:prstGeom prst="rect">
            <a:avLst/>
          </a:prstGeom>
          <a:solidFill>
            <a:srgbClr val="E5150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smtClean="0">
                <a:solidFill>
                  <a:srgbClr val="FFFFFF"/>
                </a:solidFill>
              </a:rPr>
              <a:t>ТИРЕ</a:t>
            </a:r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4643438" y="2482850"/>
            <a:ext cx="1944687" cy="576263"/>
          </a:xfrm>
          <a:prstGeom prst="rect">
            <a:avLst/>
          </a:prstGeom>
          <a:solidFill>
            <a:srgbClr val="E5150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smtClean="0">
                <a:solidFill>
                  <a:srgbClr val="FFFFFF"/>
                </a:solidFill>
              </a:rPr>
              <a:t>НЕТ</a:t>
            </a:r>
          </a:p>
        </p:txBody>
      </p:sp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6732588" y="3213100"/>
            <a:ext cx="2016125" cy="360363"/>
          </a:xfrm>
          <a:prstGeom prst="rect">
            <a:avLst/>
          </a:prstGeom>
          <a:solidFill>
            <a:srgbClr val="2254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 smtClean="0">
                <a:solidFill>
                  <a:srgbClr val="FFFFFF"/>
                </a:solidFill>
              </a:rPr>
              <a:t>ДА</a:t>
            </a: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6764338" y="3141663"/>
            <a:ext cx="2090737" cy="574675"/>
          </a:xfrm>
          <a:prstGeom prst="rect">
            <a:avLst/>
          </a:prstGeom>
          <a:solidFill>
            <a:srgbClr val="2254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 smtClean="0">
                <a:solidFill>
                  <a:srgbClr val="FFFFFF"/>
                </a:solidFill>
              </a:rPr>
              <a:t>Двоеточие</a:t>
            </a:r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4681538" y="2482850"/>
            <a:ext cx="1906587" cy="603250"/>
          </a:xfrm>
          <a:prstGeom prst="rect">
            <a:avLst/>
          </a:prstGeom>
          <a:solidFill>
            <a:srgbClr val="E5150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smtClean="0">
                <a:solidFill>
                  <a:srgbClr val="FFFFFF"/>
                </a:solidFill>
              </a:rPr>
              <a:t>ДВОЕТОЧИЕ</a:t>
            </a:r>
          </a:p>
        </p:txBody>
      </p:sp>
      <p:sp>
        <p:nvSpPr>
          <p:cNvPr id="9243" name="Rectangle 27"/>
          <p:cNvSpPr>
            <a:spLocks noChangeArrowheads="1"/>
          </p:cNvSpPr>
          <p:nvPr/>
        </p:nvSpPr>
        <p:spPr bwMode="auto">
          <a:xfrm>
            <a:off x="4386263" y="4295775"/>
            <a:ext cx="1944687" cy="576263"/>
          </a:xfrm>
          <a:prstGeom prst="rect">
            <a:avLst/>
          </a:prstGeom>
          <a:solidFill>
            <a:srgbClr val="E5150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smtClean="0">
                <a:solidFill>
                  <a:srgbClr val="FFFFFF"/>
                </a:solidFill>
              </a:rPr>
              <a:t>нет.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6789738" y="4365625"/>
            <a:ext cx="1814512" cy="436563"/>
          </a:xfrm>
          <a:prstGeom prst="rect">
            <a:avLst/>
          </a:prstGeom>
          <a:solidFill>
            <a:srgbClr val="2254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 smtClean="0">
                <a:solidFill>
                  <a:srgbClr val="FFFFFF"/>
                </a:solidFill>
              </a:rPr>
              <a:t>ДА</a:t>
            </a:r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6683375" y="5089525"/>
            <a:ext cx="2090738" cy="649288"/>
          </a:xfrm>
          <a:prstGeom prst="rect">
            <a:avLst/>
          </a:prstGeom>
          <a:solidFill>
            <a:srgbClr val="2254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 smtClean="0">
                <a:solidFill>
                  <a:srgbClr val="FFFFFF"/>
                </a:solidFill>
              </a:rPr>
              <a:t>ДА</a:t>
            </a:r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4603750" y="5162550"/>
            <a:ext cx="1944688" cy="504825"/>
          </a:xfrm>
          <a:prstGeom prst="rect">
            <a:avLst/>
          </a:prstGeom>
          <a:solidFill>
            <a:srgbClr val="E5150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smtClean="0">
                <a:solidFill>
                  <a:srgbClr val="FFFFFF"/>
                </a:solidFill>
              </a:rPr>
              <a:t>НЕТ.</a:t>
            </a:r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auto">
          <a:xfrm>
            <a:off x="4532313" y="5203825"/>
            <a:ext cx="1944687" cy="504825"/>
          </a:xfrm>
          <a:prstGeom prst="rect">
            <a:avLst/>
          </a:prstGeom>
          <a:solidFill>
            <a:srgbClr val="E5150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smtClean="0">
                <a:solidFill>
                  <a:srgbClr val="FFFFFF"/>
                </a:solidFill>
              </a:rPr>
              <a:t>ТИРЕ</a:t>
            </a: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6788150" y="6188075"/>
            <a:ext cx="2090738" cy="503238"/>
          </a:xfrm>
          <a:prstGeom prst="rect">
            <a:avLst/>
          </a:prstGeom>
          <a:solidFill>
            <a:srgbClr val="2254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 smtClean="0">
                <a:solidFill>
                  <a:srgbClr val="FFFFFF"/>
                </a:solidFill>
              </a:rPr>
              <a:t>ДА</a:t>
            </a:r>
          </a:p>
        </p:txBody>
      </p:sp>
      <p:sp>
        <p:nvSpPr>
          <p:cNvPr id="9250" name="Rectangle 34"/>
          <p:cNvSpPr>
            <a:spLocks noChangeArrowheads="1"/>
          </p:cNvSpPr>
          <p:nvPr/>
        </p:nvSpPr>
        <p:spPr bwMode="auto">
          <a:xfrm>
            <a:off x="6659563" y="4260850"/>
            <a:ext cx="2090737" cy="647700"/>
          </a:xfrm>
          <a:prstGeom prst="rect">
            <a:avLst/>
          </a:prstGeom>
          <a:solidFill>
            <a:srgbClr val="2254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 smtClean="0">
                <a:solidFill>
                  <a:srgbClr val="FFFFFF"/>
                </a:solidFill>
              </a:rPr>
              <a:t>ТИРЕ</a:t>
            </a: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6673850" y="5089525"/>
            <a:ext cx="2090738" cy="649288"/>
          </a:xfrm>
          <a:prstGeom prst="rect">
            <a:avLst/>
          </a:prstGeom>
          <a:solidFill>
            <a:srgbClr val="2254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 smtClean="0">
                <a:solidFill>
                  <a:srgbClr val="FFFFFF"/>
                </a:solidFill>
              </a:rPr>
              <a:t>ничего</a:t>
            </a:r>
          </a:p>
        </p:txBody>
      </p:sp>
      <p:sp>
        <p:nvSpPr>
          <p:cNvPr id="9252" name="Rectangle 36"/>
          <p:cNvSpPr>
            <a:spLocks noChangeArrowheads="1"/>
          </p:cNvSpPr>
          <p:nvPr/>
        </p:nvSpPr>
        <p:spPr bwMode="auto">
          <a:xfrm>
            <a:off x="6764338" y="6188075"/>
            <a:ext cx="2090737" cy="504825"/>
          </a:xfrm>
          <a:prstGeom prst="rect">
            <a:avLst/>
          </a:prstGeom>
          <a:solidFill>
            <a:srgbClr val="2254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 smtClean="0">
                <a:solidFill>
                  <a:srgbClr val="FFFFFF"/>
                </a:solidFill>
              </a:rPr>
              <a:t>Ничего</a:t>
            </a:r>
          </a:p>
        </p:txBody>
      </p:sp>
      <p:sp>
        <p:nvSpPr>
          <p:cNvPr id="9253" name="Rectangle 37"/>
          <p:cNvSpPr>
            <a:spLocks noChangeArrowheads="1"/>
          </p:cNvSpPr>
          <p:nvPr/>
        </p:nvSpPr>
        <p:spPr bwMode="auto">
          <a:xfrm>
            <a:off x="4633913" y="6159500"/>
            <a:ext cx="1944687" cy="504825"/>
          </a:xfrm>
          <a:prstGeom prst="rect">
            <a:avLst/>
          </a:prstGeom>
          <a:solidFill>
            <a:srgbClr val="E5150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smtClean="0">
                <a:solidFill>
                  <a:srgbClr val="FFFFFF"/>
                </a:solidFill>
              </a:rPr>
              <a:t>НЕТ</a:t>
            </a:r>
          </a:p>
        </p:txBody>
      </p:sp>
      <p:sp>
        <p:nvSpPr>
          <p:cNvPr id="9254" name="Rectangle 38"/>
          <p:cNvSpPr>
            <a:spLocks noChangeArrowheads="1"/>
          </p:cNvSpPr>
          <p:nvPr/>
        </p:nvSpPr>
        <p:spPr bwMode="auto">
          <a:xfrm>
            <a:off x="4633913" y="6188075"/>
            <a:ext cx="1944687" cy="504825"/>
          </a:xfrm>
          <a:prstGeom prst="rect">
            <a:avLst/>
          </a:prstGeom>
          <a:solidFill>
            <a:srgbClr val="E5150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smtClean="0">
                <a:solidFill>
                  <a:srgbClr val="FFFFFF"/>
                </a:solidFill>
              </a:rPr>
              <a:t>.ТИРЕ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4424363" y="4295775"/>
            <a:ext cx="1944687" cy="576263"/>
          </a:xfrm>
          <a:prstGeom prst="rect">
            <a:avLst/>
          </a:prstGeom>
          <a:solidFill>
            <a:srgbClr val="E5150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smtClean="0">
                <a:solidFill>
                  <a:srgbClr val="FFFFFF"/>
                </a:solidFill>
              </a:rPr>
              <a:t>ДВОЕТОЧИЕ.</a:t>
            </a:r>
          </a:p>
        </p:txBody>
      </p:sp>
    </p:spTree>
    <p:extLst>
      <p:ext uri="{BB962C8B-B14F-4D97-AF65-F5344CB8AC3E}">
        <p14:creationId xmlns:p14="http://schemas.microsoft.com/office/powerpoint/2010/main" val="3153482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2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8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2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4" dur="2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0" dur="2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6" dur="2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2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2" dur="2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8" dur="2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9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54" dur="2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92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0" dur="2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9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6" dur="2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4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9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72" dur="2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4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9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78" dur="20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4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9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84" dur="20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92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90" dur="20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4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92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96" dur="20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4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9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 nodeType="clickPar">
                      <p:stCondLst>
                        <p:cond delay="0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02" dur="20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47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92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 nodeType="clickPar">
                      <p:stCondLst>
                        <p:cond delay="0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08" dur="20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4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92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 nodeType="clickPar">
                      <p:stCondLst>
                        <p:cond delay="0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14" dur="20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4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92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 nodeType="clickPar">
                      <p:stCondLst>
                        <p:cond delay="0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20" dur="20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5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92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 nodeType="clickPar">
                      <p:stCondLst>
                        <p:cond delay="0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26" dur="20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51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92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 nodeType="clickPar">
                      <p:stCondLst>
                        <p:cond delay="0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32" dur="2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9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 nodeType="clickPar">
                      <p:stCondLst>
                        <p:cond delay="0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38" dur="20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53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92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 nodeType="clickPar">
                      <p:stCondLst>
                        <p:cond delay="0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44" dur="20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54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 nodeType="clickPar">
                      <p:stCondLst>
                        <p:cond delay="0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5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9221" grpId="0" animBg="1"/>
      <p:bldP spid="9222" grpId="0" animBg="1"/>
      <p:bldP spid="9223" grpId="0" animBg="1"/>
      <p:bldP spid="9232" grpId="0" animBg="1"/>
      <p:bldP spid="9233" grpId="0" animBg="1"/>
      <p:bldP spid="9234" grpId="0" animBg="1"/>
      <p:bldP spid="9236" grpId="0" animBg="1"/>
      <p:bldP spid="9237" grpId="0" animBg="1"/>
      <p:bldP spid="9238" grpId="0" animBg="1"/>
      <p:bldP spid="9239" grpId="0" animBg="1"/>
      <p:bldP spid="9240" grpId="0" animBg="1"/>
      <p:bldP spid="9241" grpId="0" animBg="1"/>
      <p:bldP spid="9242" grpId="0" animBg="1"/>
      <p:bldP spid="9243" grpId="0" animBg="1"/>
      <p:bldP spid="9245" grpId="0" animBg="1"/>
      <p:bldP spid="9246" grpId="0" animBg="1"/>
      <p:bldP spid="9247" grpId="0" animBg="1"/>
      <p:bldP spid="9248" grpId="0" animBg="1"/>
      <p:bldP spid="9249" grpId="0" animBg="1"/>
      <p:bldP spid="9250" grpId="0" animBg="1"/>
      <p:bldP spid="9251" grpId="0" animBg="1"/>
      <p:bldP spid="9252" grpId="0" animBg="1"/>
      <p:bldP spid="9253" grpId="0" animBg="1"/>
      <p:bldP spid="9254" grpId="0" animBg="1"/>
      <p:bldP spid="3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024744" cy="1143000"/>
          </a:xfrm>
        </p:spPr>
        <p:txBody>
          <a:bodyPr>
            <a:normAutofit/>
          </a:bodyPr>
          <a:lstStyle/>
          <a:p>
            <a:pPr marL="27051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Итог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урока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628800"/>
            <a:ext cx="6777317" cy="4203829"/>
          </a:xfrm>
        </p:spPr>
        <p:txBody>
          <a:bodyPr/>
          <a:lstStyle/>
          <a:p>
            <a:r>
              <a:rPr lang="ru-RU" b="1" dirty="0" smtClean="0"/>
              <a:t>1. По предложенному плану.</a:t>
            </a:r>
          </a:p>
          <a:p>
            <a:r>
              <a:rPr lang="ru-RU" b="1" dirty="0" smtClean="0"/>
              <a:t>2. Продолжить начатое.</a:t>
            </a:r>
          </a:p>
          <a:p>
            <a:r>
              <a:rPr lang="ru-RU" b="1" dirty="0" smtClean="0"/>
              <a:t>3. Исправить ошибочное.</a:t>
            </a:r>
          </a:p>
          <a:p>
            <a:r>
              <a:rPr lang="ru-RU" b="1" dirty="0" smtClean="0"/>
              <a:t>4. Вставить пропущенные словосочетания в предложенную фразу.</a:t>
            </a:r>
          </a:p>
          <a:p>
            <a:r>
              <a:rPr lang="ru-RU" b="1" dirty="0" smtClean="0"/>
              <a:t>5. Исправить алгоритм.</a:t>
            </a:r>
          </a:p>
          <a:p>
            <a:r>
              <a:rPr lang="ru-RU" b="1" dirty="0" smtClean="0"/>
              <a:t>6.Проверочная работа.</a:t>
            </a:r>
          </a:p>
          <a:p>
            <a:r>
              <a:rPr lang="ru-RU" b="1" dirty="0" smtClean="0"/>
              <a:t>7 Тест.</a:t>
            </a:r>
          </a:p>
          <a:p>
            <a:endParaRPr lang="ru-RU" b="1" dirty="0"/>
          </a:p>
        </p:txBody>
      </p:sp>
      <p:pic>
        <p:nvPicPr>
          <p:cNvPr id="4" name="Рисунок 3" descr="http://img-fotki.yandex.ru/get/6619/108950446.115/0_cd25f_cdc91646_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869160"/>
            <a:ext cx="2232248" cy="15841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755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47700"/>
            <a:ext cx="9069388" cy="5867400"/>
          </a:xfrm>
        </p:spPr>
        <p:txBody>
          <a:bodyPr>
            <a:normAutofit/>
          </a:bodyPr>
          <a:lstStyle/>
          <a:p>
            <a:pPr marL="571500" indent="-571500" algn="just" eaLnBrk="1" hangingPunct="1">
              <a:buSzPct val="80000"/>
              <a:buFont typeface="Wingdings" pitchFamily="2" charset="2"/>
              <a:buAutoNum type="arabicPeriod"/>
              <a:defRPr/>
            </a:pPr>
            <a:r>
              <a:rPr lang="ru-RU" alt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 В  предложении всегда есть грамматическая основа.                                             </a:t>
            </a:r>
            <a:r>
              <a:rPr lang="ru-RU" alt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Да</a:t>
            </a:r>
            <a:r>
              <a:rPr lang="ru-RU" alt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                </a:t>
            </a:r>
            <a:endParaRPr lang="ru-RU" alt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71500" indent="-571500" algn="just" eaLnBrk="1" hangingPunct="1">
              <a:buSzPct val="80000"/>
              <a:buFont typeface="Wingdings" pitchFamily="2" charset="2"/>
              <a:buAutoNum type="arabicPeriod"/>
              <a:defRPr/>
            </a:pPr>
            <a:r>
              <a:rPr lang="ru-RU" alt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 </a:t>
            </a:r>
            <a:r>
              <a:rPr lang="ru-RU" alt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Тире ставится перед </a:t>
            </a:r>
            <a:r>
              <a:rPr lang="ru-RU" alt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«как», «словно», «будто»         </a:t>
            </a:r>
            <a:r>
              <a:rPr lang="ru-RU" altLang="ru-RU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НЕТ</a:t>
            </a:r>
            <a:endParaRPr lang="ru-RU" altLang="ru-RU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71500" indent="-571500" eaLnBrk="1" hangingPunct="1">
              <a:buSzPct val="80000"/>
              <a:buFont typeface="Wingdings" pitchFamily="2" charset="2"/>
              <a:buAutoNum type="arabicPeriod"/>
              <a:defRPr/>
            </a:pPr>
            <a:r>
              <a:rPr lang="ru-RU" alt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3. Спустя рукава – словосочетание.        </a:t>
            </a:r>
            <a:r>
              <a:rPr lang="ru-RU" alt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Нет </a:t>
            </a:r>
            <a:r>
              <a:rPr lang="ru-RU" alt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4.Словосочетание состоит из двух слов – главного и зависимого.  </a:t>
            </a:r>
            <a:r>
              <a:rPr lang="ru-RU" altLang="ru-RU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ДА</a:t>
            </a:r>
            <a:endParaRPr lang="ru-RU" altLang="ru-RU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71500" indent="-571500" algn="just" eaLnBrk="1" hangingPunct="1">
              <a:buSzPct val="80000"/>
              <a:buFont typeface="Wingdings" pitchFamily="2" charset="2"/>
              <a:buAutoNum type="arabicPeriod"/>
              <a:defRPr/>
            </a:pPr>
            <a:r>
              <a:rPr lang="ru-RU" alt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5.В предложении всегда есть подлежащее и сказуемое                                               </a:t>
            </a:r>
            <a:r>
              <a:rPr lang="ru-RU" alt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НЕТ</a:t>
            </a:r>
          </a:p>
          <a:p>
            <a:pPr marL="571500" indent="-571500" eaLnBrk="1" hangingPunct="1">
              <a:buSzPct val="80000"/>
              <a:buFont typeface="Wingdings" pitchFamily="2" charset="2"/>
              <a:buAutoNum type="arabicPeriod"/>
              <a:defRPr/>
            </a:pPr>
            <a:r>
              <a:rPr lang="ru-RU" alt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6.Веселый праздник – это односоставное предл.  </a:t>
            </a:r>
            <a:r>
              <a:rPr lang="ru-RU" alt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Да  </a:t>
            </a:r>
          </a:p>
          <a:p>
            <a:pPr marL="571500" indent="-571500" algn="just" eaLnBrk="1" hangingPunct="1">
              <a:buClr>
                <a:srgbClr val="727CA3"/>
              </a:buClr>
              <a:buSzPct val="80000"/>
              <a:buFont typeface="Wingdings 3" pitchFamily="18" charset="2"/>
              <a:buNone/>
              <a:defRPr/>
            </a:pPr>
            <a:r>
              <a:rPr lang="ru-RU" alt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7. Праздник веселый – это </a:t>
            </a:r>
            <a:r>
              <a:rPr lang="ru-RU" altLang="ru-RU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двусост</a:t>
            </a:r>
            <a:r>
              <a:rPr lang="ru-RU" alt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предл. </a:t>
            </a:r>
            <a:r>
              <a:rPr lang="ru-RU" altLang="ru-RU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ДА</a:t>
            </a:r>
            <a:endParaRPr lang="ru-RU" altLang="ru-RU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just" eaLnBrk="1" hangingPunct="1">
              <a:buSzPct val="80000"/>
              <a:buFont typeface="Wingdings 3" pitchFamily="18" charset="2"/>
              <a:buNone/>
              <a:defRPr/>
            </a:pPr>
            <a:r>
              <a:rPr lang="ru-RU" altLang="ru-R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8. Я ученик. Тире ставится.                  </a:t>
            </a:r>
            <a:r>
              <a:rPr lang="ru-RU" alt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Нет  </a:t>
            </a:r>
            <a:r>
              <a:rPr lang="ru-RU" alt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</a:t>
            </a:r>
          </a:p>
          <a:p>
            <a:pPr marL="571500" indent="-571500" algn="just" eaLnBrk="1" hangingPunct="1">
              <a:buSzPct val="80000"/>
              <a:buFont typeface="Wingdings" pitchFamily="2" charset="2"/>
              <a:buNone/>
              <a:defRPr/>
            </a:pPr>
            <a:r>
              <a:rPr lang="ru-RU" altLang="ru-RU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  <a:r>
              <a:rPr lang="ru-RU" alt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9. Около школы – словосочетание                              </a:t>
            </a:r>
            <a:r>
              <a:rPr lang="ru-RU" altLang="ru-RU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НЕТ</a:t>
            </a:r>
          </a:p>
        </p:txBody>
      </p:sp>
      <p:sp>
        <p:nvSpPr>
          <p:cNvPr id="52227" name="AutoShape 3"/>
          <p:cNvSpPr>
            <a:spLocks noChangeArrowheads="1"/>
          </p:cNvSpPr>
          <p:nvPr/>
        </p:nvSpPr>
        <p:spPr bwMode="auto">
          <a:xfrm>
            <a:off x="395288" y="908050"/>
            <a:ext cx="1143000" cy="9144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Calibri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2228" name="AutoShape 4"/>
          <p:cNvSpPr>
            <a:spLocks noChangeArrowheads="1"/>
          </p:cNvSpPr>
          <p:nvPr/>
        </p:nvSpPr>
        <p:spPr bwMode="auto">
          <a:xfrm>
            <a:off x="2325688" y="2667000"/>
            <a:ext cx="1143000" cy="9144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Calibri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2229" name="AutoShape 5"/>
          <p:cNvSpPr>
            <a:spLocks noChangeArrowheads="1"/>
          </p:cNvSpPr>
          <p:nvPr/>
        </p:nvSpPr>
        <p:spPr bwMode="auto">
          <a:xfrm>
            <a:off x="468313" y="3502025"/>
            <a:ext cx="1143000" cy="9144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Calibri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2230" name="AutoShape 6"/>
          <p:cNvSpPr>
            <a:spLocks noChangeArrowheads="1"/>
          </p:cNvSpPr>
          <p:nvPr/>
        </p:nvSpPr>
        <p:spPr bwMode="auto">
          <a:xfrm>
            <a:off x="7667625" y="3932238"/>
            <a:ext cx="1143000" cy="9144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Calibri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2231" name="AutoShape 7"/>
          <p:cNvSpPr>
            <a:spLocks noChangeArrowheads="1"/>
          </p:cNvSpPr>
          <p:nvPr/>
        </p:nvSpPr>
        <p:spPr bwMode="auto">
          <a:xfrm>
            <a:off x="6443663" y="4392613"/>
            <a:ext cx="1066800" cy="9906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Calibri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2232" name="AutoShape 8"/>
          <p:cNvSpPr>
            <a:spLocks noChangeArrowheads="1"/>
          </p:cNvSpPr>
          <p:nvPr/>
        </p:nvSpPr>
        <p:spPr bwMode="auto">
          <a:xfrm>
            <a:off x="5318125" y="5002213"/>
            <a:ext cx="1143000" cy="7620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Calibri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2233" name="AutoShape 9"/>
          <p:cNvSpPr>
            <a:spLocks noChangeArrowheads="1"/>
          </p:cNvSpPr>
          <p:nvPr/>
        </p:nvSpPr>
        <p:spPr bwMode="auto">
          <a:xfrm>
            <a:off x="6135688" y="1752600"/>
            <a:ext cx="1143000" cy="9144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Calibri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2234" name="AutoShape 10"/>
          <p:cNvSpPr>
            <a:spLocks noChangeArrowheads="1"/>
          </p:cNvSpPr>
          <p:nvPr/>
        </p:nvSpPr>
        <p:spPr bwMode="auto">
          <a:xfrm>
            <a:off x="7812360" y="1236785"/>
            <a:ext cx="1219200" cy="9906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Calibri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8139" name="TextBox 1"/>
          <p:cNvSpPr txBox="1">
            <a:spLocks noChangeArrowheads="1"/>
          </p:cNvSpPr>
          <p:nvPr/>
        </p:nvSpPr>
        <p:spPr bwMode="auto">
          <a:xfrm>
            <a:off x="3743325" y="68263"/>
            <a:ext cx="958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Calibri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 b="1" smtClean="0">
                <a:solidFill>
                  <a:srgbClr val="FF0000"/>
                </a:solidFill>
                <a:latin typeface="Arial" pitchFamily="34" charset="0"/>
              </a:rPr>
              <a:t>Тест</a:t>
            </a: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7510463" y="5268913"/>
            <a:ext cx="1066800" cy="9906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Calibri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086874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animBg="1"/>
      <p:bldP spid="52228" grpId="0" animBg="1"/>
      <p:bldP spid="52229" grpId="0" animBg="1"/>
      <p:bldP spid="52230" grpId="0" animBg="1"/>
      <p:bldP spid="52231" grpId="0" animBg="1"/>
      <p:bldP spid="52232" grpId="0" animBg="1"/>
      <p:bldP spid="52233" grpId="0" animBg="1"/>
      <p:bldP spid="52234" grpId="0" animBg="1"/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/>
              </a:rPr>
              <a:t>Примеры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активных 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методов подведения итогов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2" cy="4896544"/>
          </a:xfrm>
        </p:spPr>
        <p:txBody>
          <a:bodyPr>
            <a:normAutofit/>
          </a:bodyPr>
          <a:lstStyle/>
          <a:p>
            <a:pPr marL="457200">
              <a:buFont typeface="+mj-lt"/>
              <a:buAutoNum type="arabicPeriod"/>
            </a:pPr>
            <a:r>
              <a:rPr lang="ru-RU" sz="1400" b="1" dirty="0">
                <a:solidFill>
                  <a:srgbClr val="FF0000"/>
                </a:solidFill>
                <a:latin typeface="Times New Roman"/>
              </a:rPr>
              <a:t>Метод  «Ресторан»</a:t>
            </a:r>
            <a:br>
              <a:rPr lang="ru-RU" sz="1400" b="1" dirty="0">
                <a:solidFill>
                  <a:srgbClr val="FF0000"/>
                </a:solidFill>
                <a:latin typeface="Times New Roman"/>
              </a:rPr>
            </a:br>
            <a:r>
              <a:rPr lang="ru-RU" sz="1400" b="1" u="sng" dirty="0">
                <a:solidFill>
                  <a:srgbClr val="000000"/>
                </a:solidFill>
                <a:latin typeface="Times New Roman"/>
              </a:rPr>
              <a:t>Цель</a:t>
            </a:r>
            <a:r>
              <a:rPr lang="ru-RU" sz="1400" b="1" dirty="0">
                <a:solidFill>
                  <a:srgbClr val="000000"/>
                </a:solidFill>
                <a:latin typeface="Times New Roman"/>
              </a:rPr>
              <a:t>: </a:t>
            </a:r>
            <a:r>
              <a:rPr lang="ru-RU" sz="1400" b="1" dirty="0" smtClean="0">
                <a:solidFill>
                  <a:srgbClr val="000000"/>
                </a:solidFill>
                <a:latin typeface="Times New Roman"/>
              </a:rPr>
              <a:t>Выяснить, </a:t>
            </a:r>
            <a:r>
              <a:rPr lang="ru-RU" sz="1400" b="1" dirty="0">
                <a:solidFill>
                  <a:srgbClr val="000000"/>
                </a:solidFill>
                <a:latin typeface="Times New Roman"/>
              </a:rPr>
              <a:t>получить обратную связь от учеников от прошедшего урока.</a:t>
            </a:r>
            <a:br>
              <a:rPr lang="ru-RU" sz="1400" b="1" dirty="0">
                <a:solidFill>
                  <a:srgbClr val="000000"/>
                </a:solidFill>
                <a:latin typeface="Times New Roman"/>
              </a:rPr>
            </a:br>
            <a:r>
              <a:rPr lang="ru-RU" sz="1400" b="1" u="sng" dirty="0">
                <a:solidFill>
                  <a:srgbClr val="000000"/>
                </a:solidFill>
                <a:latin typeface="Times New Roman"/>
              </a:rPr>
              <a:t>Время</a:t>
            </a:r>
            <a:r>
              <a:rPr lang="ru-RU" sz="1400" b="1" dirty="0">
                <a:solidFill>
                  <a:srgbClr val="000000"/>
                </a:solidFill>
                <a:latin typeface="Times New Roman"/>
              </a:rPr>
              <a:t>: 5 мин. на подготовку; 1-3 мин. каждому участнику (на ответ).</a:t>
            </a:r>
            <a:br>
              <a:rPr lang="ru-RU" sz="1400" b="1" dirty="0">
                <a:solidFill>
                  <a:srgbClr val="000000"/>
                </a:solidFill>
                <a:latin typeface="Times New Roman"/>
              </a:rPr>
            </a:br>
            <a:r>
              <a:rPr lang="ru-RU" sz="1400" b="1" u="sng" dirty="0">
                <a:solidFill>
                  <a:srgbClr val="000000"/>
                </a:solidFill>
                <a:latin typeface="Times New Roman"/>
              </a:rPr>
              <a:t>Численность</a:t>
            </a:r>
            <a:r>
              <a:rPr lang="ru-RU" sz="1400" b="1" dirty="0">
                <a:solidFill>
                  <a:srgbClr val="000000"/>
                </a:solidFill>
                <a:latin typeface="Times New Roman"/>
              </a:rPr>
              <a:t>: Все ученики</a:t>
            </a:r>
            <a:br>
              <a:rPr lang="ru-RU" sz="1400" b="1" dirty="0">
                <a:solidFill>
                  <a:srgbClr val="000000"/>
                </a:solidFill>
                <a:latin typeface="Times New Roman"/>
              </a:rPr>
            </a:br>
            <a:r>
              <a:rPr lang="ru-RU" sz="1400" b="1" u="sng" dirty="0">
                <a:solidFill>
                  <a:srgbClr val="000000"/>
                </a:solidFill>
                <a:latin typeface="Times New Roman"/>
              </a:rPr>
              <a:t>Материал</a:t>
            </a:r>
            <a:r>
              <a:rPr lang="ru-RU" sz="1400" b="1" dirty="0">
                <a:solidFill>
                  <a:srgbClr val="000000"/>
                </a:solidFill>
                <a:latin typeface="Times New Roman"/>
              </a:rPr>
              <a:t>: лист большого формата, фломастеры, скотч, цветные карточки</a:t>
            </a:r>
            <a:endParaRPr lang="ru-RU" sz="1400" b="1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ru-RU" sz="1400" b="1" u="sng" dirty="0">
                <a:solidFill>
                  <a:srgbClr val="000000"/>
                </a:solidFill>
                <a:latin typeface="Times New Roman"/>
              </a:rPr>
              <a:t>Проведение</a:t>
            </a:r>
            <a:r>
              <a:rPr lang="ru-RU" sz="1400" b="1" dirty="0">
                <a:solidFill>
                  <a:srgbClr val="000000"/>
                </a:solidFill>
                <a:latin typeface="Times New Roman"/>
              </a:rPr>
              <a:t>:</a:t>
            </a:r>
            <a:endParaRPr lang="ru-RU" sz="1400" b="1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ru-RU" sz="1400" b="1" dirty="0">
                <a:solidFill>
                  <a:srgbClr val="000000"/>
                </a:solidFill>
                <a:latin typeface="Times New Roman"/>
              </a:rPr>
              <a:t>Учитель предлагает ученикам представить, что сегодняшний день они провели в ресторане и теперь директор ресторана просит их ответить на несколько вопросов:</a:t>
            </a:r>
            <a:endParaRPr lang="ru-RU" sz="1400" b="1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ru-RU" sz="1400" b="1" dirty="0">
                <a:solidFill>
                  <a:srgbClr val="000000"/>
                </a:solidFill>
                <a:latin typeface="Times New Roman"/>
              </a:rPr>
              <a:t>- Я съел бы еще этого…</a:t>
            </a:r>
            <a:endParaRPr lang="ru-RU" sz="1400" b="1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ru-RU" sz="1400" b="1" dirty="0">
                <a:solidFill>
                  <a:srgbClr val="000000"/>
                </a:solidFill>
                <a:latin typeface="Times New Roman"/>
              </a:rPr>
              <a:t>- Больше всего мне понравилось…</a:t>
            </a:r>
            <a:endParaRPr lang="ru-RU" sz="1400" b="1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ru-RU" sz="1400" b="1" dirty="0">
                <a:solidFill>
                  <a:srgbClr val="000000"/>
                </a:solidFill>
                <a:latin typeface="Times New Roman"/>
              </a:rPr>
              <a:t>- Я почти переварил…</a:t>
            </a:r>
            <a:endParaRPr lang="ru-RU" sz="1400" b="1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ru-RU" sz="1400" b="1" dirty="0">
                <a:solidFill>
                  <a:srgbClr val="000000"/>
                </a:solidFill>
                <a:latin typeface="Times New Roman"/>
              </a:rPr>
              <a:t>- Я переел…</a:t>
            </a:r>
            <a:endParaRPr lang="ru-RU" sz="1400" b="1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ru-RU" sz="1400" b="1" dirty="0">
                <a:solidFill>
                  <a:srgbClr val="000000"/>
                </a:solidFill>
                <a:latin typeface="Times New Roman"/>
              </a:rPr>
              <a:t>- Пожалуйста, добавьте…</a:t>
            </a:r>
            <a:endParaRPr lang="ru-RU" sz="1400" b="1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ru-RU" sz="1400" b="1" dirty="0">
                <a:solidFill>
                  <a:srgbClr val="000000"/>
                </a:solidFill>
                <a:latin typeface="Times New Roman"/>
              </a:rPr>
              <a:t>Участники пишут свои ответы на карточки и приклеивают на лист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</a:rPr>
              <a:t>флип-чарта</a:t>
            </a:r>
            <a:r>
              <a:rPr lang="ru-RU" sz="1400" b="1" dirty="0">
                <a:solidFill>
                  <a:srgbClr val="000000"/>
                </a:solidFill>
                <a:latin typeface="Times New Roman"/>
              </a:rPr>
              <a:t>, комментируя.</a:t>
            </a:r>
            <a:endParaRPr lang="ru-RU" sz="1400" b="1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ru-RU" sz="1400" b="1" u="sng" dirty="0">
                <a:solidFill>
                  <a:srgbClr val="000000"/>
                </a:solidFill>
                <a:latin typeface="Times New Roman"/>
              </a:rPr>
              <a:t>Примечание</a:t>
            </a:r>
            <a:r>
              <a:rPr lang="ru-RU" sz="1400" b="1" dirty="0">
                <a:solidFill>
                  <a:srgbClr val="000000"/>
                </a:solidFill>
                <a:latin typeface="Times New Roman"/>
              </a:rPr>
              <a:t>: Для учителя этот этап очень важен, поскольку позволяет выяснить, что ребята усвоили хорошо, а на что необходимо обратить внимание на следующем уроке. Кроме того, обратная связь от учеников позволяет учителю скорректировать урок на будущее.</a:t>
            </a:r>
            <a:endParaRPr lang="ru-RU" sz="1400" b="1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ru-RU" sz="1400" b="1" dirty="0">
                <a:solidFill>
                  <a:srgbClr val="000000"/>
                </a:solidFill>
                <a:latin typeface="Times New Roman"/>
              </a:rPr>
              <a:t>В завершении учитель резюмирует итоги урока, </a:t>
            </a:r>
            <a:r>
              <a:rPr lang="ru-RU" sz="1400" b="1" dirty="0" smtClean="0">
                <a:solidFill>
                  <a:srgbClr val="000000"/>
                </a:solidFill>
                <a:latin typeface="Times New Roman"/>
              </a:rPr>
              <a:t>дает </a:t>
            </a:r>
            <a:r>
              <a:rPr lang="ru-RU" sz="1400" b="1" dirty="0">
                <a:solidFill>
                  <a:srgbClr val="000000"/>
                </a:solidFill>
                <a:latin typeface="Times New Roman"/>
              </a:rPr>
              <a:t>задание на дом и напоследок говорит хорошие слова ребятам.</a:t>
            </a:r>
            <a:endParaRPr lang="ru-RU" sz="1400" b="1" dirty="0">
              <a:solidFill>
                <a:srgbClr val="000000"/>
              </a:solidFill>
              <a:latin typeface="Arial"/>
            </a:endParaRPr>
          </a:p>
          <a:p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40305091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000000"/>
                </a:solidFill>
                <a:latin typeface="Times New Roman"/>
              </a:rPr>
              <a:t>Примеры </a:t>
            </a:r>
            <a:r>
              <a:rPr lang="ru-RU" sz="3600" b="1" dirty="0" smtClean="0">
                <a:solidFill>
                  <a:srgbClr val="000000"/>
                </a:solidFill>
                <a:latin typeface="Times New Roman"/>
              </a:rPr>
              <a:t>активных </a:t>
            </a:r>
            <a:r>
              <a:rPr lang="ru-RU" sz="3600" b="1" dirty="0">
                <a:solidFill>
                  <a:srgbClr val="000000"/>
                </a:solidFill>
                <a:latin typeface="Times New Roman"/>
              </a:rPr>
              <a:t>методов подведения итогов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896" cy="4968552"/>
          </a:xfrm>
        </p:spPr>
        <p:txBody>
          <a:bodyPr>
            <a:normAutofit fontScale="92500"/>
          </a:bodyPr>
          <a:lstStyle/>
          <a:p>
            <a:pPr marL="457200" algn="just">
              <a:buFont typeface="+mj-lt"/>
              <a:buAutoNum type="arabicPeriod" startAt="2"/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РЕФЛЕКСИЯ.</a:t>
            </a:r>
            <a:endParaRPr lang="ru-RU" sz="2000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ru-RU" sz="1800" dirty="0">
                <a:solidFill>
                  <a:srgbClr val="000000"/>
                </a:solidFill>
                <a:latin typeface="Times New Roman"/>
              </a:rPr>
              <a:t>Один из принципов развивающего обучения - принцип активности и сознательности. Ребенок может быть активен, если осознает цель учения, его необходимость, если каждое его действие является осознанным и понятным. Толковый словарь русского языка трактует рефлексию как </a:t>
            </a:r>
            <a:r>
              <a:rPr lang="ru-RU" sz="1800" b="1" dirty="0">
                <a:solidFill>
                  <a:srgbClr val="000000"/>
                </a:solidFill>
                <a:latin typeface="Times New Roman"/>
              </a:rPr>
              <a:t>самоанализ. </a:t>
            </a:r>
            <a:r>
              <a:rPr lang="ru-RU" sz="1800" dirty="0">
                <a:solidFill>
                  <a:srgbClr val="000000"/>
                </a:solidFill>
                <a:latin typeface="Times New Roman"/>
              </a:rPr>
              <a:t>В современной педагогике под рефлексией понимают </a:t>
            </a:r>
            <a:r>
              <a:rPr lang="ru-RU" sz="2000" b="1" dirty="0">
                <a:solidFill>
                  <a:srgbClr val="FF0000"/>
                </a:solidFill>
                <a:latin typeface="Times New Roman"/>
              </a:rPr>
              <a:t>самоанализ деятельности и её  результатов.</a:t>
            </a:r>
            <a:endParaRPr lang="ru-RU" sz="2000" b="1" dirty="0">
              <a:solidFill>
                <a:srgbClr val="FF0000"/>
              </a:solidFill>
              <a:latin typeface="Arial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/>
              </a:rPr>
              <a:t>Исходя из функций рефлексии предлагается следующая классификация:</a:t>
            </a:r>
            <a:endParaRPr lang="ru-RU" sz="2000" dirty="0">
              <a:solidFill>
                <a:srgbClr val="000000"/>
              </a:solidFill>
              <a:latin typeface="Arial"/>
            </a:endParaRPr>
          </a:p>
          <a:p>
            <a:pPr marL="457200" algn="just"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рефлексия настроения и эмоционального состояния</a:t>
            </a:r>
            <a:endParaRPr lang="ru-RU" sz="2000" dirty="0">
              <a:solidFill>
                <a:srgbClr val="000000"/>
              </a:solidFill>
              <a:latin typeface="Arial"/>
            </a:endParaRPr>
          </a:p>
          <a:p>
            <a:pPr marL="457200" algn="just"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рефлексия деятельности</a:t>
            </a:r>
            <a:endParaRPr lang="ru-RU" sz="2000" dirty="0">
              <a:solidFill>
                <a:srgbClr val="000000"/>
              </a:solidFill>
              <a:latin typeface="Arial"/>
            </a:endParaRPr>
          </a:p>
          <a:p>
            <a:pPr marL="457200" algn="just"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рефлексия содержания учебного материала</a:t>
            </a:r>
            <a:endParaRPr lang="ru-RU" sz="2000" dirty="0">
              <a:solidFill>
                <a:srgbClr val="000000"/>
              </a:solidFill>
              <a:latin typeface="Arial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/>
              </a:rPr>
              <a:t>Рефлексия содержания учебного материала используется для выявления уровня осознания содержания пройденного.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71013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7708312" cy="1008112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000000"/>
                </a:solidFill>
                <a:latin typeface="Times New Roman"/>
              </a:rPr>
              <a:t>Примеры Активных </a:t>
            </a:r>
            <a:r>
              <a:rPr lang="ru-RU" sz="32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32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ru-RU" sz="3200" b="1" dirty="0" smtClean="0">
                <a:solidFill>
                  <a:srgbClr val="000000"/>
                </a:solidFill>
                <a:latin typeface="Times New Roman"/>
              </a:rPr>
              <a:t>методов </a:t>
            </a:r>
            <a:r>
              <a:rPr lang="ru-RU" sz="3200" b="1" dirty="0">
                <a:solidFill>
                  <a:srgbClr val="000000"/>
                </a:solidFill>
                <a:latin typeface="Times New Roman"/>
              </a:rPr>
              <a:t>подведения итогов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136904" cy="54006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2600" b="1" dirty="0">
                <a:solidFill>
                  <a:srgbClr val="000000"/>
                </a:solidFill>
                <a:latin typeface="Times New Roman"/>
              </a:rPr>
              <a:t>Эффективен прием незаконченного предложения, тезиса, подбора афоризма, рефлексия достижения цели с использованием «дерева целей»,  оценки «приращения» знаний и достижения целей (высказывания Я не знал… - Теперь я знаю…); прием анализа субъективного опыта и достаточно известный прием </a:t>
            </a:r>
            <a:r>
              <a:rPr lang="ru-RU" sz="2900" b="1" dirty="0" err="1">
                <a:solidFill>
                  <a:srgbClr val="000000"/>
                </a:solidFill>
                <a:latin typeface="Times New Roman"/>
              </a:rPr>
              <a:t>синквейна</a:t>
            </a:r>
            <a:r>
              <a:rPr lang="ru-RU" sz="2600" b="1" dirty="0">
                <a:solidFill>
                  <a:srgbClr val="000000"/>
                </a:solidFill>
                <a:latin typeface="Times New Roman"/>
              </a:rPr>
              <a:t>, который помогает выяснить отношение к изучаемой проблеме, соединить старое знание и осмысление нового.</a:t>
            </a:r>
            <a:endParaRPr lang="ru-RU" sz="2600" b="1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ru-RU" sz="2600" b="1" dirty="0">
                <a:solidFill>
                  <a:srgbClr val="000000"/>
                </a:solidFill>
                <a:latin typeface="Times New Roman"/>
              </a:rPr>
              <a:t>Обычно в конце урока подводятся его итоги,  обсуждение того, что узнали, и того, как </a:t>
            </a:r>
            <a:r>
              <a:rPr lang="ru-RU" sz="2600" b="1" dirty="0" smtClean="0">
                <a:solidFill>
                  <a:srgbClr val="000000"/>
                </a:solidFill>
                <a:latin typeface="Times New Roman"/>
              </a:rPr>
              <a:t>работали, </a:t>
            </a:r>
            <a:r>
              <a:rPr lang="ru-RU" sz="2600" b="1" dirty="0">
                <a:solidFill>
                  <a:srgbClr val="000000"/>
                </a:solidFill>
                <a:latin typeface="Times New Roman"/>
              </a:rPr>
              <a:t>– т.е. каждый оценивает свой вклад в достижение поставленных в начале урока целей, свою активность, эффективность работы класса, увлекательность и полезность выбранных форм работы.  Ребята по кругу высказываются одним предложением, выбирая начало фразы из рефлексивного экрана на доске:</a:t>
            </a:r>
            <a:endParaRPr lang="ru-RU" sz="2600" b="1" dirty="0">
              <a:solidFill>
                <a:srgbClr val="000000"/>
              </a:solidFill>
              <a:latin typeface="Arial"/>
            </a:endParaRPr>
          </a:p>
          <a:p>
            <a:pPr marL="457200" algn="just">
              <a:buFont typeface="+mj-lt"/>
              <a:buAutoNum type="arabicPeriod"/>
            </a:pPr>
            <a:r>
              <a:rPr lang="ru-RU" sz="2600" b="1" dirty="0">
                <a:solidFill>
                  <a:srgbClr val="000000"/>
                </a:solidFill>
                <a:latin typeface="Times New Roman"/>
              </a:rPr>
              <a:t>сегодня я узнал…</a:t>
            </a:r>
            <a:endParaRPr lang="ru-RU" sz="2600" b="1" dirty="0">
              <a:solidFill>
                <a:srgbClr val="000000"/>
              </a:solidFill>
              <a:latin typeface="Arial"/>
            </a:endParaRPr>
          </a:p>
          <a:p>
            <a:pPr marL="457200" algn="just">
              <a:buFont typeface="+mj-lt"/>
              <a:buAutoNum type="arabicPeriod"/>
            </a:pPr>
            <a:r>
              <a:rPr lang="ru-RU" sz="2600" b="1" dirty="0">
                <a:solidFill>
                  <a:srgbClr val="000000"/>
                </a:solidFill>
                <a:latin typeface="Times New Roman"/>
              </a:rPr>
              <a:t>было интересно…</a:t>
            </a:r>
            <a:endParaRPr lang="ru-RU" sz="2600" b="1" dirty="0">
              <a:solidFill>
                <a:srgbClr val="000000"/>
              </a:solidFill>
              <a:latin typeface="Arial"/>
            </a:endParaRPr>
          </a:p>
          <a:p>
            <a:pPr marL="457200" algn="just">
              <a:buFont typeface="+mj-lt"/>
              <a:buAutoNum type="arabicPeriod"/>
            </a:pPr>
            <a:r>
              <a:rPr lang="ru-RU" sz="2600" b="1" dirty="0">
                <a:solidFill>
                  <a:srgbClr val="000000"/>
                </a:solidFill>
                <a:latin typeface="Times New Roman"/>
              </a:rPr>
              <a:t>было трудно…</a:t>
            </a:r>
            <a:endParaRPr lang="ru-RU" sz="2600" b="1" dirty="0">
              <a:solidFill>
                <a:srgbClr val="000000"/>
              </a:solidFill>
              <a:latin typeface="Arial"/>
            </a:endParaRPr>
          </a:p>
          <a:p>
            <a:pPr marL="457200" algn="just">
              <a:buFont typeface="+mj-lt"/>
              <a:buAutoNum type="arabicPeriod"/>
            </a:pPr>
            <a:r>
              <a:rPr lang="ru-RU" sz="2600" b="1" dirty="0">
                <a:solidFill>
                  <a:srgbClr val="000000"/>
                </a:solidFill>
                <a:latin typeface="Times New Roman"/>
              </a:rPr>
              <a:t>я выполнял </a:t>
            </a:r>
            <a:r>
              <a:rPr lang="ru-RU" sz="2600" b="1" dirty="0" smtClean="0">
                <a:solidFill>
                  <a:srgbClr val="000000"/>
                </a:solidFill>
                <a:latin typeface="Times New Roman"/>
              </a:rPr>
              <a:t>задания…</a:t>
            </a:r>
            <a:endParaRPr lang="ru-RU" sz="2600" b="1" dirty="0">
              <a:solidFill>
                <a:srgbClr val="000000"/>
              </a:solidFill>
              <a:latin typeface="Arial"/>
            </a:endParaRPr>
          </a:p>
          <a:p>
            <a:pPr marL="457200" algn="just">
              <a:buFont typeface="+mj-lt"/>
              <a:buAutoNum type="arabicPeriod"/>
            </a:pPr>
            <a:r>
              <a:rPr lang="ru-RU" sz="2600" b="1" dirty="0">
                <a:solidFill>
                  <a:srgbClr val="000000"/>
                </a:solidFill>
                <a:latin typeface="Times New Roman"/>
              </a:rPr>
              <a:t>я понял, что…</a:t>
            </a:r>
            <a:endParaRPr lang="ru-RU" sz="2600" b="1" dirty="0">
              <a:solidFill>
                <a:srgbClr val="000000"/>
              </a:solidFill>
              <a:latin typeface="Arial"/>
            </a:endParaRPr>
          </a:p>
          <a:p>
            <a:pPr marL="457200" algn="just">
              <a:buFont typeface="+mj-lt"/>
              <a:buAutoNum type="arabicPeriod"/>
            </a:pPr>
            <a:r>
              <a:rPr lang="ru-RU" sz="2600" b="1" dirty="0">
                <a:solidFill>
                  <a:srgbClr val="000000"/>
                </a:solidFill>
                <a:latin typeface="Times New Roman"/>
              </a:rPr>
              <a:t>теперь я могу…</a:t>
            </a:r>
            <a:endParaRPr lang="ru-RU" sz="2600" b="1" dirty="0">
              <a:solidFill>
                <a:srgbClr val="000000"/>
              </a:solidFill>
              <a:latin typeface="Arial"/>
            </a:endParaRPr>
          </a:p>
          <a:p>
            <a:pPr marL="457200" algn="just">
              <a:buFont typeface="+mj-lt"/>
              <a:buAutoNum type="arabicPeriod"/>
            </a:pPr>
            <a:r>
              <a:rPr lang="ru-RU" sz="2600" b="1" dirty="0">
                <a:solidFill>
                  <a:srgbClr val="000000"/>
                </a:solidFill>
                <a:latin typeface="Times New Roman"/>
              </a:rPr>
              <a:t>я почувствовал, что…</a:t>
            </a:r>
            <a:endParaRPr lang="ru-RU" sz="2600" b="1" dirty="0">
              <a:solidFill>
                <a:srgbClr val="000000"/>
              </a:solidFill>
              <a:latin typeface="Arial"/>
            </a:endParaRPr>
          </a:p>
          <a:p>
            <a:pPr marL="457200" algn="just">
              <a:buFont typeface="+mj-lt"/>
              <a:buAutoNum type="arabicPeriod"/>
            </a:pPr>
            <a:r>
              <a:rPr lang="ru-RU" sz="2600" b="1" dirty="0">
                <a:solidFill>
                  <a:srgbClr val="000000"/>
                </a:solidFill>
                <a:latin typeface="Times New Roman"/>
              </a:rPr>
              <a:t>я приобрел…</a:t>
            </a:r>
            <a:endParaRPr lang="ru-RU" sz="2600" b="1" dirty="0">
              <a:solidFill>
                <a:srgbClr val="000000"/>
              </a:solidFill>
              <a:latin typeface="Arial"/>
            </a:endParaRPr>
          </a:p>
          <a:p>
            <a:pPr marL="457200" algn="just">
              <a:buFont typeface="+mj-lt"/>
              <a:buAutoNum type="arabicPeriod"/>
            </a:pPr>
            <a:r>
              <a:rPr lang="ru-RU" sz="2600" b="1" dirty="0">
                <a:solidFill>
                  <a:srgbClr val="000000"/>
                </a:solidFill>
                <a:latin typeface="Times New Roman"/>
              </a:rPr>
              <a:t>я научился…</a:t>
            </a:r>
            <a:endParaRPr lang="ru-RU" sz="2600" b="1" dirty="0">
              <a:solidFill>
                <a:srgbClr val="000000"/>
              </a:solidFill>
              <a:latin typeface="Arial"/>
            </a:endParaRPr>
          </a:p>
          <a:p>
            <a:pPr marL="457200" algn="just">
              <a:buFont typeface="+mj-lt"/>
              <a:buAutoNum type="arabicPeriod"/>
            </a:pPr>
            <a:r>
              <a:rPr lang="ru-RU" sz="2600" b="1" dirty="0">
                <a:solidFill>
                  <a:srgbClr val="000000"/>
                </a:solidFill>
                <a:latin typeface="Times New Roman"/>
              </a:rPr>
              <a:t>у меня получилось …</a:t>
            </a:r>
            <a:endParaRPr lang="ru-RU" sz="2600" b="1" dirty="0">
              <a:solidFill>
                <a:srgbClr val="000000"/>
              </a:solidFill>
              <a:latin typeface="Arial"/>
            </a:endParaRPr>
          </a:p>
          <a:p>
            <a:pPr marL="457200" algn="just">
              <a:buFont typeface="+mj-lt"/>
              <a:buAutoNum type="arabicPeriod"/>
            </a:pPr>
            <a:r>
              <a:rPr lang="ru-RU" sz="2600" b="1" dirty="0">
                <a:solidFill>
                  <a:srgbClr val="000000"/>
                </a:solidFill>
                <a:latin typeface="Times New Roman"/>
              </a:rPr>
              <a:t>я смог…</a:t>
            </a:r>
            <a:endParaRPr lang="ru-RU" sz="2600" b="1" dirty="0">
              <a:solidFill>
                <a:srgbClr val="000000"/>
              </a:solidFill>
              <a:latin typeface="Arial"/>
            </a:endParaRPr>
          </a:p>
          <a:p>
            <a:endParaRPr lang="ru-RU" dirty="0"/>
          </a:p>
        </p:txBody>
      </p:sp>
      <p:pic>
        <p:nvPicPr>
          <p:cNvPr id="4" name="Рисунок 3" descr="sova2.GIF"/>
          <p:cNvPicPr/>
          <p:nvPr/>
        </p:nvPicPr>
        <p:blipFill>
          <a:blip r:embed="rId2"/>
          <a:stretch>
            <a:fillRect/>
          </a:stretch>
        </p:blipFill>
        <p:spPr>
          <a:xfrm>
            <a:off x="5148064" y="3047321"/>
            <a:ext cx="1981200" cy="3810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6670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024744" cy="1143000"/>
          </a:xfrm>
        </p:spPr>
        <p:txBody>
          <a:bodyPr/>
          <a:lstStyle/>
          <a:p>
            <a:r>
              <a:rPr lang="ru-RU" sz="2900" b="1" dirty="0">
                <a:solidFill>
                  <a:srgbClr val="000000"/>
                </a:solidFill>
                <a:latin typeface="Times New Roman"/>
              </a:rPr>
              <a:t>Примеры </a:t>
            </a:r>
            <a:r>
              <a:rPr lang="ru-RU" sz="2900" b="1" dirty="0" smtClean="0">
                <a:solidFill>
                  <a:srgbClr val="000000"/>
                </a:solidFill>
                <a:latin typeface="Times New Roman"/>
              </a:rPr>
              <a:t>активных </a:t>
            </a:r>
            <a:r>
              <a:rPr lang="ru-RU" sz="2900" b="1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2900" b="1" dirty="0">
                <a:solidFill>
                  <a:srgbClr val="000000"/>
                </a:solidFill>
                <a:latin typeface="Times New Roman"/>
              </a:rPr>
            </a:br>
            <a:r>
              <a:rPr lang="ru-RU" sz="2900" b="1" dirty="0">
                <a:solidFill>
                  <a:srgbClr val="000000"/>
                </a:solidFill>
                <a:latin typeface="Times New Roman"/>
              </a:rPr>
              <a:t>методов подведения итогов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80920" cy="4968552"/>
          </a:xfrm>
        </p:spPr>
        <p:txBody>
          <a:bodyPr>
            <a:normAutofit fontScale="92500" lnSpcReduction="20000"/>
          </a:bodyPr>
          <a:lstStyle/>
          <a:p>
            <a:pPr marL="457200" algn="just">
              <a:buFont typeface="+mj-lt"/>
              <a:buAutoNum type="arabicPeriod" startAt="3"/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Для подведения итогов урока можно воспользоваться упражнением </a:t>
            </a:r>
            <a:r>
              <a:rPr lang="ru-RU" b="1" dirty="0">
                <a:solidFill>
                  <a:srgbClr val="FF0000"/>
                </a:solidFill>
                <a:latin typeface="Times New Roman"/>
              </a:rPr>
              <a:t>«Плюс-минус-интересно».</a:t>
            </a:r>
            <a:endParaRPr lang="ru-RU" sz="2000" b="1" dirty="0">
              <a:solidFill>
                <a:srgbClr val="FF0000"/>
              </a:solidFill>
              <a:latin typeface="Arial"/>
            </a:endParaRPr>
          </a:p>
          <a:p>
            <a:pPr marL="228600" algn="just"/>
            <a:r>
              <a:rPr lang="ru-RU" dirty="0">
                <a:solidFill>
                  <a:srgbClr val="000000"/>
                </a:solidFill>
                <a:latin typeface="Times New Roman"/>
              </a:rPr>
              <a:t> Это упражнение можно выполнять как устно, так и письменно, в зависимости от наличия времени. Для письменного выполнения предлагается заполнить таблицу из трех граф. В графу «П» - «плюс» записывается все, что понравилось на уроке, информация и формы работы,  которые вызвали положительные эмоции,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либо,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по мнению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ученика,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могут быть ему полезны для достижения каких-то целей. В графу «М» - «минус» записывается все, что не понравилось на уроке, показалось скучным, вызвало неприязнь, осталось непонятным, или информация, которая, по мнению ученика, оказалась для него не нужной, бесполезной с точки зрения решения жизненных ситуаций. В графу «И» - «интересно» учащиеся вписывают все любопытные факты, о которых узнали на уроке и что бы еще хотелось узнать по данной проблеме, вопросы к учителю.</a:t>
            </a:r>
            <a:endParaRPr lang="ru-RU" sz="2000" dirty="0">
              <a:solidFill>
                <a:srgbClr val="000000"/>
              </a:solidFill>
              <a:latin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51390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7024744" cy="789776"/>
          </a:xfrm>
        </p:spPr>
        <p:txBody>
          <a:bodyPr>
            <a:normAutofit fontScale="90000"/>
          </a:bodyPr>
          <a:lstStyle/>
          <a:p>
            <a:pPr marL="342900" lvl="0" indent="-274320">
              <a:spcBef>
                <a:spcPct val="20000"/>
              </a:spcBef>
            </a:pPr>
            <a:r>
              <a:rPr lang="ru-RU" sz="14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/>
            </a:r>
            <a:br>
              <a:rPr lang="ru-RU" sz="14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</a:br>
            <a:r>
              <a:rPr lang="ru-RU" sz="2000" b="1" dirty="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>Инструкция</a:t>
            </a:r>
            <a:r>
              <a:rPr lang="ru-RU" sz="2000" b="1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/>
            </a:r>
            <a:br>
              <a:rPr lang="ru-RU" sz="2000" b="1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</a:b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80920" cy="5760640"/>
          </a:xfrm>
        </p:spPr>
        <p:txBody>
          <a:bodyPr>
            <a:normAutofit/>
          </a:bodyPr>
          <a:lstStyle/>
          <a:p>
            <a:pPr marL="457200" algn="just">
              <a:buFont typeface="+mj-lt"/>
              <a:buAutoNum type="arabicPeriod"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При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составлении поурочного плана отводите на подведение итога урока не менее 5-7 минут. Старайтесь, чтобы этот этап не выходил за рамки, отведенного на урок времени, то есть не проводился после звонка.</a:t>
            </a:r>
            <a:endParaRPr lang="ru-RU" sz="2000" dirty="0">
              <a:solidFill>
                <a:srgbClr val="000000"/>
              </a:solidFill>
              <a:latin typeface="Arial"/>
            </a:endParaRPr>
          </a:p>
          <a:p>
            <a:pPr marL="457200" algn="just"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Четко и ясно объявляйте учащимся, что сейчас вы будете подводить итоги урока. Дождитесь пока в классе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будет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абсолютная тишина,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добейтесь концентрации внимания учащихся на ваших словах и действиях.</a:t>
            </a:r>
            <a:endParaRPr lang="ru-RU" sz="2000" dirty="0">
              <a:solidFill>
                <a:srgbClr val="000000"/>
              </a:solidFill>
              <a:latin typeface="Arial"/>
            </a:endParaRPr>
          </a:p>
          <a:p>
            <a:pPr marL="457200" algn="just"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После того как все школьники будут с сосредоточенным вниманием слушать вас, сообщите, довольны ли вы работой класса в целом.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Поставьте вопросы, которые дадут понять учащимся, насколько  усвоен ими пройденный материал.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1150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 smtClean="0"/>
              <a:t>Цель урока</a:t>
            </a:r>
          </a:p>
        </p:txBody>
      </p:sp>
      <p:sp>
        <p:nvSpPr>
          <p:cNvPr id="2457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1.</a:t>
            </a:r>
          </a:p>
          <a:p>
            <a:r>
              <a:rPr lang="ru-RU" altLang="ru-RU" smtClean="0"/>
              <a:t>2.</a:t>
            </a:r>
          </a:p>
          <a:p>
            <a:r>
              <a:rPr lang="ru-RU" altLang="ru-RU" smtClean="0"/>
              <a:t>3.</a:t>
            </a:r>
          </a:p>
          <a:p>
            <a:r>
              <a:rPr lang="ru-RU" altLang="ru-RU" smtClean="0"/>
              <a:t>4.</a:t>
            </a:r>
          </a:p>
          <a:p>
            <a:r>
              <a:rPr lang="ru-RU" altLang="ru-RU" smtClean="0"/>
              <a:t>5.</a:t>
            </a:r>
          </a:p>
        </p:txBody>
      </p:sp>
    </p:spTree>
    <p:extLst>
      <p:ext uri="{BB962C8B-B14F-4D97-AF65-F5344CB8AC3E}">
        <p14:creationId xmlns:p14="http://schemas.microsoft.com/office/powerpoint/2010/main" val="423757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024744" cy="1143000"/>
          </a:xfrm>
        </p:spPr>
        <p:txBody>
          <a:bodyPr>
            <a:normAutofit fontScale="90000"/>
          </a:bodyPr>
          <a:lstStyle/>
          <a:p>
            <a:pPr marL="27051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Недочеты:</a:t>
            </a:r>
            <a:r>
              <a:rPr lang="ru-RU" sz="3200" b="1" dirty="0">
                <a:latin typeface="Calibri"/>
                <a:ea typeface="Calibri"/>
                <a:cs typeface="Times New Roman"/>
              </a:rPr>
              <a:t/>
            </a:r>
            <a:br>
              <a:rPr lang="ru-RU" sz="3200" b="1" dirty="0">
                <a:latin typeface="Calibri"/>
                <a:ea typeface="Calibri"/>
                <a:cs typeface="Times New Roman"/>
              </a:rPr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980728"/>
            <a:ext cx="6777317" cy="4851901"/>
          </a:xfrm>
        </p:spPr>
        <p:txBody>
          <a:bodyPr>
            <a:normAutofit/>
          </a:bodyPr>
          <a:lstStyle/>
          <a:p>
            <a:pPr marL="27051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-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Отсутствие итога, подмена его анализом ответов учеников.</a:t>
            </a:r>
            <a:endParaRPr lang="ru-RU" b="1" dirty="0">
              <a:latin typeface="Calibri"/>
              <a:ea typeface="Calibri"/>
              <a:cs typeface="Times New Roman"/>
            </a:endParaRPr>
          </a:p>
          <a:p>
            <a:pPr marL="525780" indent="-342900" algn="just">
              <a:buFontTx/>
              <a:buChar char="-"/>
            </a:pPr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Скомканность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 этапа.</a:t>
            </a:r>
          </a:p>
          <a:p>
            <a:pPr marL="525780" indent="-342900" algn="just">
              <a:buFontTx/>
              <a:buChar char="-"/>
            </a:pP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 Подведение 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итогов после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звонка.</a:t>
            </a:r>
          </a:p>
          <a:p>
            <a:pPr marL="525780" indent="-342900" algn="just">
              <a:buFontTx/>
              <a:buChar char="-"/>
            </a:pP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Расплывчатость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, необъективность в оценке, отсутствие поощрения.</a:t>
            </a:r>
            <a:endParaRPr lang="ru-RU" sz="2000" b="1" dirty="0">
              <a:solidFill>
                <a:srgbClr val="000000"/>
              </a:solidFill>
              <a:latin typeface="Arial"/>
            </a:endParaRPr>
          </a:p>
          <a:p>
            <a:pPr marL="27051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-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Итог такой: Чем мы сегодня занимались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?</a:t>
            </a:r>
          </a:p>
          <a:p>
            <a:pPr marL="27051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 -Что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делали?</a:t>
            </a:r>
            <a:endParaRPr lang="ru-RU" b="1" dirty="0">
              <a:latin typeface="Calibri"/>
              <a:ea typeface="Calibri"/>
              <a:cs typeface="Times New Roman"/>
            </a:endParaRPr>
          </a:p>
          <a:p>
            <a:pPr marL="68580" indent="0">
              <a:buNone/>
            </a:pPr>
            <a:endParaRPr lang="ru-RU" dirty="0"/>
          </a:p>
        </p:txBody>
      </p:sp>
      <p:pic>
        <p:nvPicPr>
          <p:cNvPr id="4" name="Рисунок 3" descr="http://klub-drug.ru/wp-content/uploads/2011/04/chicks_school_uniforms-150x15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221087"/>
            <a:ext cx="3096344" cy="20683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558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0706"/>
            <a:ext cx="7024744" cy="4253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</a:t>
            </a:r>
            <a:r>
              <a:rPr lang="ru-RU" b="1" dirty="0" smtClean="0"/>
              <a:t>Домашнее задание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8496944" cy="6696744"/>
          </a:xfrm>
        </p:spPr>
        <p:txBody>
          <a:bodyPr>
            <a:normAutofit fontScale="25000" lnSpcReduction="20000"/>
          </a:bodyPr>
          <a:lstStyle/>
          <a:p>
            <a:pPr marL="27051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ru-RU" sz="8000" b="1" dirty="0">
                <a:latin typeface="Times New Roman"/>
                <a:ea typeface="Calibri"/>
                <a:cs typeface="Times New Roman"/>
              </a:rPr>
              <a:t>Д.З. не комментируется</a:t>
            </a:r>
            <a:endParaRPr lang="ru-RU" sz="8000" b="1" dirty="0">
              <a:latin typeface="Calibri"/>
              <a:ea typeface="Calibri"/>
              <a:cs typeface="Times New Roman"/>
            </a:endParaRPr>
          </a:p>
          <a:p>
            <a:pPr marL="27051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ru-RU" sz="8000" b="1" dirty="0">
                <a:latin typeface="Times New Roman"/>
                <a:ea typeface="Calibri"/>
                <a:cs typeface="Times New Roman"/>
              </a:rPr>
              <a:t>-Д.З. не продумано. Учитель говорит о том, что нужно приготовить к следующему уроку: прочитать такое-то произведение, то есть Д.З. не дано. Опроса по изученному не будет. Будет новое изучение нового материала. И, как следствие, ученики успешно забывают то, что «проходили» на прошлом уроке. (Речь не развивается, в памяти не утверждается </a:t>
            </a:r>
            <a:r>
              <a:rPr lang="ru-RU" sz="8000" b="1" dirty="0" smtClean="0">
                <a:latin typeface="Times New Roman"/>
                <a:ea typeface="Calibri"/>
                <a:cs typeface="Times New Roman"/>
              </a:rPr>
              <a:t>изученное)</a:t>
            </a:r>
            <a:endParaRPr lang="ru-RU" sz="8000" b="1" dirty="0" smtClean="0">
              <a:latin typeface="Calibri"/>
              <a:ea typeface="Calibri"/>
              <a:cs typeface="Times New Roman"/>
            </a:endParaRPr>
          </a:p>
          <a:p>
            <a:pPr marL="27051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ru-RU" sz="11200" b="1" dirty="0" smtClean="0">
                <a:solidFill>
                  <a:schemeClr val="bg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Рекомендации</a:t>
            </a:r>
          </a:p>
          <a:p>
            <a:pPr lvl="0" indent="-34290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ru-RU" sz="8000" b="1" dirty="0" smtClean="0">
                <a:latin typeface="Times New Roman"/>
                <a:ea typeface="Calibri"/>
                <a:cs typeface="Times New Roman"/>
              </a:rPr>
              <a:t>Д.З</a:t>
            </a:r>
            <a:r>
              <a:rPr lang="ru-RU" sz="8000" b="1" dirty="0">
                <a:latin typeface="Times New Roman"/>
                <a:ea typeface="Calibri"/>
                <a:cs typeface="Times New Roman"/>
              </a:rPr>
              <a:t>. – это 15-20 минут спланированной работы на </a:t>
            </a:r>
            <a:r>
              <a:rPr lang="ru-RU" sz="8000" b="1" dirty="0" smtClean="0">
                <a:latin typeface="Times New Roman"/>
                <a:ea typeface="Calibri"/>
                <a:cs typeface="Times New Roman"/>
              </a:rPr>
              <a:t>следующем уроке. Если </a:t>
            </a:r>
            <a:r>
              <a:rPr lang="ru-RU" sz="8000" b="1" dirty="0">
                <a:latin typeface="Times New Roman"/>
                <a:ea typeface="Calibri"/>
                <a:cs typeface="Times New Roman"/>
              </a:rPr>
              <a:t>учитель это сделал, он облегчил себе подготовку к следующему </a:t>
            </a:r>
            <a:r>
              <a:rPr lang="ru-RU" sz="8000" b="1" dirty="0" smtClean="0">
                <a:latin typeface="Times New Roman"/>
                <a:ea typeface="Calibri"/>
                <a:cs typeface="Times New Roman"/>
              </a:rPr>
              <a:t>уроку.</a:t>
            </a:r>
            <a:endParaRPr lang="ru-RU" sz="8000" b="1" dirty="0" smtClean="0">
              <a:latin typeface="Calibri"/>
              <a:ea typeface="Calibri"/>
              <a:cs typeface="Times New Roman"/>
            </a:endParaRPr>
          </a:p>
          <a:p>
            <a:pPr lvl="0" indent="-34290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ru-RU" sz="8000" b="1" dirty="0" smtClean="0">
                <a:latin typeface="Times New Roman"/>
                <a:ea typeface="Calibri"/>
                <a:cs typeface="Times New Roman"/>
              </a:rPr>
              <a:t>Особенно </a:t>
            </a:r>
            <a:r>
              <a:rPr lang="ru-RU" sz="8000" b="1" dirty="0">
                <a:latin typeface="Times New Roman"/>
                <a:ea typeface="Calibri"/>
                <a:cs typeface="Times New Roman"/>
              </a:rPr>
              <a:t>тщательно продумывайте Д.З. при большом объеме нового материала (история – 13 страниц!) Четко проговорить, что будет </a:t>
            </a:r>
            <a:r>
              <a:rPr lang="ru-RU" sz="80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спрошено у доски, что у карты, что по карточкам.</a:t>
            </a:r>
            <a:endParaRPr lang="ru-RU" sz="80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27051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ru-RU" sz="8000" dirty="0">
                <a:latin typeface="Times New Roman"/>
                <a:ea typeface="Calibri"/>
                <a:cs typeface="Times New Roman"/>
              </a:rPr>
              <a:t> </a:t>
            </a:r>
            <a:endParaRPr lang="ru-RU" sz="8000" dirty="0">
              <a:latin typeface="Calibri"/>
              <a:ea typeface="Calibri"/>
              <a:cs typeface="Times New Roman"/>
            </a:endParaRPr>
          </a:p>
          <a:p>
            <a:pPr marL="27051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ru-RU" sz="8000" dirty="0">
                <a:latin typeface="Times New Roman"/>
                <a:ea typeface="Calibri"/>
                <a:cs typeface="Times New Roman"/>
              </a:rPr>
              <a:t> </a:t>
            </a:r>
            <a:endParaRPr lang="ru-RU" sz="8000" dirty="0">
              <a:latin typeface="Calibri"/>
              <a:ea typeface="Calibri"/>
              <a:cs typeface="Times New Roman"/>
            </a:endParaRPr>
          </a:p>
          <a:p>
            <a:pPr marL="27051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 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27051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 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270510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 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485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7280" y="476672"/>
            <a:ext cx="7772400" cy="1470025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Работа над  о</a:t>
            </a:r>
            <a:r>
              <a:rPr lang="ru-RU" sz="4400" b="1" dirty="0" smtClean="0">
                <a:solidFill>
                  <a:schemeClr val="bg2">
                    <a:lumMod val="75000"/>
                  </a:schemeClr>
                </a:solidFill>
              </a:rPr>
              <a:t>ши</a:t>
            </a:r>
            <a:r>
              <a:rPr lang="ru-RU" sz="4400" b="1" dirty="0" smtClean="0"/>
              <a:t>бками</a:t>
            </a: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33365" y="2492896"/>
            <a:ext cx="3309803" cy="3528392"/>
          </a:xfrm>
        </p:spPr>
        <p:txBody>
          <a:bodyPr>
            <a:normAutofit fontScale="92500" lnSpcReduction="10000"/>
          </a:bodyPr>
          <a:lstStyle/>
          <a:p>
            <a:r>
              <a:rPr lang="ru-RU" sz="2800" b="1" dirty="0" smtClean="0">
                <a:solidFill>
                  <a:srgbClr val="1B2024"/>
                </a:solidFill>
                <a:latin typeface="PT Serif"/>
              </a:rPr>
              <a:t>Наша задача, чтобы в </a:t>
            </a:r>
            <a:r>
              <a:rPr lang="ru-RU" sz="2800" b="1" dirty="0">
                <a:solidFill>
                  <a:srgbClr val="1B2024"/>
                </a:solidFill>
                <a:latin typeface="PT Serif"/>
              </a:rPr>
              <a:t>школе на первых двух </a:t>
            </a:r>
            <a:r>
              <a:rPr lang="ru-RU" sz="2800" b="1" dirty="0" smtClean="0">
                <a:solidFill>
                  <a:srgbClr val="1B2024"/>
                </a:solidFill>
                <a:latin typeface="PT Serif"/>
              </a:rPr>
              <a:t>уроках </a:t>
            </a:r>
            <a:r>
              <a:rPr lang="ru-RU" sz="3000" b="1" dirty="0" smtClean="0">
                <a:solidFill>
                  <a:srgbClr val="FF0000"/>
                </a:solidFill>
                <a:latin typeface="PT Serif"/>
              </a:rPr>
              <a:t>не</a:t>
            </a:r>
            <a:r>
              <a:rPr lang="ru-RU" sz="2800" b="1" dirty="0" smtClean="0">
                <a:solidFill>
                  <a:srgbClr val="1B2024"/>
                </a:solidFill>
                <a:latin typeface="PT Serif"/>
              </a:rPr>
              <a:t> хотелось </a:t>
            </a:r>
            <a:r>
              <a:rPr lang="ru-RU" sz="2800" b="1" dirty="0">
                <a:solidFill>
                  <a:srgbClr val="1B2024"/>
                </a:solidFill>
                <a:latin typeface="PT Serif"/>
              </a:rPr>
              <a:t>спать, на третьем — есть, а на остальных просто сдохнуть.</a:t>
            </a:r>
            <a:endParaRPr lang="ru-RU" sz="2800" b="1" dirty="0"/>
          </a:p>
        </p:txBody>
      </p:sp>
      <p:pic>
        <p:nvPicPr>
          <p:cNvPr id="4" name="Рисунок 3" descr="http://klub-drug.ru/wp-content/uploads/2011/04/school-children_6-150x15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859847"/>
            <a:ext cx="4067944" cy="399815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539552" y="404664"/>
            <a:ext cx="34419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Подготовлена Плетневой </a:t>
            </a:r>
          </a:p>
          <a:p>
            <a:r>
              <a:rPr lang="ru-RU" b="1" dirty="0" smtClean="0"/>
              <a:t>Лилией Григорьевной</a:t>
            </a:r>
          </a:p>
          <a:p>
            <a:r>
              <a:rPr lang="ru-RU" b="1" dirty="0" smtClean="0"/>
              <a:t>МКОУ СОШ №251, </a:t>
            </a:r>
            <a:r>
              <a:rPr lang="ru-RU" b="1" dirty="0" err="1" smtClean="0"/>
              <a:t>г.Фокино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2159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468313" y="404813"/>
            <a:ext cx="8207375" cy="6192837"/>
          </a:xfrm>
          <a:prstGeom prst="rect">
            <a:avLst/>
          </a:prstGeom>
          <a:gradFill rotWithShape="1">
            <a:gsLst>
              <a:gs pos="0">
                <a:srgbClr val="FEE7F2"/>
              </a:gs>
              <a:gs pos="9000">
                <a:srgbClr val="FBD49C"/>
              </a:gs>
              <a:gs pos="19501">
                <a:srgbClr val="FBA97D"/>
              </a:gs>
              <a:gs pos="32001">
                <a:srgbClr val="FAC77D"/>
              </a:gs>
              <a:gs pos="41000">
                <a:srgbClr val="FEE7F2"/>
              </a:gs>
              <a:gs pos="50000">
                <a:srgbClr val="FBEAC7"/>
              </a:gs>
              <a:gs pos="59000">
                <a:srgbClr val="FEE7F2"/>
              </a:gs>
              <a:gs pos="67999">
                <a:srgbClr val="FAC77D"/>
              </a:gs>
              <a:gs pos="80499">
                <a:srgbClr val="FBA97D"/>
              </a:gs>
              <a:gs pos="91000">
                <a:srgbClr val="FBD49C"/>
              </a:gs>
              <a:gs pos="100000">
                <a:srgbClr val="FEE7F2"/>
              </a:gs>
            </a:gsLst>
            <a:lin ang="2700000" scaled="1"/>
          </a:gradFill>
          <a:ln w="5715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5400" b="1" smtClean="0">
              <a:solidFill>
                <a:srgbClr val="000000"/>
              </a:solidFill>
            </a:endParaRPr>
          </a:p>
        </p:txBody>
      </p:sp>
      <p:sp>
        <p:nvSpPr>
          <p:cNvPr id="7172" name="Line 5"/>
          <p:cNvSpPr>
            <a:spLocks noChangeShapeType="1"/>
          </p:cNvSpPr>
          <p:nvPr/>
        </p:nvSpPr>
        <p:spPr bwMode="auto">
          <a:xfrm>
            <a:off x="4716463" y="404813"/>
            <a:ext cx="0" cy="6192837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5400" b="1" smtClean="0">
              <a:solidFill>
                <a:srgbClr val="000000"/>
              </a:solidFill>
            </a:endParaRPr>
          </a:p>
        </p:txBody>
      </p:sp>
      <p:sp>
        <p:nvSpPr>
          <p:cNvPr id="7173" name="Line 6"/>
          <p:cNvSpPr>
            <a:spLocks noChangeShapeType="1"/>
          </p:cNvSpPr>
          <p:nvPr/>
        </p:nvSpPr>
        <p:spPr bwMode="auto">
          <a:xfrm>
            <a:off x="900113" y="1196975"/>
            <a:ext cx="7704137" cy="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5400" b="1" smtClean="0">
              <a:solidFill>
                <a:srgbClr val="000000"/>
              </a:solidFill>
            </a:endParaRP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116013" y="549275"/>
            <a:ext cx="3384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ru-RU" altLang="ru-RU" b="1" smtClean="0">
                <a:solidFill>
                  <a:srgbClr val="FF0000"/>
                </a:solidFill>
              </a:rPr>
              <a:t>Что надо знать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4859338" y="549275"/>
            <a:ext cx="36734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ru-RU" altLang="ru-RU" b="1" smtClean="0">
                <a:solidFill>
                  <a:srgbClr val="FF0000"/>
                </a:solidFill>
              </a:rPr>
              <a:t>Что надо уметь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611188" y="1484313"/>
            <a:ext cx="3817937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ru-RU" altLang="ru-RU" sz="4000" b="1" smtClean="0">
                <a:solidFill>
                  <a:srgbClr val="0000FF"/>
                </a:solidFill>
                <a:latin typeface="Script MT Bold" pitchFamily="66" charset="0"/>
              </a:rPr>
              <a:t>1. Признаки  однородных членов предложения</a:t>
            </a:r>
            <a:endParaRPr lang="ru-RU" altLang="ru-RU" sz="4000" smtClean="0">
              <a:solidFill>
                <a:srgbClr val="0000FF"/>
              </a:solidFill>
              <a:latin typeface="Script MT Bold" pitchFamily="66" charset="0"/>
            </a:endParaRP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4859338" y="1196975"/>
            <a:ext cx="3816350" cy="420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altLang="ru-RU" sz="3000" b="1" smtClean="0">
                <a:solidFill>
                  <a:srgbClr val="0000FF"/>
                </a:solidFill>
                <a:latin typeface="Script MT Bold" pitchFamily="66" charset="0"/>
              </a:rPr>
              <a:t>Находить в тексте  однородные члены предложения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altLang="ru-RU" sz="3000" b="1" smtClean="0">
                <a:solidFill>
                  <a:srgbClr val="0000FF"/>
                </a:solidFill>
                <a:latin typeface="Script MT Bold" pitchFamily="66" charset="0"/>
              </a:rPr>
              <a:t>Правильно расставлять знаки препинания.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altLang="ru-RU" sz="3000" b="1" smtClean="0">
                <a:solidFill>
                  <a:srgbClr val="0000FF"/>
                </a:solidFill>
                <a:latin typeface="Script MT Bold" pitchFamily="66" charset="0"/>
              </a:rPr>
              <a:t>Употреблять в своей речи.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3000" b="1" smtClean="0">
              <a:solidFill>
                <a:srgbClr val="0000FF"/>
              </a:solidFill>
              <a:latin typeface="Script MT Bold" pitchFamily="66" charset="0"/>
            </a:endParaRPr>
          </a:p>
        </p:txBody>
      </p:sp>
      <p:sp>
        <p:nvSpPr>
          <p:cNvPr id="7178" name="Line 11"/>
          <p:cNvSpPr>
            <a:spLocks noChangeShapeType="1"/>
          </p:cNvSpPr>
          <p:nvPr/>
        </p:nvSpPr>
        <p:spPr bwMode="auto">
          <a:xfrm flipH="1">
            <a:off x="468313" y="1196975"/>
            <a:ext cx="1582737" cy="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5400" b="1" smtClean="0">
              <a:solidFill>
                <a:srgbClr val="000000"/>
              </a:solidFill>
            </a:endParaRPr>
          </a:p>
        </p:txBody>
      </p:sp>
      <p:sp>
        <p:nvSpPr>
          <p:cNvPr id="7179" name="Line 12"/>
          <p:cNvSpPr>
            <a:spLocks noChangeShapeType="1"/>
          </p:cNvSpPr>
          <p:nvPr/>
        </p:nvSpPr>
        <p:spPr bwMode="auto">
          <a:xfrm>
            <a:off x="8532813" y="1196975"/>
            <a:ext cx="142875" cy="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5400" b="1" smtClean="0">
              <a:solidFill>
                <a:srgbClr val="000000"/>
              </a:solidFill>
            </a:endParaRPr>
          </a:p>
        </p:txBody>
      </p:sp>
      <p:pic>
        <p:nvPicPr>
          <p:cNvPr id="7180" name="Picture 14" descr="¦¬¦-TЖ¦-¦- ¦+TГ¦-¦-TОTЙ¦¬¦¦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3284538"/>
            <a:ext cx="2520950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9887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/>
      <p:bldP spid="23560" grpId="0"/>
      <p:bldP spid="23561" grpId="0"/>
      <p:bldP spid="235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7024744" cy="1143000"/>
          </a:xfrm>
        </p:spPr>
        <p:txBody>
          <a:bodyPr/>
          <a:lstStyle/>
          <a:p>
            <a:r>
              <a:rPr lang="ru-RU" b="1" dirty="0" smtClean="0"/>
              <a:t>Проверка Д.З.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4536504"/>
          </a:xfrm>
        </p:spPr>
        <p:txBody>
          <a:bodyPr>
            <a:normAutofit/>
          </a:bodyPr>
          <a:lstStyle/>
          <a:p>
            <a:pPr marL="270510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Необходимо помнить, что проверка </a:t>
            </a:r>
            <a:r>
              <a:rPr lang="ru-RU" b="1" dirty="0" err="1">
                <a:latin typeface="Times New Roman"/>
                <a:ea typeface="Calibri"/>
                <a:cs typeface="Times New Roman"/>
              </a:rPr>
              <a:t>д.з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. – это уже повторение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изученного,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и ее нужно планировать как часть этого этапа работы, то есть не привлекать к работе весь класс без особой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надобности (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трудное задание)</a:t>
            </a:r>
            <a:endParaRPr lang="ru-RU" sz="1800" b="1" dirty="0">
              <a:latin typeface="Calibri"/>
              <a:ea typeface="Calibri"/>
              <a:cs typeface="Times New Roman"/>
            </a:endParaRPr>
          </a:p>
          <a:p>
            <a:pPr marL="270510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4.Д.З. можно проверить у доски, фронтально, одновременно выполняя работу по карточкам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(для сильных, есть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уч-ся, с </a:t>
            </a:r>
            <a:r>
              <a:rPr lang="ru-RU" b="1" dirty="0" err="1">
                <a:latin typeface="Times New Roman"/>
                <a:ea typeface="Calibri"/>
                <a:cs typeface="Times New Roman"/>
              </a:rPr>
              <a:t>д.з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.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справляющиеся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)</a:t>
            </a:r>
            <a:endParaRPr lang="ru-RU" sz="1800" b="1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381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755650" y="0"/>
            <a:ext cx="5403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3600" b="1" u="sng" smtClean="0">
                <a:solidFill>
                  <a:srgbClr val="FF3300"/>
                </a:solidFill>
              </a:rPr>
              <a:t>Сложное предложение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79388" y="2781300"/>
            <a:ext cx="8496300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fontAlgn="base" hangingPunct="1">
              <a:spcAft>
                <a:spcPct val="0"/>
              </a:spcAft>
              <a:buFontTx/>
              <a:buNone/>
            </a:pPr>
            <a:r>
              <a:rPr lang="ru-RU" altLang="ru-RU" b="1" i="1" smtClean="0">
                <a:solidFill>
                  <a:srgbClr val="000000"/>
                </a:solidFill>
              </a:rPr>
              <a:t>     Я н…чую в старой б…се…ке потому что она заросла диким в…ноградом. По утрам со..нце б…ет скво…ь л…ству и  в..р..б…и с уд…влением заглядывают в б…се…ку. Их привл…кают ч…сы которые тикают на круглом столе.</a:t>
            </a:r>
          </a:p>
        </p:txBody>
      </p:sp>
      <p:pic>
        <p:nvPicPr>
          <p:cNvPr id="12292" name="Picture 4" descr="j04404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836613"/>
            <a:ext cx="2089150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6443663" y="44450"/>
            <a:ext cx="2449512" cy="1296988"/>
          </a:xfrm>
          <a:prstGeom prst="cloudCallout">
            <a:avLst>
              <a:gd name="adj1" fmla="val 28935"/>
              <a:gd name="adj2" fmla="val 336657"/>
            </a:avLst>
          </a:prstGeom>
          <a:gradFill rotWithShape="1">
            <a:gsLst>
              <a:gs pos="0">
                <a:srgbClr val="00FFFF"/>
              </a:gs>
              <a:gs pos="100000">
                <a:srgbClr val="03FF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b="1" smtClean="0">
                <a:solidFill>
                  <a:srgbClr val="000000"/>
                </a:solidFill>
              </a:rPr>
              <a:t>Проверяем домашнее задание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195513" y="1171575"/>
            <a:ext cx="7161212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000" dirty="0" smtClean="0">
                <a:solidFill>
                  <a:srgbClr val="FF0000"/>
                </a:solidFill>
              </a:rPr>
              <a:t>Вставить пропущенные буквы, обозначить орфограммы.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000" dirty="0" smtClean="0">
                <a:solidFill>
                  <a:srgbClr val="FF0000"/>
                </a:solidFill>
              </a:rPr>
              <a:t>Найти основы предложений, поставить знаки препинания,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000" dirty="0" smtClean="0">
                <a:solidFill>
                  <a:srgbClr val="FF0000"/>
                </a:solidFill>
              </a:rPr>
              <a:t>обозначить границы простых предложений в составе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000" dirty="0" smtClean="0">
                <a:solidFill>
                  <a:srgbClr val="FF0000"/>
                </a:solidFill>
              </a:rPr>
              <a:t>сложного.</a:t>
            </a:r>
          </a:p>
        </p:txBody>
      </p:sp>
    </p:spTree>
    <p:extLst>
      <p:ext uri="{BB962C8B-B14F-4D97-AF65-F5344CB8AC3E}">
        <p14:creationId xmlns:p14="http://schemas.microsoft.com/office/powerpoint/2010/main" val="2255670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  <p:bldP spid="15365" grpId="1" animBg="1"/>
      <p:bldP spid="15365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1143000"/>
          </a:xfrm>
        </p:spPr>
        <p:txBody>
          <a:bodyPr/>
          <a:lstStyle/>
          <a:p>
            <a:r>
              <a:rPr lang="ru-RU" b="1" dirty="0" smtClean="0"/>
              <a:t>В начале урока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0510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Продумывать задания повышенной сложности для уч-ся, которые будут принимать участие в олимпиадах, включать проблемные задания.</a:t>
            </a:r>
            <a:endParaRPr lang="ru-RU" sz="1800" b="1" dirty="0">
              <a:latin typeface="Calibri"/>
              <a:ea typeface="Calibri"/>
              <a:cs typeface="Times New Roman"/>
            </a:endParaRPr>
          </a:p>
          <a:p>
            <a:pPr marL="270510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6. Вести постоянное повторение давно изученного материала, особенно если он включен в ОГЭ или ЕГЭ.</a:t>
            </a:r>
            <a:endParaRPr lang="ru-RU" sz="1800" b="1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4" name="Рисунок 3" descr="Учителя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196752"/>
            <a:ext cx="1944216" cy="15121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564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700808"/>
            <a:ext cx="7024744" cy="601136"/>
          </a:xfrm>
        </p:spPr>
        <p:txBody>
          <a:bodyPr>
            <a:normAutofit fontScale="90000"/>
          </a:bodyPr>
          <a:lstStyle/>
          <a:p>
            <a:pPr marL="270510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Ошибки этого этапа урока:</a:t>
            </a:r>
            <a:r>
              <a:rPr lang="ru-RU" sz="3200" b="1" dirty="0">
                <a:latin typeface="Calibri"/>
                <a:ea typeface="Calibri"/>
                <a:cs typeface="Times New Roman"/>
              </a:rPr>
              <a:t/>
            </a:r>
            <a:br>
              <a:rPr lang="ru-RU" sz="3200" b="1" dirty="0">
                <a:latin typeface="Calibri"/>
                <a:ea typeface="Calibri"/>
                <a:cs typeface="Times New Roman"/>
              </a:rPr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556792"/>
            <a:ext cx="6777317" cy="4608512"/>
          </a:xfrm>
        </p:spPr>
        <p:txBody>
          <a:bodyPr>
            <a:normAutofit fontScale="92500"/>
          </a:bodyPr>
          <a:lstStyle/>
          <a:p>
            <a:pPr marL="270510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Затянутая устная работа на письменном предмете (без надобности)</a:t>
            </a:r>
            <a:endParaRPr lang="ru-RU" sz="1800" b="1" dirty="0">
              <a:latin typeface="Calibri"/>
              <a:ea typeface="Calibri"/>
              <a:cs typeface="Times New Roman"/>
            </a:endParaRPr>
          </a:p>
          <a:p>
            <a:pPr marL="270510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-работа с одним учеником – класс бездействует;</a:t>
            </a:r>
            <a:endParaRPr lang="ru-RU" sz="1800" b="1" dirty="0">
              <a:latin typeface="Calibri"/>
              <a:ea typeface="Calibri"/>
              <a:cs typeface="Times New Roman"/>
            </a:endParaRPr>
          </a:p>
          <a:p>
            <a:pPr marL="270510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-Проверка по очереди заданий, выполненных на доске, класс бездействует:</a:t>
            </a:r>
            <a:endParaRPr lang="ru-RU" sz="1800" b="1" dirty="0">
              <a:latin typeface="Calibri"/>
              <a:ea typeface="Calibri"/>
              <a:cs typeface="Times New Roman"/>
            </a:endParaRPr>
          </a:p>
          <a:p>
            <a:pPr marL="270510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-Работа без проверки выполненных заданий;</a:t>
            </a:r>
            <a:endParaRPr lang="ru-RU" sz="1800" b="1" dirty="0">
              <a:latin typeface="Calibri"/>
              <a:ea typeface="Calibri"/>
              <a:cs typeface="Times New Roman"/>
            </a:endParaRPr>
          </a:p>
          <a:p>
            <a:pPr marL="270510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-Отсутствие карточек на устных и письменных предметах;</a:t>
            </a:r>
            <a:endParaRPr lang="ru-RU" sz="1800" b="1" dirty="0">
              <a:latin typeface="Calibri"/>
              <a:ea typeface="Calibri"/>
              <a:cs typeface="Times New Roman"/>
            </a:endParaRPr>
          </a:p>
          <a:p>
            <a:pPr marL="270510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-Подмена устных ответов фронтальной беседой – не развивается монологическая речь уч-ся.</a:t>
            </a:r>
            <a:endParaRPr lang="ru-RU" sz="1800" b="1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294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620688"/>
            <a:ext cx="7024744" cy="1143000"/>
          </a:xfrm>
        </p:spPr>
        <p:txBody>
          <a:bodyPr>
            <a:normAutofit fontScale="90000"/>
          </a:bodyPr>
          <a:lstStyle/>
          <a:p>
            <a:pPr marL="270510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Рекомендации:</a:t>
            </a:r>
            <a:r>
              <a:rPr lang="ru-RU" sz="3200" b="1" dirty="0">
                <a:latin typeface="Calibri"/>
                <a:ea typeface="Calibri"/>
                <a:cs typeface="Times New Roman"/>
              </a:rPr>
              <a:t/>
            </a:r>
            <a:br>
              <a:rPr lang="ru-RU" sz="3200" b="1" dirty="0">
                <a:latin typeface="Calibri"/>
                <a:ea typeface="Calibri"/>
                <a:cs typeface="Times New Roman"/>
              </a:rPr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052736"/>
            <a:ext cx="6777317" cy="4779893"/>
          </a:xfrm>
        </p:spPr>
        <p:txBody>
          <a:bodyPr>
            <a:normAutofit fontScale="92500"/>
          </a:bodyPr>
          <a:lstStyle/>
          <a:p>
            <a:pPr marL="270510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1.Включать в работу класс сразу: 4-5 человек по карточкам: 1-2 -  по домашнему заданию; несколько вопросов к классу по изученному материалу; затем тестовая работа( на устном предмете),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комментируемое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управление ( на письменном предмете) или проверочная с последующей само или –взаимопроверкой по образцу.</a:t>
            </a:r>
            <a:endParaRPr lang="ru-RU" sz="1800" b="1" dirty="0">
              <a:latin typeface="Calibri"/>
              <a:ea typeface="Calibri"/>
              <a:cs typeface="Times New Roman"/>
            </a:endParaRPr>
          </a:p>
          <a:p>
            <a:pPr marL="270510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2. Учитель спрашивает решение примера или задачи, уравнения в «опасных» местах, и при наличии ошибки ищут, откуда она пошла.</a:t>
            </a:r>
            <a:endParaRPr lang="ru-RU" sz="1800" b="1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109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218</TotalTime>
  <Words>1844</Words>
  <Application>Microsoft Office PowerPoint</Application>
  <PresentationFormat>Экран (4:3)</PresentationFormat>
  <Paragraphs>286</Paragraphs>
  <Slides>32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32</vt:i4>
      </vt:variant>
    </vt:vector>
  </HeadingPairs>
  <TitlesOfParts>
    <vt:vector size="35" baseType="lpstr">
      <vt:lpstr>Остин</vt:lpstr>
      <vt:lpstr>Начальная</vt:lpstr>
      <vt:lpstr>Круги</vt:lpstr>
      <vt:lpstr>Работа над  ошибками</vt:lpstr>
      <vt:lpstr>Комбинированный урок</vt:lpstr>
      <vt:lpstr>Цель урока</vt:lpstr>
      <vt:lpstr>Презентация PowerPoint</vt:lpstr>
      <vt:lpstr>Проверка Д.З.</vt:lpstr>
      <vt:lpstr>Презентация PowerPoint</vt:lpstr>
      <vt:lpstr>В начале урока</vt:lpstr>
      <vt:lpstr>Ошибки этого этапа урока: </vt:lpstr>
      <vt:lpstr>Рекомендации: </vt:lpstr>
      <vt:lpstr>Рекомендации:</vt:lpstr>
      <vt:lpstr>Ответ на «5».  Тире</vt:lpstr>
      <vt:lpstr>Новый материал</vt:lpstr>
      <vt:lpstr>Карта-схема</vt:lpstr>
      <vt:lpstr>Презентация PowerPoint</vt:lpstr>
      <vt:lpstr>Недочеты: </vt:lpstr>
      <vt:lpstr>Рекомендации: </vt:lpstr>
      <vt:lpstr>Закрепление: </vt:lpstr>
      <vt:lpstr>Недочеты: </vt:lpstr>
      <vt:lpstr>Рекомендации</vt:lpstr>
      <vt:lpstr>Собери предложения и расставь знаки препинания.</vt:lpstr>
      <vt:lpstr>Итог урока</vt:lpstr>
      <vt:lpstr>Выбери правильное. Расставь знаки препинания, объясни.</vt:lpstr>
      <vt:lpstr>Итог урока</vt:lpstr>
      <vt:lpstr>Презентация PowerPoint</vt:lpstr>
      <vt:lpstr>Примеры активных методов подведения итогов урока</vt:lpstr>
      <vt:lpstr>Примеры активных методов подведения итогов урока</vt:lpstr>
      <vt:lpstr>Примеры Активных  методов подведения итогов урока</vt:lpstr>
      <vt:lpstr>Примеры активных  методов подведения итогов урока</vt:lpstr>
      <vt:lpstr> Инструкция </vt:lpstr>
      <vt:lpstr>Недочеты: </vt:lpstr>
      <vt:lpstr>   Домашнее задание</vt:lpstr>
      <vt:lpstr>Работа над  ошибками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над  ошибками</dc:title>
  <dc:creator>User</dc:creator>
  <cp:lastModifiedBy>User</cp:lastModifiedBy>
  <cp:revision>20</cp:revision>
  <dcterms:created xsi:type="dcterms:W3CDTF">2016-01-11T03:35:46Z</dcterms:created>
  <dcterms:modified xsi:type="dcterms:W3CDTF">2016-01-28T05:09:29Z</dcterms:modified>
</cp:coreProperties>
</file>