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89" r:id="rId2"/>
    <p:sldId id="256" r:id="rId3"/>
    <p:sldId id="257" r:id="rId4"/>
    <p:sldId id="258" r:id="rId5"/>
    <p:sldId id="259" r:id="rId6"/>
    <p:sldId id="260" r:id="rId7"/>
    <p:sldId id="261" r:id="rId8"/>
    <p:sldId id="262" r:id="rId9"/>
    <p:sldId id="290" r:id="rId10"/>
    <p:sldId id="29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B78C"/>
    <a:srgbClr val="996633"/>
    <a:srgbClr val="A8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930"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D9834-C074-4F75-ACD6-78BB50A709E4}" type="datetimeFigureOut">
              <a:rPr lang="ru-RU" smtClean="0"/>
              <a:pPr/>
              <a:t>03.11.2015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C02F4-1717-43C8-BD8B-F36E82FF5942}" type="slidenum">
              <a:rPr lang="ru-RU" smtClean="0"/>
              <a:pPr/>
              <a:t>‹#›</a:t>
            </a:fld>
            <a:endParaRPr lang="ru-RU" dirty="0"/>
          </a:p>
        </p:txBody>
      </p:sp>
    </p:spTree>
    <p:extLst>
      <p:ext uri="{BB962C8B-B14F-4D97-AF65-F5344CB8AC3E}">
        <p14:creationId xmlns:p14="http://schemas.microsoft.com/office/powerpoint/2010/main" xmlns="" val="3765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D9C02F4-1717-43C8-BD8B-F36E82FF5942}" type="slidenum">
              <a:rPr lang="ru-RU" smtClean="0"/>
              <a:pPr/>
              <a:t>13</a:t>
            </a:fld>
            <a:endParaRPr lang="ru-RU" dirty="0"/>
          </a:p>
        </p:txBody>
      </p:sp>
    </p:spTree>
    <p:extLst>
      <p:ext uri="{BB962C8B-B14F-4D97-AF65-F5344CB8AC3E}">
        <p14:creationId xmlns:p14="http://schemas.microsoft.com/office/powerpoint/2010/main" xmlns="" val="210189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D9C02F4-1717-43C8-BD8B-F36E82FF5942}" type="slidenum">
              <a:rPr lang="ru-RU" smtClean="0"/>
              <a:pPr/>
              <a:t>23</a:t>
            </a:fld>
            <a:endParaRPr lang="ru-RU" dirty="0"/>
          </a:p>
        </p:txBody>
      </p:sp>
    </p:spTree>
    <p:extLst>
      <p:ext uri="{BB962C8B-B14F-4D97-AF65-F5344CB8AC3E}">
        <p14:creationId xmlns:p14="http://schemas.microsoft.com/office/powerpoint/2010/main" xmlns="" val="35547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E9B6724-0773-4F24-8C14-722D17F6079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56E1EAE1-D633-483C-8354-93322A5F0E8E}" type="datetimeFigureOut">
              <a:rPr lang="ru-RU" smtClean="0"/>
              <a:pPr/>
              <a:t>03.11.2015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CE9B6724-0773-4F24-8C14-722D17F60797}" type="slidenum">
              <a:rPr lang="ru-RU" smtClean="0"/>
              <a:pPr/>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E1EAE1-D633-483C-8354-93322A5F0E8E}" type="datetimeFigureOut">
              <a:rPr lang="ru-RU" smtClean="0"/>
              <a:pPr/>
              <a:t>03.11.2015</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9B6724-0773-4F24-8C14-722D17F60797}" type="slidenum">
              <a:rPr lang="ru-RU" smtClean="0"/>
              <a:pPr/>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381" y="1006916"/>
            <a:ext cx="83058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rPr>
              <a:t>Интеллектуальная игра</a:t>
            </a:r>
            <a:br>
              <a:rPr lang="ru-RU" b="1" dirty="0" smtClean="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rPr>
            </a:br>
            <a:r>
              <a:rPr lang="ru-RU" b="1" dirty="0" smtClean="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rPr>
              <a:t>«Соседи по планете»</a:t>
            </a:r>
            <a:endParaRPr lang="ru-RU" b="1" dirty="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0968" y="2155596"/>
            <a:ext cx="5616626" cy="4493302"/>
          </a:xfrm>
          <a:prstGeom prst="rect">
            <a:avLst/>
          </a:prstGeom>
          <a:ln>
            <a:noFill/>
          </a:ln>
          <a:effectLst>
            <a:softEdge rad="112500"/>
          </a:effectLst>
        </p:spPr>
      </p:pic>
    </p:spTree>
    <p:extLst>
      <p:ext uri="{BB962C8B-B14F-4D97-AF65-F5344CB8AC3E}">
        <p14:creationId xmlns:p14="http://schemas.microsoft.com/office/powerpoint/2010/main" xmlns="" val="49584326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96752"/>
            <a:ext cx="8686800" cy="5127848"/>
          </a:xfrm>
        </p:spPr>
        <p:txBody>
          <a:bodyPr>
            <a:normAutofit fontScale="92500" lnSpcReduction="20000"/>
          </a:bodyPr>
          <a:lstStyle/>
          <a:p>
            <a:pPr marL="0" indent="0">
              <a:buNone/>
            </a:pPr>
            <a:r>
              <a:rPr lang="ru-RU" b="1" i="1" dirty="0" smtClean="0">
                <a:solidFill>
                  <a:schemeClr val="accent3"/>
                </a:solidFill>
                <a:latin typeface="Century Schoolbook" panose="02040604050505020304" pitchFamily="18" charset="0"/>
              </a:rPr>
              <a:t>1.Всяк … </a:t>
            </a:r>
            <a:r>
              <a:rPr lang="ru-RU" b="1" i="1" dirty="0">
                <a:solidFill>
                  <a:schemeClr val="accent3"/>
                </a:solidFill>
                <a:latin typeface="Century Schoolbook" panose="02040604050505020304" pitchFamily="18" charset="0"/>
              </a:rPr>
              <a:t>в своем болоте велик</a:t>
            </a:r>
          </a:p>
          <a:p>
            <a:pPr marL="0" indent="0">
              <a:buNone/>
            </a:pPr>
            <a:r>
              <a:rPr lang="ru-RU" b="1" i="1" dirty="0" smtClean="0">
                <a:solidFill>
                  <a:schemeClr val="accent3"/>
                </a:solidFill>
                <a:latin typeface="Century Schoolbook" panose="02040604050505020304" pitchFamily="18" charset="0"/>
              </a:rPr>
              <a:t>2.Говорят</a:t>
            </a:r>
            <a:r>
              <a:rPr lang="ru-RU" b="1" i="1" dirty="0">
                <a:solidFill>
                  <a:schemeClr val="accent3"/>
                </a:solidFill>
                <a:latin typeface="Century Schoolbook" panose="02040604050505020304" pitchFamily="18" charset="0"/>
              </a:rPr>
              <a:t>, что </a:t>
            </a:r>
            <a:r>
              <a:rPr lang="ru-RU" b="1" i="1" dirty="0" smtClean="0">
                <a:solidFill>
                  <a:schemeClr val="accent3"/>
                </a:solidFill>
                <a:latin typeface="Century Schoolbook" panose="02040604050505020304" pitchFamily="18" charset="0"/>
              </a:rPr>
              <a:t>… доят</a:t>
            </a:r>
            <a:endParaRPr lang="ru-RU" b="1" i="1" dirty="0">
              <a:solidFill>
                <a:schemeClr val="accent3"/>
              </a:solidFill>
              <a:latin typeface="Century Schoolbook" panose="02040604050505020304" pitchFamily="18" charset="0"/>
            </a:endParaRPr>
          </a:p>
          <a:p>
            <a:pPr marL="0" indent="0">
              <a:buNone/>
            </a:pPr>
            <a:r>
              <a:rPr lang="ru-RU" b="1" i="1" dirty="0" smtClean="0">
                <a:solidFill>
                  <a:schemeClr val="accent3"/>
                </a:solidFill>
                <a:latin typeface="Century Schoolbook" panose="02040604050505020304" pitchFamily="18" charset="0"/>
              </a:rPr>
              <a:t>3.Голодной … все </a:t>
            </a:r>
            <a:r>
              <a:rPr lang="ru-RU" b="1" i="1" dirty="0">
                <a:solidFill>
                  <a:schemeClr val="accent3"/>
                </a:solidFill>
                <a:latin typeface="Century Schoolbook" panose="02040604050505020304" pitchFamily="18" charset="0"/>
              </a:rPr>
              <a:t>просо снится</a:t>
            </a:r>
          </a:p>
          <a:p>
            <a:pPr marL="0" indent="0">
              <a:buNone/>
            </a:pPr>
            <a:r>
              <a:rPr lang="ru-RU" b="1" i="1" dirty="0" smtClean="0">
                <a:solidFill>
                  <a:schemeClr val="accent3"/>
                </a:solidFill>
                <a:latin typeface="Century Schoolbook" panose="02040604050505020304" pitchFamily="18" charset="0"/>
              </a:rPr>
              <a:t>4. … </a:t>
            </a:r>
            <a:r>
              <a:rPr lang="ru-RU" b="1" i="1" dirty="0">
                <a:solidFill>
                  <a:schemeClr val="accent3"/>
                </a:solidFill>
                <a:latin typeface="Century Schoolbook" panose="02040604050505020304" pitchFamily="18" charset="0"/>
              </a:rPr>
              <a:t>свинье не товарищ</a:t>
            </a:r>
          </a:p>
          <a:p>
            <a:pPr marL="0" indent="0">
              <a:buNone/>
            </a:pPr>
            <a:r>
              <a:rPr lang="ru-RU" b="1" i="1" dirty="0" smtClean="0">
                <a:solidFill>
                  <a:schemeClr val="accent3"/>
                </a:solidFill>
                <a:latin typeface="Century Schoolbook" panose="02040604050505020304" pitchFamily="18" charset="0"/>
              </a:rPr>
              <a:t>5.Залетела …  </a:t>
            </a:r>
            <a:r>
              <a:rPr lang="ru-RU" b="1" i="1" dirty="0">
                <a:solidFill>
                  <a:schemeClr val="accent3"/>
                </a:solidFill>
                <a:latin typeface="Century Schoolbook" panose="02040604050505020304" pitchFamily="18" charset="0"/>
              </a:rPr>
              <a:t>в высокие хоромы</a:t>
            </a:r>
          </a:p>
          <a:p>
            <a:pPr marL="0" indent="0">
              <a:buNone/>
            </a:pPr>
            <a:r>
              <a:rPr lang="ru-RU" b="1" i="1" dirty="0" smtClean="0">
                <a:solidFill>
                  <a:schemeClr val="accent3"/>
                </a:solidFill>
                <a:latin typeface="Century Schoolbook" panose="02040604050505020304" pitchFamily="18" charset="0"/>
              </a:rPr>
              <a:t>6.Красна … пером</a:t>
            </a:r>
            <a:r>
              <a:rPr lang="ru-RU" b="1" i="1" dirty="0">
                <a:solidFill>
                  <a:schemeClr val="accent3"/>
                </a:solidFill>
                <a:latin typeface="Century Schoolbook" panose="02040604050505020304" pitchFamily="18" charset="0"/>
              </a:rPr>
              <a:t>, а человек </a:t>
            </a:r>
            <a:r>
              <a:rPr lang="ru-RU" b="1" i="1" dirty="0" smtClean="0">
                <a:solidFill>
                  <a:schemeClr val="accent3"/>
                </a:solidFill>
                <a:latin typeface="Century Schoolbook" panose="02040604050505020304" pitchFamily="18" charset="0"/>
              </a:rPr>
              <a:t>умом</a:t>
            </a:r>
            <a:endParaRPr lang="ru-RU" b="1" i="1" dirty="0">
              <a:solidFill>
                <a:schemeClr val="accent3"/>
              </a:solidFill>
              <a:latin typeface="Century Schoolbook" panose="02040604050505020304" pitchFamily="18" charset="0"/>
            </a:endParaRPr>
          </a:p>
          <a:p>
            <a:pPr marL="0" indent="0">
              <a:buNone/>
            </a:pPr>
            <a:r>
              <a:rPr lang="ru-RU" b="1" i="1" dirty="0" smtClean="0">
                <a:solidFill>
                  <a:schemeClr val="accent3"/>
                </a:solidFill>
                <a:latin typeface="Century Schoolbook" panose="02040604050505020304" pitchFamily="18" charset="0"/>
              </a:rPr>
              <a:t>7. …по </a:t>
            </a:r>
            <a:r>
              <a:rPr lang="ru-RU" b="1" i="1" dirty="0">
                <a:solidFill>
                  <a:schemeClr val="accent3"/>
                </a:solidFill>
                <a:latin typeface="Century Schoolbook" panose="02040604050505020304" pitchFamily="18" charset="0"/>
              </a:rPr>
              <a:t>зернышку клюет, но сыта бывает</a:t>
            </a:r>
          </a:p>
          <a:p>
            <a:pPr marL="0" indent="0">
              <a:buNone/>
            </a:pPr>
            <a:r>
              <a:rPr lang="ru-RU" b="1" i="1" dirty="0" smtClean="0">
                <a:solidFill>
                  <a:schemeClr val="accent3"/>
                </a:solidFill>
                <a:latin typeface="Century Schoolbook" panose="02040604050505020304" pitchFamily="18" charset="0"/>
              </a:rPr>
              <a:t>8.Лучше … </a:t>
            </a:r>
            <a:r>
              <a:rPr lang="ru-RU" b="1" i="1" dirty="0">
                <a:solidFill>
                  <a:schemeClr val="accent3"/>
                </a:solidFill>
                <a:latin typeface="Century Schoolbook" panose="02040604050505020304" pitchFamily="18" charset="0"/>
              </a:rPr>
              <a:t>в руках, чем </a:t>
            </a:r>
            <a:r>
              <a:rPr lang="ru-RU" b="1" i="1" dirty="0" smtClean="0">
                <a:solidFill>
                  <a:schemeClr val="accent3"/>
                </a:solidFill>
                <a:latin typeface="Century Schoolbook" panose="02040604050505020304" pitchFamily="18" charset="0"/>
              </a:rPr>
              <a:t>журавль в </a:t>
            </a:r>
            <a:r>
              <a:rPr lang="ru-RU" b="1" i="1" dirty="0">
                <a:solidFill>
                  <a:schemeClr val="accent3"/>
                </a:solidFill>
                <a:latin typeface="Century Schoolbook" panose="02040604050505020304" pitchFamily="18" charset="0"/>
              </a:rPr>
              <a:t>небе</a:t>
            </a:r>
          </a:p>
          <a:p>
            <a:pPr marL="0" indent="0">
              <a:buNone/>
            </a:pPr>
            <a:r>
              <a:rPr lang="ru-RU" b="1" i="1" dirty="0" smtClean="0">
                <a:solidFill>
                  <a:schemeClr val="accent3"/>
                </a:solidFill>
                <a:latin typeface="Century Schoolbook" panose="02040604050505020304" pitchFamily="18" charset="0"/>
              </a:rPr>
              <a:t>9.Наделала … шуму</a:t>
            </a:r>
            <a:r>
              <a:rPr lang="ru-RU" b="1" i="1" dirty="0">
                <a:solidFill>
                  <a:schemeClr val="accent3"/>
                </a:solidFill>
                <a:latin typeface="Century Schoolbook" panose="02040604050505020304" pitchFamily="18" charset="0"/>
              </a:rPr>
              <a:t>, а море не зажгла</a:t>
            </a:r>
          </a:p>
          <a:p>
            <a:pPr marL="0" indent="0">
              <a:buNone/>
            </a:pPr>
            <a:r>
              <a:rPr lang="ru-RU" b="1" i="1" dirty="0" smtClean="0">
                <a:solidFill>
                  <a:schemeClr val="accent3"/>
                </a:solidFill>
                <a:latin typeface="Century Schoolbook" panose="02040604050505020304" pitchFamily="18" charset="0"/>
              </a:rPr>
              <a:t>10.Поменял … на </a:t>
            </a:r>
            <a:r>
              <a:rPr lang="ru-RU" b="1" i="1" dirty="0">
                <a:solidFill>
                  <a:schemeClr val="accent3"/>
                </a:solidFill>
                <a:latin typeface="Century Schoolbook" panose="02040604050505020304" pitchFamily="18" charset="0"/>
              </a:rPr>
              <a:t>кукушку</a:t>
            </a:r>
          </a:p>
          <a:p>
            <a:pPr marL="0" indent="0">
              <a:buNone/>
            </a:pPr>
            <a:r>
              <a:rPr lang="ru-RU" b="1" i="1" dirty="0" smtClean="0">
                <a:solidFill>
                  <a:schemeClr val="accent3"/>
                </a:solidFill>
                <a:latin typeface="Century Schoolbook" panose="02040604050505020304" pitchFamily="18" charset="0"/>
              </a:rPr>
              <a:t>11.Пуганая …</a:t>
            </a:r>
            <a:r>
              <a:rPr lang="ru-RU" b="1" i="1" dirty="0">
                <a:solidFill>
                  <a:schemeClr val="accent3"/>
                </a:solidFill>
                <a:latin typeface="Century Schoolbook" panose="02040604050505020304" pitchFamily="18" charset="0"/>
              </a:rPr>
              <a:t> </a:t>
            </a:r>
            <a:r>
              <a:rPr lang="ru-RU" b="1" i="1" dirty="0" smtClean="0">
                <a:solidFill>
                  <a:schemeClr val="accent3"/>
                </a:solidFill>
                <a:latin typeface="Century Schoolbook" panose="02040604050505020304" pitchFamily="18" charset="0"/>
              </a:rPr>
              <a:t>и </a:t>
            </a:r>
            <a:r>
              <a:rPr lang="ru-RU" b="1" i="1" dirty="0">
                <a:solidFill>
                  <a:schemeClr val="accent3"/>
                </a:solidFill>
                <a:latin typeface="Century Schoolbook" panose="02040604050505020304" pitchFamily="18" charset="0"/>
              </a:rPr>
              <a:t>куста боится</a:t>
            </a:r>
          </a:p>
          <a:p>
            <a:pPr marL="0" indent="0">
              <a:buNone/>
            </a:pPr>
            <a:r>
              <a:rPr lang="ru-RU" b="1" i="1" dirty="0" smtClean="0">
                <a:solidFill>
                  <a:schemeClr val="accent3"/>
                </a:solidFill>
                <a:latin typeface="Century Schoolbook" panose="02040604050505020304" pitchFamily="18" charset="0"/>
              </a:rPr>
              <a:t>12. … баснями </a:t>
            </a:r>
            <a:r>
              <a:rPr lang="ru-RU" b="1" i="1" dirty="0">
                <a:solidFill>
                  <a:schemeClr val="accent3"/>
                </a:solidFill>
                <a:latin typeface="Century Schoolbook" panose="02040604050505020304" pitchFamily="18" charset="0"/>
              </a:rPr>
              <a:t>не кормят</a:t>
            </a:r>
          </a:p>
          <a:p>
            <a:pPr marL="0" indent="0">
              <a:buNone/>
            </a:pPr>
            <a:r>
              <a:rPr lang="ru-RU" b="1" i="1" dirty="0" smtClean="0">
                <a:solidFill>
                  <a:schemeClr val="accent3"/>
                </a:solidFill>
                <a:latin typeface="Century Schoolbook" panose="02040604050505020304" pitchFamily="18" charset="0"/>
              </a:rPr>
              <a:t>13. … на </a:t>
            </a:r>
            <a:r>
              <a:rPr lang="ru-RU" b="1" i="1" dirty="0">
                <a:solidFill>
                  <a:schemeClr val="accent3"/>
                </a:solidFill>
                <a:latin typeface="Century Schoolbook" panose="02040604050505020304" pitchFamily="18" charset="0"/>
              </a:rPr>
              <a:t>хвосте принесла</a:t>
            </a:r>
          </a:p>
          <a:p>
            <a:pPr marL="0" indent="0">
              <a:buNone/>
            </a:pPr>
            <a:endParaRPr lang="ru-RU" dirty="0">
              <a:solidFill>
                <a:schemeClr val="accent3">
                  <a:lumMod val="60000"/>
                  <a:lumOff val="40000"/>
                </a:schemeClr>
              </a:solidFill>
            </a:endParaRPr>
          </a:p>
        </p:txBody>
      </p:sp>
      <p:sp>
        <p:nvSpPr>
          <p:cNvPr id="4" name="TextBox 3"/>
          <p:cNvSpPr txBox="1"/>
          <p:nvPr/>
        </p:nvSpPr>
        <p:spPr>
          <a:xfrm>
            <a:off x="5456324" y="1124744"/>
            <a:ext cx="1422184"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(кулик)</a:t>
            </a:r>
            <a:endParaRPr lang="ru-RU" sz="2400" b="1" i="1" dirty="0">
              <a:solidFill>
                <a:schemeClr val="accent3"/>
              </a:solidFill>
              <a:latin typeface="Century Schoolbook" panose="02040604050505020304" pitchFamily="18" charset="0"/>
            </a:endParaRPr>
          </a:p>
        </p:txBody>
      </p:sp>
      <p:sp>
        <p:nvSpPr>
          <p:cNvPr id="5" name="TextBox 4"/>
          <p:cNvSpPr txBox="1"/>
          <p:nvPr/>
        </p:nvSpPr>
        <p:spPr>
          <a:xfrm>
            <a:off x="4192171" y="1511790"/>
            <a:ext cx="1080745"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(кур) </a:t>
            </a:r>
            <a:endParaRPr lang="ru-RU" sz="2400" b="1" i="1" dirty="0">
              <a:solidFill>
                <a:schemeClr val="accent3"/>
              </a:solidFill>
              <a:latin typeface="Century Schoolbook" panose="02040604050505020304" pitchFamily="18" charset="0"/>
            </a:endParaRPr>
          </a:p>
        </p:txBody>
      </p:sp>
      <p:sp>
        <p:nvSpPr>
          <p:cNvPr id="6" name="TextBox 5"/>
          <p:cNvSpPr txBox="1"/>
          <p:nvPr/>
        </p:nvSpPr>
        <p:spPr>
          <a:xfrm>
            <a:off x="5421796" y="1911900"/>
            <a:ext cx="1576072"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(курице)</a:t>
            </a:r>
            <a:endParaRPr lang="ru-RU" sz="2400" b="1" i="1" dirty="0">
              <a:solidFill>
                <a:schemeClr val="accent3"/>
              </a:solidFill>
              <a:latin typeface="Century Schoolbook" panose="02040604050505020304" pitchFamily="18" charset="0"/>
            </a:endParaRPr>
          </a:p>
        </p:txBody>
      </p:sp>
      <p:sp>
        <p:nvSpPr>
          <p:cNvPr id="7" name="TextBox 6"/>
          <p:cNvSpPr txBox="1"/>
          <p:nvPr/>
        </p:nvSpPr>
        <p:spPr>
          <a:xfrm>
            <a:off x="5868144" y="2593350"/>
            <a:ext cx="1566454"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(ворона)</a:t>
            </a:r>
            <a:endParaRPr lang="ru-RU" sz="2400" b="1" i="1" dirty="0">
              <a:solidFill>
                <a:schemeClr val="accent3"/>
              </a:solidFill>
              <a:latin typeface="Century Schoolbook" panose="02040604050505020304" pitchFamily="18" charset="0"/>
            </a:endParaRPr>
          </a:p>
        </p:txBody>
      </p:sp>
      <p:sp>
        <p:nvSpPr>
          <p:cNvPr id="8" name="TextBox 7"/>
          <p:cNvSpPr txBox="1"/>
          <p:nvPr/>
        </p:nvSpPr>
        <p:spPr>
          <a:xfrm>
            <a:off x="6094230" y="2948644"/>
            <a:ext cx="1564852"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(птица)</a:t>
            </a:r>
            <a:endParaRPr lang="ru-RU" sz="2400" b="1" i="1" dirty="0">
              <a:solidFill>
                <a:schemeClr val="accent3"/>
              </a:solidFill>
              <a:latin typeface="Century Schoolbook" panose="02040604050505020304" pitchFamily="18" charset="0"/>
            </a:endParaRPr>
          </a:p>
        </p:txBody>
      </p:sp>
      <p:sp>
        <p:nvSpPr>
          <p:cNvPr id="9" name="TextBox 8"/>
          <p:cNvSpPr txBox="1"/>
          <p:nvPr/>
        </p:nvSpPr>
        <p:spPr>
          <a:xfrm>
            <a:off x="6740765" y="3668097"/>
            <a:ext cx="1651414"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(синица)</a:t>
            </a:r>
            <a:endParaRPr lang="ru-RU" sz="2400" b="1" i="1" dirty="0">
              <a:solidFill>
                <a:schemeClr val="accent3"/>
              </a:solidFill>
              <a:latin typeface="Century Schoolbook" panose="02040604050505020304" pitchFamily="18" charset="0"/>
            </a:endParaRPr>
          </a:p>
        </p:txBody>
      </p:sp>
      <p:sp>
        <p:nvSpPr>
          <p:cNvPr id="10" name="TextBox 9"/>
          <p:cNvSpPr txBox="1"/>
          <p:nvPr/>
        </p:nvSpPr>
        <p:spPr>
          <a:xfrm>
            <a:off x="6740765" y="4005064"/>
            <a:ext cx="1651414"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(синица)</a:t>
            </a:r>
            <a:endParaRPr lang="ru-RU" sz="2400" b="1" i="1" dirty="0">
              <a:solidFill>
                <a:schemeClr val="accent3"/>
              </a:solidFill>
              <a:latin typeface="Century Schoolbook" panose="02040604050505020304" pitchFamily="18" charset="0"/>
            </a:endParaRPr>
          </a:p>
        </p:txBody>
      </p:sp>
      <p:sp>
        <p:nvSpPr>
          <p:cNvPr id="11" name="TextBox 10"/>
          <p:cNvSpPr txBox="1"/>
          <p:nvPr/>
        </p:nvSpPr>
        <p:spPr>
          <a:xfrm>
            <a:off x="4722259" y="4440479"/>
            <a:ext cx="1829347"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(ястреба)</a:t>
            </a:r>
            <a:endParaRPr lang="ru-RU" sz="2400" b="1" i="1" dirty="0">
              <a:solidFill>
                <a:schemeClr val="accent3"/>
              </a:solidFill>
              <a:latin typeface="Century Schoolbook" panose="02040604050505020304" pitchFamily="18" charset="0"/>
            </a:endParaRPr>
          </a:p>
        </p:txBody>
      </p:sp>
      <p:sp>
        <p:nvSpPr>
          <p:cNvPr id="12" name="TextBox 11"/>
          <p:cNvSpPr txBox="1"/>
          <p:nvPr/>
        </p:nvSpPr>
        <p:spPr>
          <a:xfrm>
            <a:off x="5352572" y="4785237"/>
            <a:ext cx="1566454"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(ворона)</a:t>
            </a:r>
            <a:endParaRPr lang="ru-RU" sz="2400" b="1" i="1" dirty="0">
              <a:solidFill>
                <a:schemeClr val="accent3"/>
              </a:solidFill>
              <a:latin typeface="Century Schoolbook" panose="02040604050505020304" pitchFamily="18" charset="0"/>
            </a:endParaRPr>
          </a:p>
        </p:txBody>
      </p:sp>
      <p:sp>
        <p:nvSpPr>
          <p:cNvPr id="13" name="TextBox 12"/>
          <p:cNvSpPr txBox="1"/>
          <p:nvPr/>
        </p:nvSpPr>
        <p:spPr>
          <a:xfrm>
            <a:off x="4709766" y="5157192"/>
            <a:ext cx="1704313"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(соловья)</a:t>
            </a:r>
            <a:endParaRPr lang="ru-RU" sz="2400" b="1" i="1" dirty="0">
              <a:solidFill>
                <a:schemeClr val="accent3"/>
              </a:solidFill>
              <a:latin typeface="Century Schoolbook" panose="02040604050505020304" pitchFamily="18" charset="0"/>
            </a:endParaRPr>
          </a:p>
        </p:txBody>
      </p:sp>
      <p:sp>
        <p:nvSpPr>
          <p:cNvPr id="14" name="TextBox 13"/>
          <p:cNvSpPr txBox="1"/>
          <p:nvPr/>
        </p:nvSpPr>
        <p:spPr>
          <a:xfrm>
            <a:off x="4639506" y="5502423"/>
            <a:ext cx="1560042"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(сорока)</a:t>
            </a:r>
            <a:endParaRPr lang="ru-RU" sz="2400" b="1" i="1" dirty="0">
              <a:solidFill>
                <a:schemeClr val="accent3"/>
              </a:solidFill>
              <a:latin typeface="Century Schoolbook" panose="02040604050505020304" pitchFamily="18" charset="0"/>
            </a:endParaRPr>
          </a:p>
        </p:txBody>
      </p:sp>
      <p:sp>
        <p:nvSpPr>
          <p:cNvPr id="15" name="TextBox 14"/>
          <p:cNvSpPr txBox="1"/>
          <p:nvPr/>
        </p:nvSpPr>
        <p:spPr>
          <a:xfrm>
            <a:off x="4281445" y="2239522"/>
            <a:ext cx="1071127" cy="461665"/>
          </a:xfrm>
          <a:prstGeom prst="rect">
            <a:avLst/>
          </a:prstGeom>
          <a:noFill/>
        </p:spPr>
        <p:txBody>
          <a:bodyPr wrap="none" rtlCol="0">
            <a:spAutoFit/>
          </a:bodyPr>
          <a:lstStyle/>
          <a:p>
            <a:r>
              <a:rPr lang="ru-RU" sz="2400" b="1" i="1" dirty="0" smtClean="0">
                <a:solidFill>
                  <a:schemeClr val="accent3"/>
                </a:solidFill>
                <a:latin typeface="Century Schoolbook" panose="02040604050505020304" pitchFamily="18" charset="0"/>
              </a:rPr>
              <a:t>(гусь)</a:t>
            </a:r>
            <a:endParaRPr lang="ru-RU" sz="2400" b="1" i="1" dirty="0">
              <a:solidFill>
                <a:schemeClr val="accent3"/>
              </a:solidFill>
              <a:latin typeface="Century Schoolbook" panose="02040604050505020304" pitchFamily="18" charset="0"/>
            </a:endParaRPr>
          </a:p>
        </p:txBody>
      </p:sp>
      <p:sp>
        <p:nvSpPr>
          <p:cNvPr id="16" name="TextBox 15"/>
          <p:cNvSpPr txBox="1"/>
          <p:nvPr/>
        </p:nvSpPr>
        <p:spPr>
          <a:xfrm>
            <a:off x="7164288" y="3296190"/>
            <a:ext cx="1771639" cy="461665"/>
          </a:xfrm>
          <a:prstGeom prst="rect">
            <a:avLst/>
          </a:prstGeom>
          <a:noFill/>
        </p:spPr>
        <p:txBody>
          <a:bodyPr wrap="none" rtlCol="0">
            <a:spAutoFit/>
          </a:bodyPr>
          <a:lstStyle/>
          <a:p>
            <a:r>
              <a:rPr lang="ru-RU" sz="2400" b="1" i="1" dirty="0">
                <a:solidFill>
                  <a:schemeClr val="accent3"/>
                </a:solidFill>
                <a:latin typeface="Century Schoolbook" panose="02040604050505020304" pitchFamily="18" charset="0"/>
              </a:rPr>
              <a:t>(</a:t>
            </a:r>
            <a:r>
              <a:rPr lang="ru-RU" sz="2400" b="1" i="1" dirty="0" smtClean="0">
                <a:solidFill>
                  <a:schemeClr val="accent3"/>
                </a:solidFill>
                <a:latin typeface="Century Schoolbook" panose="02040604050505020304" pitchFamily="18" charset="0"/>
              </a:rPr>
              <a:t>курочка)</a:t>
            </a:r>
            <a:endParaRPr lang="ru-RU" sz="2400" b="1" i="1" dirty="0">
              <a:solidFill>
                <a:schemeClr val="accent3"/>
              </a:solidFill>
              <a:latin typeface="Century Schoolbook" panose="02040604050505020304" pitchFamily="18" charset="0"/>
            </a:endParaRPr>
          </a:p>
        </p:txBody>
      </p:sp>
    </p:spTree>
    <p:extLst>
      <p:ext uri="{BB962C8B-B14F-4D97-AF65-F5344CB8AC3E}">
        <p14:creationId xmlns:p14="http://schemas.microsoft.com/office/powerpoint/2010/main" xmlns="" val="12565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7419" y="2144062"/>
            <a:ext cx="4016581" cy="4731532"/>
          </a:xfrm>
          <a:prstGeom prst="rect">
            <a:avLst/>
          </a:prstGeom>
        </p:spPr>
      </p:pic>
      <p:sp>
        <p:nvSpPr>
          <p:cNvPr id="2" name="Заголовок 1"/>
          <p:cNvSpPr>
            <a:spLocks noGrp="1"/>
          </p:cNvSpPr>
          <p:nvPr>
            <p:ph type="title"/>
          </p:nvPr>
        </p:nvSpPr>
        <p:spPr>
          <a:xfrm rot="20996129">
            <a:off x="-506014" y="3125019"/>
            <a:ext cx="8229600" cy="1944216"/>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8000" b="1" u="sng" dirty="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t>“</a:t>
            </a:r>
            <a:r>
              <a:rPr lang="ru-RU" sz="8000" b="1" u="sng" dirty="0" smtClean="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t>Подсказка”</a:t>
            </a:r>
            <a:r>
              <a:rPr lang="ru-RU" b="1" u="sng" dirty="0">
                <a:ln/>
                <a:solidFill>
                  <a:schemeClr val="accent3"/>
                </a:solidFill>
              </a:rPr>
              <a:t/>
            </a:r>
            <a:br>
              <a:rPr lang="ru-RU" b="1" u="sng" dirty="0">
                <a:ln/>
                <a:solidFill>
                  <a:schemeClr val="accent3"/>
                </a:solidFill>
              </a:rPr>
            </a:br>
            <a:endParaRPr lang="ru-RU" b="1" u="sng" dirty="0">
              <a:ln/>
              <a:solidFill>
                <a:schemeClr val="accent3"/>
              </a:solidFill>
              <a:latin typeface="Century Schoolbook" panose="020406040505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21123263">
            <a:off x="42485" y="146384"/>
            <a:ext cx="4847856" cy="3600400"/>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xmlns="" val="366544945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792088"/>
          </a:xfrm>
        </p:spPr>
        <p:txBody>
          <a:bodyPr>
            <a:noAutofit/>
          </a:bodyPr>
          <a:lstStyle/>
          <a:p>
            <a:r>
              <a:rPr lang="ru-RU" sz="4000" b="1"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rPr>
              <a:t>Вопрос 1</a:t>
            </a:r>
            <a:endParaRPr lang="ru-RU" sz="40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endParaRPr>
          </a:p>
        </p:txBody>
      </p:sp>
      <p:sp>
        <p:nvSpPr>
          <p:cNvPr id="9" name="Объект 8"/>
          <p:cNvSpPr>
            <a:spLocks noGrp="1"/>
          </p:cNvSpPr>
          <p:nvPr>
            <p:ph idx="1"/>
          </p:nvPr>
        </p:nvSpPr>
        <p:spPr>
          <a:xfrm>
            <a:off x="467544" y="2132856"/>
            <a:ext cx="8229600" cy="438912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1.У </a:t>
            </a: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этих птиц вкусное мясо, поэтому на Руси пара таких птиц стоила столько же, как и пара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глухарей.</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2.Это </a:t>
            </a: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лесные курообразные с хохолком на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голове.</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3.Имеют </a:t>
            </a: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пеструю окраску, как та курочка, что снесла золотое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яичко.</a:t>
            </a: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5481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59795" cy="6858000"/>
          </a:xfr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788365"/>
            <a:ext cx="7416824" cy="5373018"/>
          </a:xfrm>
          <a:prstGeom prst="ellipse">
            <a:avLst/>
          </a:prstGeom>
          <a:ln>
            <a:noFill/>
          </a:ln>
          <a:effectLst>
            <a:softEdge rad="112500"/>
          </a:effectLst>
        </p:spPr>
      </p:pic>
    </p:spTree>
    <p:extLst>
      <p:ext uri="{BB962C8B-B14F-4D97-AF65-F5344CB8AC3E}">
        <p14:creationId xmlns:p14="http://schemas.microsoft.com/office/powerpoint/2010/main" xmlns="" val="138448480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rmAutofit/>
          </a:bodyPr>
          <a:lstStyle/>
          <a:p>
            <a:r>
              <a:rPr lang="ru-RU" sz="4000" b="1"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rPr>
              <a:t>Вопрос 2</a:t>
            </a:r>
            <a:endParaRPr lang="ru-RU" sz="40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endParaRPr>
          </a:p>
        </p:txBody>
      </p:sp>
      <p:sp>
        <p:nvSpPr>
          <p:cNvPr id="3" name="Объект 2"/>
          <p:cNvSpPr>
            <a:spLocks noGrp="1"/>
          </p:cNvSpPr>
          <p:nvPr>
            <p:ph idx="1"/>
          </p:nvPr>
        </p:nvSpPr>
        <p:spPr>
          <a:xfrm>
            <a:off x="467544" y="2060848"/>
            <a:ext cx="8229600" cy="438912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1.Эта крупная птица – родственник глухаря, они могут скрещиваться в местах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токования.</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2.Имеет иссиня-черную окраску, с белым подхвостьем и зеркальцами на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крыльях.</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3. В холодную погоду вылезает из снежных нор только один раз, чтоб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поесть.</a:t>
            </a: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17533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0720"/>
            <a:ext cx="9174149" cy="684727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9000" y="836712"/>
            <a:ext cx="7366000" cy="5288880"/>
          </a:xfrm>
          <a:prstGeom prst="ellipse">
            <a:avLst/>
          </a:prstGeom>
          <a:ln>
            <a:noFill/>
          </a:ln>
          <a:effectLst>
            <a:softEdge rad="112500"/>
          </a:effectLst>
        </p:spPr>
      </p:pic>
    </p:spTree>
    <p:extLst>
      <p:ext uri="{BB962C8B-B14F-4D97-AF65-F5344CB8AC3E}">
        <p14:creationId xmlns:p14="http://schemas.microsoft.com/office/powerpoint/2010/main" xmlns="" val="73739666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rmAutofit/>
          </a:bodyPr>
          <a:lstStyle/>
          <a:p>
            <a:r>
              <a:rPr lang="ru-RU" sz="4000" b="1"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rPr>
              <a:t>Вопрос 3</a:t>
            </a:r>
            <a:endParaRPr lang="ru-RU" sz="40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endParaRPr>
          </a:p>
        </p:txBody>
      </p:sp>
      <p:sp>
        <p:nvSpPr>
          <p:cNvPr id="3" name="Объект 2"/>
          <p:cNvSpPr>
            <a:spLocks noGrp="1"/>
          </p:cNvSpPr>
          <p:nvPr>
            <p:ph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1.У этой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птицы </a:t>
            </a: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 родственницы глухарей, тетеревов, рябчиков – у самцов 4, а у самки 3 сезонных наряда в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году.</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2.Откладывает большое количество яиц – от 5 до 20, но чаще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8-12.</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3. Эта важнейшая промысловая птица России зимой всегда белая, что и отражено в ее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названии.</a:t>
            </a: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31342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88" y="0"/>
            <a:ext cx="9154687" cy="6858000"/>
          </a:xfr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836712"/>
            <a:ext cx="6984776" cy="5373216"/>
          </a:xfrm>
          <a:prstGeom prst="ellipse">
            <a:avLst/>
          </a:prstGeom>
          <a:ln>
            <a:noFill/>
          </a:ln>
          <a:effectLst>
            <a:softEdge rad="112500"/>
          </a:effectLst>
        </p:spPr>
      </p:pic>
    </p:spTree>
    <p:extLst>
      <p:ext uri="{BB962C8B-B14F-4D97-AF65-F5344CB8AC3E}">
        <p14:creationId xmlns:p14="http://schemas.microsoft.com/office/powerpoint/2010/main" xmlns="" val="214599935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1143000"/>
          </a:xfrm>
        </p:spPr>
        <p:txBody>
          <a:bodyPr>
            <a:normAutofit/>
          </a:bodyPr>
          <a:lstStyle/>
          <a:p>
            <a:r>
              <a:rPr lang="ru-RU" sz="4000" b="1"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rPr>
              <a:t>Вопрос 4</a:t>
            </a:r>
            <a:endParaRPr lang="ru-RU" sz="40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endParaRPr>
          </a:p>
        </p:txBody>
      </p:sp>
      <p:sp>
        <p:nvSpPr>
          <p:cNvPr id="3" name="Объект 2"/>
          <p:cNvSpPr>
            <a:spLocks noGrp="1"/>
          </p:cNvSpPr>
          <p:nvPr>
            <p:ph idx="1"/>
          </p:nvPr>
        </p:nvSpPr>
        <p:spPr>
          <a:xfrm>
            <a:off x="467544" y="2276872"/>
            <a:ext cx="8229600" cy="438912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1. Это одна из наиболее широко распространенных и известных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уток.</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2.Хорошо плавает, а нырять не умеет, по земле ходит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переваливаясь.</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3.Из перелетных в Москве превращается в зимующую на незамерзающих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водоемах.</a:t>
            </a: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7667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1"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2" y="836712"/>
            <a:ext cx="7272808" cy="5400600"/>
          </a:xfrm>
          <a:prstGeom prst="ellipse">
            <a:avLst/>
          </a:prstGeom>
          <a:ln>
            <a:noFill/>
          </a:ln>
          <a:effectLst>
            <a:softEdge rad="112500"/>
          </a:effectLst>
        </p:spPr>
      </p:pic>
    </p:spTree>
    <p:extLst>
      <p:ext uri="{BB962C8B-B14F-4D97-AF65-F5344CB8AC3E}">
        <p14:creationId xmlns:p14="http://schemas.microsoft.com/office/powerpoint/2010/main" xmlns="" val="78513658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603" cy="6866781"/>
          </a:xfrm>
          <a:prstGeom prst="rect">
            <a:avLst/>
          </a:prstGeom>
        </p:spPr>
      </p:pic>
      <p:sp>
        <p:nvSpPr>
          <p:cNvPr id="2" name="Заголовок 1"/>
          <p:cNvSpPr>
            <a:spLocks noGrp="1"/>
          </p:cNvSpPr>
          <p:nvPr>
            <p:ph type="ctrTitle"/>
          </p:nvPr>
        </p:nvSpPr>
        <p:spPr>
          <a:xfrm>
            <a:off x="539552" y="2564904"/>
            <a:ext cx="7772400" cy="1470025"/>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b="1" dirty="0" smtClean="0">
                <a:ln w="11430">
                  <a:solidFill>
                    <a:srgbClr val="FFFF00"/>
                  </a:solidFill>
                </a:ln>
                <a:solidFill>
                  <a:srgbClr val="FFFF00"/>
                </a:solidFill>
                <a:effectLst>
                  <a:outerShdw blurRad="50800" dist="38100" dir="10800000" algn="r" rotWithShape="0">
                    <a:prstClr val="black">
                      <a:alpha val="40000"/>
                    </a:prstClr>
                  </a:outerShdw>
                </a:effectLst>
                <a:latin typeface="Century Schoolbook" panose="02040604050505020304" pitchFamily="18" charset="0"/>
              </a:rPr>
              <a:t>Игра по теме:</a:t>
            </a:r>
            <a:br>
              <a:rPr lang="ru-RU" b="1" dirty="0" smtClean="0">
                <a:ln w="11430">
                  <a:solidFill>
                    <a:srgbClr val="FFFF00"/>
                  </a:solidFill>
                </a:ln>
                <a:solidFill>
                  <a:srgbClr val="FFFF00"/>
                </a:solidFill>
                <a:effectLst>
                  <a:outerShdw blurRad="50800" dist="38100" dir="10800000" algn="r" rotWithShape="0">
                    <a:prstClr val="black">
                      <a:alpha val="40000"/>
                    </a:prstClr>
                  </a:outerShdw>
                </a:effectLst>
                <a:latin typeface="Century Schoolbook" panose="02040604050505020304" pitchFamily="18" charset="0"/>
              </a:rPr>
            </a:br>
            <a:r>
              <a:rPr lang="ru-RU" b="1" dirty="0" smtClean="0">
                <a:ln w="11430">
                  <a:solidFill>
                    <a:srgbClr val="FFFF00"/>
                  </a:solidFill>
                </a:ln>
                <a:solidFill>
                  <a:srgbClr val="FFFF00"/>
                </a:solidFill>
                <a:effectLst>
                  <a:outerShdw blurRad="50800" dist="38100" dir="10800000" algn="r" rotWithShape="0">
                    <a:prstClr val="black">
                      <a:alpha val="40000"/>
                    </a:prstClr>
                  </a:outerShdw>
                </a:effectLst>
                <a:latin typeface="Century Schoolbook" panose="02040604050505020304" pitchFamily="18" charset="0"/>
              </a:rPr>
              <a:t>«Птицы»</a:t>
            </a:r>
            <a:endParaRPr lang="ru-RU" b="1" dirty="0">
              <a:ln w="11430">
                <a:solidFill>
                  <a:srgbClr val="FFFF00"/>
                </a:solidFill>
              </a:ln>
              <a:solidFill>
                <a:srgbClr val="FFFF00"/>
              </a:solidFill>
              <a:effectLst>
                <a:outerShdw blurRad="50800" dist="38100" dir="10800000" algn="r" rotWithShape="0">
                  <a:prstClr val="black">
                    <a:alpha val="40000"/>
                  </a:prstClr>
                </a:outerShdw>
              </a:effectLst>
              <a:latin typeface="Century Schoolbook" panose="02040604050505020304" pitchFamily="18" charset="0"/>
            </a:endParaRPr>
          </a:p>
        </p:txBody>
      </p:sp>
    </p:spTree>
    <p:extLst>
      <p:ext uri="{BB962C8B-B14F-4D97-AF65-F5344CB8AC3E}">
        <p14:creationId xmlns:p14="http://schemas.microsoft.com/office/powerpoint/2010/main" xmlns="" val="223606167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txBody>
          <a:bodyPr>
            <a:normAutofit/>
          </a:bodyPr>
          <a:lstStyle/>
          <a:p>
            <a:r>
              <a:rPr lang="ru-RU" sz="4000" b="1" spc="300" dirty="0" smtClean="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rPr>
              <a:t>Вопрос 5</a:t>
            </a:r>
            <a:endParaRPr lang="ru-RU" sz="40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outerShdw blurRad="38100" dist="38100" dir="2700000" algn="tl">
                  <a:srgbClr val="000000">
                    <a:alpha val="43137"/>
                  </a:srgbClr>
                </a:outerShdw>
              </a:effectLst>
              <a:latin typeface="Century Schoolbook" panose="02040604050505020304" pitchFamily="18" charset="0"/>
            </a:endParaRPr>
          </a:p>
        </p:txBody>
      </p:sp>
      <p:sp>
        <p:nvSpPr>
          <p:cNvPr id="3" name="Объект 2"/>
          <p:cNvSpPr>
            <a:spLocks noGrp="1"/>
          </p:cNvSpPr>
          <p:nvPr>
            <p:ph idx="1"/>
          </p:nvPr>
        </p:nvSpPr>
        <p:spPr>
          <a:xfrm>
            <a:off x="467544" y="2132856"/>
            <a:ext cx="8229600" cy="438912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1.Это крупная водоплавающая птица, питающаяся исключительно растительной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пищей.</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2. Весной в небе можно увидеть  этих птиц, летящих клином и редко –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шеренгой.</a:t>
            </a:r>
          </a:p>
          <a:p>
            <a:pPr marL="0" indent="0">
              <a:buNone/>
            </a:pP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r>
              <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3. От них произошли домашние породы, дающие человеку мясо и </a:t>
            </a:r>
            <a:r>
              <a:rPr lang="ru-RU" b="1" dirty="0" smtClean="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rPr>
              <a:t>пух.</a:t>
            </a:r>
            <a:endParaRPr lang="ru-RU" b="1" dirty="0">
              <a:ln w="11430"/>
              <a:solidFill>
                <a:schemeClr val="accent2">
                  <a:lumMod val="75000"/>
                </a:schemeClr>
              </a:solidFill>
              <a:effectLst>
                <a:outerShdw blurRad="80000" dist="40000" dir="5040000" algn="tl">
                  <a:srgbClr val="000000">
                    <a:alpha val="30000"/>
                  </a:srgbClr>
                </a:outerShdw>
              </a:effectLst>
              <a:latin typeface="Century Schoolbook" panose="02040604050505020304" pitchFamily="18" charset="0"/>
            </a:endParaRPr>
          </a:p>
          <a:p>
            <a:pPr marL="0" indent="0">
              <a:buNone/>
            </a:pP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9610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1" cy="685800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836712"/>
            <a:ext cx="7056784" cy="5400600"/>
          </a:xfrm>
          <a:prstGeom prst="ellipse">
            <a:avLst/>
          </a:prstGeom>
          <a:ln>
            <a:noFill/>
          </a:ln>
          <a:effectLst>
            <a:softEdge rad="112500"/>
          </a:effectLst>
        </p:spPr>
      </p:pic>
    </p:spTree>
    <p:extLst>
      <p:ext uri="{BB962C8B-B14F-4D97-AF65-F5344CB8AC3E}">
        <p14:creationId xmlns:p14="http://schemas.microsoft.com/office/powerpoint/2010/main" xmlns="" val="285073943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40" y="1844824"/>
            <a:ext cx="4211960" cy="5162547"/>
          </a:xfrm>
          <a:prstGeom prst="rect">
            <a:avLst/>
          </a:prstGeom>
        </p:spPr>
      </p:pic>
      <p:sp>
        <p:nvSpPr>
          <p:cNvPr id="2" name="Заголовок 1"/>
          <p:cNvSpPr>
            <a:spLocks noGrp="1"/>
          </p:cNvSpPr>
          <p:nvPr>
            <p:ph type="title"/>
          </p:nvPr>
        </p:nvSpPr>
        <p:spPr>
          <a:xfrm rot="21095510">
            <a:off x="517157" y="3308699"/>
            <a:ext cx="63178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rPr>
              <a:t>КРОССВОРД</a:t>
            </a:r>
            <a:endParaRPr lang="ru-RU" sz="5400" b="1" dirty="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21374510">
            <a:off x="108448" y="-282025"/>
            <a:ext cx="4830063" cy="3889104"/>
          </a:xfrm>
        </p:spPr>
      </p:pic>
    </p:spTree>
    <p:extLst>
      <p:ext uri="{BB962C8B-B14F-4D97-AF65-F5344CB8AC3E}">
        <p14:creationId xmlns:p14="http://schemas.microsoft.com/office/powerpoint/2010/main" xmlns="" val="11597476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 y="332656"/>
            <a:ext cx="9145016"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600" b="1" dirty="0" smtClean="0">
                <a:ln w="11430"/>
                <a:solidFill>
                  <a:schemeClr val="accent2"/>
                </a:solidFill>
                <a:effectLst>
                  <a:outerShdw blurRad="80000" dist="40000" dir="5040000" algn="tl">
                    <a:srgbClr val="000000">
                      <a:alpha val="30000"/>
                    </a:srgbClr>
                  </a:outerShdw>
                </a:effectLst>
                <a:latin typeface="Century Schoolbook" panose="02040604050505020304" pitchFamily="18" charset="0"/>
              </a:rPr>
              <a:t>Вопросы к кроссворду:</a:t>
            </a:r>
            <a:endParaRPr lang="ru-RU" sz="3600" b="1" dirty="0">
              <a:ln w="11430"/>
              <a:solidFill>
                <a:schemeClr val="accent2"/>
              </a:solidFill>
              <a:effectLst>
                <a:outerShdw blurRad="80000" dist="40000" dir="5040000" algn="tl">
                  <a:srgbClr val="000000">
                    <a:alpha val="30000"/>
                  </a:srgbClr>
                </a:outerShdw>
              </a:effectLst>
              <a:latin typeface="Century Schoolbook" panose="02040604050505020304" pitchFamily="18" charset="0"/>
            </a:endParaRPr>
          </a:p>
        </p:txBody>
      </p:sp>
      <p:sp>
        <p:nvSpPr>
          <p:cNvPr id="3" name="Объект 2"/>
          <p:cNvSpPr>
            <a:spLocks noGrp="1"/>
          </p:cNvSpPr>
          <p:nvPr>
            <p:ph idx="1"/>
          </p:nvPr>
        </p:nvSpPr>
        <p:spPr>
          <a:xfrm>
            <a:off x="611560" y="1700808"/>
            <a:ext cx="8229600" cy="4869160"/>
          </a:xfrm>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1.Самая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крупная хищная птица, живущая на американском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континенте                                             </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2.Самая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крупная птица в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мире                  </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3.Самая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крупная птица Южной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Америки         </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4.Самая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крупная из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сов                               </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5.Самый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крупный из пингвинов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 </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6.Самый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крупный из воробьинообразных </a:t>
            </a: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7.Самый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крупный из гусеобразных            </a:t>
            </a: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8.Птица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из курообразных, откладывающая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   наибольшее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количество яиц                                                              </a:t>
            </a: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9.Самая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крупная из наших курообразных  </a:t>
            </a: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10.Хищная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птица, отличающаяся своим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     обжорством  </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11.Желна </a:t>
            </a:r>
            <a:r>
              <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 это самый крупный из </a:t>
            </a:r>
            <a:r>
              <a:rPr lang="ru-RU" sz="3100" b="1" dirty="0" smtClean="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rPr>
              <a:t>наших…</a:t>
            </a:r>
            <a:endParaRPr lang="ru-RU" sz="3100" b="1" dirty="0">
              <a:ln w="11430"/>
              <a:solidFill>
                <a:schemeClr val="accent2">
                  <a:lumMod val="75000"/>
                </a:schemeClr>
              </a:solidFill>
              <a:effectLst>
                <a:outerShdw blurRad="50800" dist="39000" dir="5460000" algn="tl">
                  <a:srgbClr val="000000">
                    <a:alpha val="38000"/>
                  </a:srgbClr>
                </a:outerShdw>
              </a:effectLst>
              <a:latin typeface="Century Schoolbook" panose="02040604050505020304" pitchFamily="18" charset="0"/>
            </a:endParaRPr>
          </a:p>
          <a:p>
            <a:pPr marL="0" indent="0">
              <a:buNone/>
            </a:pP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27946294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xmlns="" val="1519308796"/>
              </p:ext>
            </p:extLst>
          </p:nvPr>
        </p:nvGraphicFramePr>
        <p:xfrm>
          <a:off x="683568" y="836708"/>
          <a:ext cx="7920887" cy="5832651"/>
        </p:xfrm>
        <a:graphic>
          <a:graphicData uri="http://schemas.openxmlformats.org/drawingml/2006/table">
            <a:tbl>
              <a:tblPr firstRow="1" firstCol="1" lastRow="1" lastCol="1" bandRow="1" bandCol="1">
                <a:tableStyleId>{5940675A-B579-460E-94D1-54222C63F5DA}</a:tableStyleId>
              </a:tblPr>
              <a:tblGrid>
                <a:gridCol w="609299"/>
                <a:gridCol w="609299"/>
                <a:gridCol w="609299"/>
                <a:gridCol w="609299"/>
                <a:gridCol w="609299"/>
                <a:gridCol w="625918"/>
                <a:gridCol w="592680"/>
                <a:gridCol w="609299"/>
                <a:gridCol w="609299"/>
                <a:gridCol w="609299"/>
                <a:gridCol w="609299"/>
                <a:gridCol w="609299"/>
                <a:gridCol w="609299"/>
              </a:tblGrid>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tcPr>
                </a:tc>
                <a:tc>
                  <a:txBody>
                    <a:bodyPr/>
                    <a:lstStyle/>
                    <a:p>
                      <a:pPr algn="ctr"/>
                      <a:r>
                        <a:rPr lang="ru-RU" sz="2000" b="1" dirty="0" smtClean="0">
                          <a:latin typeface="Century Schoolbook" panose="02040604050505020304" pitchFamily="18" charset="0"/>
                        </a:rPr>
                        <a:t>К</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О</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Н</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Д</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О</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ru-RU" sz="2000" b="1" dirty="0" smtClean="0">
                          <a:latin typeface="Century Schoolbook" panose="02040604050505020304" pitchFamily="18" charset="0"/>
                        </a:rPr>
                        <a:t>С</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Т</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А</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У</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С</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tcPr>
                </a:tc>
                <a:tc>
                  <a:txBody>
                    <a:bodyPr/>
                    <a:lstStyle/>
                    <a:p>
                      <a:pPr algn="ctr"/>
                      <a:r>
                        <a:rPr lang="ru-RU" sz="2000" b="1" dirty="0" smtClean="0">
                          <a:latin typeface="Century Schoolbook" panose="02040604050505020304" pitchFamily="18" charset="0"/>
                        </a:rPr>
                        <a:t>Н</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А</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Н</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Д</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У</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r>
              <a:tr h="530241">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Ф</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И</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Л</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И</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Н</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B w="19050" cap="flat" cmpd="sng" algn="ctr">
                      <a:solidFill>
                        <a:schemeClr val="tx1"/>
                      </a:solidFill>
                      <a:prstDash val="solid"/>
                      <a:round/>
                      <a:headEnd type="none" w="med" len="med"/>
                      <a:tailEnd type="none" w="med" len="med"/>
                    </a:lnB>
                  </a:tcPr>
                </a:tc>
              </a:tr>
              <a:tr h="530241">
                <a:tc>
                  <a:txBody>
                    <a:bodyPr/>
                    <a:lstStyle/>
                    <a:p>
                      <a:pPr algn="ctr"/>
                      <a:r>
                        <a:rPr lang="ru-RU" sz="2000" b="1" dirty="0" smtClean="0">
                          <a:effectLst/>
                          <a:latin typeface="Century Schoolbook" panose="02040604050505020304" pitchFamily="18" charset="0"/>
                        </a:rPr>
                        <a:t>И</a:t>
                      </a: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effectLst/>
                          <a:latin typeface="Century Schoolbook" panose="02040604050505020304" pitchFamily="18" charset="0"/>
                        </a:rPr>
                        <a:t>М</a:t>
                      </a: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effectLst/>
                          <a:latin typeface="Century Schoolbook" panose="02040604050505020304" pitchFamily="18" charset="0"/>
                        </a:rPr>
                        <a:t>П</a:t>
                      </a: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Е</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А</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Т</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О</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С</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К</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И</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Й</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30241">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ru-RU" sz="2000" b="1" dirty="0" smtClean="0">
                          <a:latin typeface="Century Schoolbook" panose="02040604050505020304" pitchFamily="18" charset="0"/>
                        </a:rPr>
                        <a:t>В</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О</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О</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Н</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Л</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Е</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Б</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Е</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Д</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Ь</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tcPr>
                </a:tc>
                <a:tc>
                  <a:txBody>
                    <a:bodyPr/>
                    <a:lstStyle/>
                    <a:p>
                      <a:pPr algn="ctr"/>
                      <a:r>
                        <a:rPr lang="ru-RU" sz="2000" b="1" dirty="0" smtClean="0">
                          <a:latin typeface="Century Schoolbook" panose="02040604050505020304" pitchFamily="18" charset="0"/>
                        </a:rPr>
                        <a:t>К</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У</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О</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П</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А</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Т</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К</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А</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Г</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Л</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У</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Х</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А</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Ь</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tcPr>
                </a:tc>
                <a:tc>
                  <a:txBody>
                    <a:bodyPr/>
                    <a:lstStyle/>
                    <a:p>
                      <a:pPr algn="ctr"/>
                      <a:r>
                        <a:rPr lang="ru-RU" sz="2000" b="1" dirty="0" smtClean="0">
                          <a:latin typeface="Century Schoolbook" panose="02040604050505020304" pitchFamily="18" charset="0"/>
                        </a:rPr>
                        <a:t>Г</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Р</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И</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Ф</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c>
                  <a:txBody>
                    <a:bodyPr/>
                    <a:lstStyle/>
                    <a:p>
                      <a:pPr algn="ctr"/>
                      <a:endParaRPr lang="ru-RU" sz="2000" b="1" dirty="0">
                        <a:effectLst/>
                        <a:latin typeface="Century Schoolbook" panose="02040604050505020304" pitchFamily="18" charset="0"/>
                      </a:endParaRPr>
                    </a:p>
                  </a:txBody>
                  <a:tcPr>
                    <a:lnT w="19050" cap="flat" cmpd="sng" algn="ctr">
                      <a:solidFill>
                        <a:schemeClr val="tx1"/>
                      </a:solidFill>
                      <a:prstDash val="solid"/>
                      <a:round/>
                      <a:headEnd type="none" w="med" len="med"/>
                      <a:tailEnd type="none" w="med" len="med"/>
                    </a:lnT>
                  </a:tcPr>
                </a:tc>
              </a:tr>
              <a:tr h="530241">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ru-RU" sz="2000" b="1" dirty="0" smtClean="0">
                          <a:latin typeface="Century Schoolbook" panose="02040604050505020304" pitchFamily="18" charset="0"/>
                        </a:rPr>
                        <a:t>Д</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Я</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2000" b="1" dirty="0" smtClean="0">
                          <a:latin typeface="Century Schoolbook" panose="02040604050505020304" pitchFamily="18" charset="0"/>
                        </a:rPr>
                        <a:t>Т</a:t>
                      </a:r>
                      <a:endParaRPr lang="ru-RU" sz="2000" b="1" dirty="0">
                        <a:latin typeface="Century Schoolbook" panose="020406040505050203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Л</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2000" b="1" dirty="0" smtClean="0">
                          <a:latin typeface="Century Schoolbook" panose="02040604050505020304" pitchFamily="18" charset="0"/>
                        </a:rPr>
                        <a:t>Ы</a:t>
                      </a:r>
                      <a:endParaRPr lang="ru-RU" sz="2000" b="1" dirty="0">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ru-RU" sz="2000" b="1" dirty="0">
                        <a:effectLst/>
                        <a:latin typeface="Century Schoolbook" panose="02040604050505020304" pitchFamily="18" charset="0"/>
                      </a:endParaRPr>
                    </a:p>
                  </a:txBody>
                  <a:tcPr>
                    <a:lnL w="19050" cap="flat" cmpd="sng" algn="ctr">
                      <a:solidFill>
                        <a:schemeClr val="tx1"/>
                      </a:solidFill>
                      <a:prstDash val="solid"/>
                      <a:round/>
                      <a:headEnd type="none" w="med" len="med"/>
                      <a:tailEnd type="none" w="med" len="med"/>
                    </a:lnL>
                  </a:tcPr>
                </a:tc>
                <a:tc>
                  <a:txBody>
                    <a:bodyPr/>
                    <a:lstStyle/>
                    <a:p>
                      <a:pPr algn="ctr"/>
                      <a:endParaRPr lang="ru-RU" sz="2000" b="1" dirty="0">
                        <a:effectLst/>
                        <a:latin typeface="Century Schoolbook" panose="02040604050505020304" pitchFamily="18" charset="0"/>
                      </a:endParaRPr>
                    </a:p>
                  </a:txBody>
                  <a:tcPr/>
                </a:tc>
                <a:tc>
                  <a:txBody>
                    <a:bodyPr/>
                    <a:lstStyle/>
                    <a:p>
                      <a:pPr algn="ctr"/>
                      <a:endParaRPr lang="ru-RU" sz="2000" b="1" dirty="0">
                        <a:effectLst/>
                        <a:latin typeface="Century Schoolbook" panose="02040604050505020304" pitchFamily="18" charset="0"/>
                      </a:endParaRPr>
                    </a:p>
                  </a:txBody>
                  <a:tcPr/>
                </a:tc>
              </a:tr>
            </a:tbl>
          </a:graphicData>
        </a:graphic>
      </p:graphicFrame>
    </p:spTree>
    <p:extLst>
      <p:ext uri="{BB962C8B-B14F-4D97-AF65-F5344CB8AC3E}">
        <p14:creationId xmlns:p14="http://schemas.microsoft.com/office/powerpoint/2010/main" xmlns="" val="168650158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4620" y="2852936"/>
            <a:ext cx="5945760" cy="4005064"/>
          </a:xfrm>
          <a:prstGeom prst="rect">
            <a:avLst/>
          </a:prstGeom>
        </p:spPr>
      </p:pic>
      <p:sp>
        <p:nvSpPr>
          <p:cNvPr id="2" name="Заголовок 1"/>
          <p:cNvSpPr>
            <a:spLocks noGrp="1"/>
          </p:cNvSpPr>
          <p:nvPr>
            <p:ph type="title"/>
          </p:nvPr>
        </p:nvSpPr>
        <p:spPr>
          <a:xfrm>
            <a:off x="1979712" y="1737249"/>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rPr>
              <a:t>БИОАУКЦИОН</a:t>
            </a:r>
            <a:endParaRPr lang="ru-RU" sz="4800" b="1" dirty="0">
              <a:ln w="11430">
                <a:solidFill>
                  <a:schemeClr val="accent3">
                    <a:lumMod val="60000"/>
                    <a:lumOff val="40000"/>
                  </a:schemeClr>
                </a:solidFill>
              </a:ln>
              <a:solidFill>
                <a:schemeClr val="accent3">
                  <a:lumMod val="60000"/>
                  <a:lumOff val="40000"/>
                </a:schemeClr>
              </a:solidFill>
              <a:effectLst>
                <a:outerShdw blurRad="76200" dist="39000" dir="9300000" algn="tl">
                  <a:srgbClr val="000000"/>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21440848">
            <a:off x="69563" y="-246797"/>
            <a:ext cx="4219116" cy="3103926"/>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xmlns="" val="173989657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8496944" cy="1143000"/>
          </a:xfrm>
        </p:spPr>
        <p:txBody>
          <a:bodyPr>
            <a:noAutofit/>
          </a:bodyPr>
          <a:lstStyle/>
          <a:p>
            <a:pPr algn="ctr"/>
            <a:r>
              <a:rPr lang="ru-RU" sz="36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Вопрос о птице, которая </a:t>
            </a:r>
            <a:r>
              <a:rPr lang="ru-RU" sz="36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
            </a:r>
            <a:br>
              <a:rPr lang="ru-RU" sz="36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br>
            <a:r>
              <a:rPr lang="ru-RU" sz="36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и певец</a:t>
            </a:r>
            <a:r>
              <a:rPr lang="ru-RU" sz="36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 и </a:t>
            </a:r>
            <a:r>
              <a:rPr lang="ru-RU" sz="36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боец.</a:t>
            </a:r>
            <a:endParaRPr lang="ru-RU" sz="36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endParaRPr>
          </a:p>
        </p:txBody>
      </p:sp>
      <p:sp>
        <p:nvSpPr>
          <p:cNvPr id="3" name="Объект 2"/>
          <p:cNvSpPr>
            <a:spLocks noGrp="1"/>
          </p:cNvSpPr>
          <p:nvPr>
            <p:ph idx="1"/>
          </p:nvPr>
        </p:nvSpPr>
        <p:spPr>
          <a:xfrm>
            <a:off x="611560" y="2158536"/>
            <a:ext cx="8229600" cy="4389120"/>
          </a:xfrm>
        </p:spPr>
        <p:txBody>
          <a:bodyPr>
            <a:normAutofit fontScale="92500" lnSpcReduction="10000"/>
          </a:bodyPr>
          <a:lstStyle/>
          <a:p>
            <a:pPr marL="0" indent="0">
              <a:buNone/>
            </a:pPr>
            <a:r>
              <a:rPr lang="ru-RU" b="1" dirty="0">
                <a:ln w="1905"/>
                <a:solidFill>
                  <a:schemeClr val="accent2"/>
                </a:solidFill>
                <a:effectLst>
                  <a:innerShdw blurRad="69850" dist="43180" dir="5400000">
                    <a:srgbClr val="000000">
                      <a:alpha val="65000"/>
                    </a:srgbClr>
                  </a:innerShdw>
                </a:effectLst>
                <a:latin typeface="Century Schoolbook" panose="02040604050505020304" pitchFamily="18" charset="0"/>
              </a:rPr>
              <a:t>Эта домашняя птица имеет очень много пород. Среди них есть и бойцовые, необходимый объект развлечений в Юго-Восточной Азии. В одном из городов Германии устраиваются соревнования самцов этих птиц. Золотой призер однажды пропел за час 92 раза, серебряный – 82. А на Руси существовало поверье, что его третий утренний  крик прекрасно разгоняет нечистую силу. Что же это за птица, имеющая прямое отношение к городу во Владимирской  области, где есть единственный в России музей этой птицы?</a:t>
            </a:r>
          </a:p>
        </p:txBody>
      </p:sp>
      <p:sp>
        <p:nvSpPr>
          <p:cNvPr id="4" name="Прямоугольник 3">
            <a:hlinkClick r:id="rId2" action="ppaction://hlinksldjump"/>
          </p:cNvPr>
          <p:cNvSpPr/>
          <p:nvPr/>
        </p:nvSpPr>
        <p:spPr>
          <a:xfrm>
            <a:off x="7596336" y="6237312"/>
            <a:ext cx="1552252" cy="6206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u="sng" dirty="0" smtClean="0">
                <a:effectLst>
                  <a:outerShdw blurRad="38100" dist="38100" dir="2700000" algn="tl">
                    <a:srgbClr val="000000">
                      <a:alpha val="43137"/>
                    </a:srgbClr>
                  </a:outerShdw>
                </a:effectLst>
              </a:rPr>
              <a:t>ОТВЕТ</a:t>
            </a:r>
            <a:endParaRPr lang="ru-RU"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1541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rPr>
              <a:t>Петух</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556792"/>
            <a:ext cx="4032448" cy="500455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1700808"/>
            <a:ext cx="3816424" cy="4759562"/>
          </a:xfrm>
          <a:prstGeom prst="rect">
            <a:avLst/>
          </a:prstGeom>
          <a:scene3d>
            <a:camera prst="perspectiveLeft"/>
            <a:lightRig rig="threePt" dir="t"/>
          </a:scene3d>
        </p:spPr>
      </p:pic>
    </p:spTree>
    <p:extLst>
      <p:ext uri="{BB962C8B-B14F-4D97-AF65-F5344CB8AC3E}">
        <p14:creationId xmlns:p14="http://schemas.microsoft.com/office/powerpoint/2010/main" xmlns="" val="18369441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229600" cy="1143000"/>
          </a:xfrm>
        </p:spPr>
        <p:txBody>
          <a:bodyPr>
            <a:noAutofit/>
          </a:bodyPr>
          <a:lstStyle/>
          <a:p>
            <a:pPr algn="ctr"/>
            <a:r>
              <a:rPr lang="ru-RU" sz="28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Вопрос о птице, которая залетела на герб одного из городов Смоленской </a:t>
            </a:r>
            <a:r>
              <a:rPr lang="ru-RU" sz="28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области.</a:t>
            </a:r>
            <a:endParaRPr lang="ru-RU" sz="28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endParaRPr>
          </a:p>
        </p:txBody>
      </p:sp>
      <p:sp>
        <p:nvSpPr>
          <p:cNvPr id="3" name="Объект 2"/>
          <p:cNvSpPr>
            <a:spLocks noGrp="1"/>
          </p:cNvSpPr>
          <p:nvPr>
            <p:ph idx="1"/>
          </p:nvPr>
        </p:nvSpPr>
        <p:spPr>
          <a:xfrm>
            <a:off x="611560" y="2636912"/>
            <a:ext cx="8229600" cy="3240360"/>
          </a:xfrm>
        </p:spPr>
        <p:txBody>
          <a:bodyPr>
            <a:normAutofit/>
          </a:bodyPr>
          <a:lstStyle/>
          <a:p>
            <a:pPr marL="0" indent="0">
              <a:buNone/>
            </a:pPr>
            <a:r>
              <a:rPr lang="ru-RU" sz="2800" b="1" dirty="0">
                <a:ln w="1905"/>
                <a:solidFill>
                  <a:schemeClr val="accent2"/>
                </a:solidFill>
                <a:effectLst>
                  <a:innerShdw blurRad="69850" dist="43180" dir="5400000">
                    <a:srgbClr val="000000">
                      <a:alpha val="65000"/>
                    </a:srgbClr>
                  </a:innerShdw>
                </a:effectLst>
              </a:rPr>
              <a:t>Эта птица из отряда совообразные. </a:t>
            </a:r>
            <a:r>
              <a:rPr lang="ru-RU" sz="2800" b="1" dirty="0" smtClean="0">
                <a:ln w="1905"/>
                <a:solidFill>
                  <a:schemeClr val="accent2"/>
                </a:solidFill>
                <a:effectLst>
                  <a:innerShdw blurRad="69850" dist="43180" dir="5400000">
                    <a:srgbClr val="000000">
                      <a:alpha val="65000"/>
                    </a:srgbClr>
                  </a:innerShdw>
                </a:effectLst>
              </a:rPr>
              <a:t>У </a:t>
            </a:r>
            <a:r>
              <a:rPr lang="ru-RU" sz="2800" b="1" dirty="0">
                <a:ln w="1905"/>
                <a:solidFill>
                  <a:schemeClr val="accent2"/>
                </a:solidFill>
                <a:effectLst>
                  <a:innerShdw blurRad="69850" dist="43180" dir="5400000">
                    <a:srgbClr val="000000">
                      <a:alpha val="65000"/>
                    </a:srgbClr>
                  </a:innerShdw>
                </a:effectLst>
              </a:rPr>
              <a:t>нее самки больше самцов. Гнездятся в норах, </a:t>
            </a:r>
            <a:r>
              <a:rPr lang="ru-RU" sz="2800" b="1" dirty="0" smtClean="0">
                <a:ln w="1905"/>
                <a:solidFill>
                  <a:schemeClr val="accent2"/>
                </a:solidFill>
                <a:effectLst>
                  <a:innerShdw blurRad="69850" dist="43180" dir="5400000">
                    <a:srgbClr val="000000">
                      <a:alpha val="65000"/>
                    </a:srgbClr>
                  </a:innerShdw>
                </a:effectLst>
              </a:rPr>
              <a:t>в </a:t>
            </a:r>
            <a:r>
              <a:rPr lang="ru-RU" sz="2800" b="1" dirty="0">
                <a:ln w="1905"/>
                <a:solidFill>
                  <a:schemeClr val="accent2"/>
                </a:solidFill>
                <a:effectLst>
                  <a:innerShdw blurRad="69850" dist="43180" dir="5400000">
                    <a:srgbClr val="000000">
                      <a:alpha val="65000"/>
                    </a:srgbClr>
                  </a:innerShdw>
                </a:effectLst>
              </a:rPr>
              <a:t>обрывах, постройках, при этом норы иногда роют и сами. Охотятся и днем, но главным образом в сумерках и в начале ночи. </a:t>
            </a:r>
            <a:r>
              <a:rPr lang="ru-RU" sz="2800" b="1" dirty="0" smtClean="0">
                <a:ln w="1905"/>
                <a:solidFill>
                  <a:schemeClr val="accent2"/>
                </a:solidFill>
                <a:effectLst>
                  <a:innerShdw blurRad="69850" dist="43180" dir="5400000">
                    <a:srgbClr val="000000">
                      <a:alpha val="65000"/>
                    </a:srgbClr>
                  </a:innerShdw>
                </a:effectLst>
              </a:rPr>
              <a:t>Так </a:t>
            </a:r>
            <a:r>
              <a:rPr lang="ru-RU" sz="2800" b="1" dirty="0">
                <a:ln w="1905"/>
                <a:solidFill>
                  <a:schemeClr val="accent2"/>
                </a:solidFill>
                <a:effectLst>
                  <a:innerShdw blurRad="69850" dist="43180" dir="5400000">
                    <a:srgbClr val="000000">
                      <a:alpha val="65000"/>
                    </a:srgbClr>
                  </a:innerShdw>
                </a:effectLst>
              </a:rPr>
              <a:t>как же называется птица, изображенная на гербе города Сычевка?</a:t>
            </a:r>
          </a:p>
        </p:txBody>
      </p:sp>
      <p:sp>
        <p:nvSpPr>
          <p:cNvPr id="4" name="Прямоугольник 3">
            <a:hlinkClick r:id="rId2" action="ppaction://hlinksldjump"/>
          </p:cNvPr>
          <p:cNvSpPr/>
          <p:nvPr/>
        </p:nvSpPr>
        <p:spPr>
          <a:xfrm>
            <a:off x="7524328" y="6237312"/>
            <a:ext cx="1619672" cy="6206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u="sng" dirty="0" smtClean="0">
                <a:effectLst>
                  <a:outerShdw blurRad="38100" dist="38100" dir="2700000" algn="tl">
                    <a:srgbClr val="000000">
                      <a:alpha val="43137"/>
                    </a:srgbClr>
                  </a:outerShdw>
                </a:effectLst>
              </a:rPr>
              <a:t>ОТВЕТ</a:t>
            </a:r>
            <a:endParaRPr lang="ru-RU"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5915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rPr>
              <a:t>Сыч</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1592796"/>
            <a:ext cx="5426690" cy="4680520"/>
          </a:xfrm>
          <a:effectLst>
            <a:outerShdw blurRad="50800" dist="38100" dir="8100000" algn="tr" rotWithShape="0">
              <a:prstClr val="black">
                <a:alpha val="40000"/>
              </a:prst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003" y="1484784"/>
            <a:ext cx="3419872" cy="4896544"/>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xmlns="" val="8010527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10"/>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83968" y="1223186"/>
            <a:ext cx="4860032" cy="5634814"/>
          </a:xfrm>
        </p:spPr>
      </p:pic>
      <p:sp>
        <p:nvSpPr>
          <p:cNvPr id="2" name="Заголовок 1"/>
          <p:cNvSpPr>
            <a:spLocks noGrp="1"/>
          </p:cNvSpPr>
          <p:nvPr>
            <p:ph type="title"/>
          </p:nvPr>
        </p:nvSpPr>
        <p:spPr>
          <a:xfrm rot="20988129">
            <a:off x="400605" y="3226908"/>
            <a:ext cx="5976664" cy="140398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solidFill>
                    <a:schemeClr val="accent3">
                      <a:lumMod val="60000"/>
                      <a:lumOff val="40000"/>
                    </a:schemeClr>
                  </a:solidFill>
                </a:ln>
                <a:solidFill>
                  <a:schemeClr val="accent3">
                    <a:lumMod val="60000"/>
                    <a:lumOff val="40000"/>
                  </a:schemeClr>
                </a:solidFill>
                <a:effectLst>
                  <a:outerShdw blurRad="50800" dist="39000" dir="9240000" algn="tl">
                    <a:srgbClr val="000000"/>
                  </a:outerShdw>
                </a:effectLst>
                <a:latin typeface="Century Schoolbook" panose="02040604050505020304" pitchFamily="18" charset="0"/>
              </a:rPr>
              <a:t>КОНКУРС</a:t>
            </a:r>
            <a:br>
              <a:rPr lang="ru-RU" sz="4800" b="1" dirty="0" smtClean="0">
                <a:ln w="11430">
                  <a:solidFill>
                    <a:schemeClr val="accent3">
                      <a:lumMod val="60000"/>
                      <a:lumOff val="40000"/>
                    </a:schemeClr>
                  </a:solidFill>
                </a:ln>
                <a:solidFill>
                  <a:schemeClr val="accent3">
                    <a:lumMod val="60000"/>
                    <a:lumOff val="40000"/>
                  </a:schemeClr>
                </a:solidFill>
                <a:effectLst>
                  <a:outerShdw blurRad="50800" dist="39000" dir="9240000" algn="tl">
                    <a:srgbClr val="000000"/>
                  </a:outerShdw>
                </a:effectLst>
                <a:latin typeface="Century Schoolbook" panose="02040604050505020304" pitchFamily="18" charset="0"/>
              </a:rPr>
            </a:br>
            <a:r>
              <a:rPr lang="ru-RU" sz="4800" b="1" dirty="0" smtClean="0">
                <a:ln w="11430">
                  <a:solidFill>
                    <a:schemeClr val="accent3">
                      <a:lumMod val="60000"/>
                      <a:lumOff val="40000"/>
                    </a:schemeClr>
                  </a:solidFill>
                </a:ln>
                <a:solidFill>
                  <a:schemeClr val="accent3">
                    <a:lumMod val="60000"/>
                    <a:lumOff val="40000"/>
                  </a:schemeClr>
                </a:solidFill>
                <a:effectLst>
                  <a:outerShdw blurRad="50800" dist="39000" dir="9240000" algn="tl">
                    <a:srgbClr val="000000"/>
                  </a:outerShdw>
                </a:effectLst>
                <a:latin typeface="Century Schoolbook" panose="02040604050505020304" pitchFamily="18" charset="0"/>
              </a:rPr>
              <a:t>КАПИТАНОВ</a:t>
            </a:r>
            <a:endParaRPr lang="ru-RU" sz="4800" b="1" dirty="0">
              <a:ln w="11430">
                <a:solidFill>
                  <a:schemeClr val="accent3">
                    <a:lumMod val="60000"/>
                    <a:lumOff val="40000"/>
                  </a:schemeClr>
                </a:solidFill>
              </a:ln>
              <a:solidFill>
                <a:schemeClr val="accent3">
                  <a:lumMod val="60000"/>
                  <a:lumOff val="40000"/>
                </a:schemeClr>
              </a:solidFill>
              <a:effectLst>
                <a:outerShdw blurRad="50800" dist="39000" dir="9240000" algn="tl">
                  <a:srgbClr val="000000"/>
                </a:outerShdw>
              </a:effectLst>
              <a:latin typeface="Century Schoolbook" panose="020406040505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065769">
            <a:off x="68691" y="-71939"/>
            <a:ext cx="4791200" cy="359340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xmlns="" val="118035699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8892480" cy="1143000"/>
          </a:xfrm>
        </p:spPr>
        <p:txBody>
          <a:bodyPr>
            <a:noAutofit/>
          </a:bodyPr>
          <a:lstStyle/>
          <a:p>
            <a:pPr algn="ctr"/>
            <a:r>
              <a:rPr lang="ru-RU" sz="24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Вопрос о птице, изображенной на гербе одного из </a:t>
            </a:r>
            <a:r>
              <a:rPr lang="ru-RU" sz="24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городов Подмосковья.</a:t>
            </a:r>
            <a:endParaRPr lang="ru-RU" sz="24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endParaRPr>
          </a:p>
        </p:txBody>
      </p:sp>
      <p:sp>
        <p:nvSpPr>
          <p:cNvPr id="3" name="Объект 2"/>
          <p:cNvSpPr>
            <a:spLocks noGrp="1"/>
          </p:cNvSpPr>
          <p:nvPr>
            <p:ph idx="1"/>
          </p:nvPr>
        </p:nvSpPr>
        <p:spPr>
          <a:xfrm>
            <a:off x="539552" y="2276872"/>
            <a:ext cx="8229600" cy="4389120"/>
          </a:xfrm>
        </p:spPr>
        <p:txBody>
          <a:bodyPr>
            <a:normAutofit/>
          </a:bodyPr>
          <a:lstStyle/>
          <a:p>
            <a:pPr marL="0" indent="0">
              <a:buNone/>
            </a:pPr>
            <a:r>
              <a:rPr lang="ru-RU" sz="2400" b="1" dirty="0">
                <a:ln w="1905"/>
                <a:solidFill>
                  <a:schemeClr val="accent2"/>
                </a:solidFill>
                <a:effectLst>
                  <a:innerShdw blurRad="69850" dist="43180" dir="5400000">
                    <a:srgbClr val="000000">
                      <a:alpha val="65000"/>
                    </a:srgbClr>
                  </a:innerShdw>
                </a:effectLst>
                <a:latin typeface="Century Schoolbook" panose="02040604050505020304" pitchFamily="18" charset="0"/>
              </a:rPr>
              <a:t>Раньше эти птицы были частыми гостями на водоемах средней полосы России, но эти птицы не только красивы, но и вкусны. У нас в России их три вида- один – малый, один – кликун, один –шипун. Все они белые, а вот в Австралии .эта птица – черная. Эти птицы имеют длинные шеи, очень пышное и густое оперение с большим количеством пуха. Так какая же птица изображена на гербе города Долгопрудный?</a:t>
            </a:r>
          </a:p>
        </p:txBody>
      </p:sp>
      <p:sp>
        <p:nvSpPr>
          <p:cNvPr id="4" name="Прямоугольник 3">
            <a:hlinkClick r:id="rId2" action="ppaction://hlinksldjump"/>
          </p:cNvPr>
          <p:cNvSpPr/>
          <p:nvPr/>
        </p:nvSpPr>
        <p:spPr>
          <a:xfrm>
            <a:off x="7596336" y="6309320"/>
            <a:ext cx="1547664" cy="5486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u="sng" dirty="0" smtClean="0">
                <a:effectLst>
                  <a:outerShdw blurRad="38100" dist="38100" dir="2700000" algn="tl">
                    <a:srgbClr val="000000">
                      <a:alpha val="43137"/>
                    </a:srgbClr>
                  </a:outerShdw>
                </a:effectLst>
              </a:rPr>
              <a:t>ОТВЕТ</a:t>
            </a:r>
            <a:endParaRPr lang="ru-RU"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14793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86409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rPr>
              <a:t>Лебедь</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844824"/>
            <a:ext cx="5496611" cy="4389437"/>
          </a:xfrm>
          <a:effectLst>
            <a:outerShdw blurRad="50800" dist="38100" dir="18900000" algn="bl" rotWithShape="0">
              <a:prstClr val="black">
                <a:alpha val="40000"/>
              </a:prst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3789040"/>
            <a:ext cx="4186733" cy="2793466"/>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xmlns="" val="23731870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29600" cy="1143000"/>
          </a:xfrm>
        </p:spPr>
        <p:txBody>
          <a:bodyPr>
            <a:noAutofit/>
          </a:bodyPr>
          <a:lstStyle/>
          <a:p>
            <a:pPr algn="ctr"/>
            <a:r>
              <a:rPr lang="ru-RU" sz="28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Вопрос о птице, изображенной на гербе города Большой Камень Приморского </a:t>
            </a:r>
            <a:r>
              <a:rPr lang="ru-RU" sz="28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края.</a:t>
            </a:r>
            <a:endParaRPr lang="ru-RU" sz="28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endParaRPr>
          </a:p>
        </p:txBody>
      </p:sp>
      <p:sp>
        <p:nvSpPr>
          <p:cNvPr id="3" name="Объект 2"/>
          <p:cNvSpPr>
            <a:spLocks noGrp="1"/>
          </p:cNvSpPr>
          <p:nvPr>
            <p:ph idx="1"/>
          </p:nvPr>
        </p:nvSpPr>
        <p:spPr>
          <a:xfrm>
            <a:off x="647056" y="2348880"/>
            <a:ext cx="8496944" cy="4389120"/>
          </a:xfrm>
        </p:spPr>
        <p:txBody>
          <a:bodyPr>
            <a:normAutofit lnSpcReduction="10000"/>
          </a:bodyPr>
          <a:lstStyle/>
          <a:p>
            <a:pPr marL="0" indent="0">
              <a:buNone/>
            </a:pPr>
            <a:r>
              <a:rPr lang="ru-RU" b="1" dirty="0">
                <a:ln w="1905"/>
                <a:solidFill>
                  <a:schemeClr val="accent2"/>
                </a:solidFill>
                <a:effectLst>
                  <a:innerShdw blurRad="69850" dist="43180" dir="5400000">
                    <a:srgbClr val="000000">
                      <a:alpha val="65000"/>
                    </a:srgbClr>
                  </a:innerShdw>
                </a:effectLst>
              </a:rPr>
              <a:t>Эта птица – символ моря. Являясь водным животным, нырять не умеет. Встречается не только на морских водоемах, это обычный обитатель рек, озер, болот. Селятся всегда колониями. Питается не только тем, что дают водоемы. Может питаться отбросами на мусорках, пляжах. Шумны и крикливы. Могут быть розовыми, серебристыми, большими морскими и большими полярными. Что же это за птица, первый слог названия которой – известный всем напиток?</a:t>
            </a:r>
          </a:p>
        </p:txBody>
      </p:sp>
      <p:sp>
        <p:nvSpPr>
          <p:cNvPr id="4" name="Прямоугольник 3">
            <a:hlinkClick r:id="rId2" action="ppaction://hlinksldjump"/>
          </p:cNvPr>
          <p:cNvSpPr/>
          <p:nvPr/>
        </p:nvSpPr>
        <p:spPr>
          <a:xfrm>
            <a:off x="7524328" y="6309320"/>
            <a:ext cx="1619672" cy="5486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u="sng" dirty="0" smtClean="0">
                <a:effectLst>
                  <a:outerShdw blurRad="38100" dist="38100" dir="2700000" algn="tl">
                    <a:srgbClr val="000000">
                      <a:alpha val="43137"/>
                    </a:srgbClr>
                  </a:outerShdw>
                </a:effectLst>
              </a:rPr>
              <a:t>ОТВЕТ</a:t>
            </a:r>
            <a:endParaRPr lang="ru-RU"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68248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rPr>
              <a:t>Чайка</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1988840"/>
            <a:ext cx="5852582" cy="4389437"/>
          </a:xfrm>
          <a:effectLst>
            <a:outerShdw blurRad="50800" dist="38100" dir="18900000" algn="bl" rotWithShape="0">
              <a:prstClr val="black">
                <a:alpha val="40000"/>
              </a:prst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18811" t="2701" r="17887"/>
          <a:stretch/>
        </p:blipFill>
        <p:spPr>
          <a:xfrm>
            <a:off x="5367411" y="2924944"/>
            <a:ext cx="3314667" cy="3821170"/>
          </a:xfrm>
          <a:prstGeom prst="rect">
            <a:avLst/>
          </a:prstGeom>
          <a:scene3d>
            <a:camera prst="perspectiveLeft"/>
            <a:lightRig rig="threePt" dir="t"/>
          </a:scene3d>
        </p:spPr>
      </p:pic>
    </p:spTree>
    <p:extLst>
      <p:ext uri="{BB962C8B-B14F-4D97-AF65-F5344CB8AC3E}">
        <p14:creationId xmlns:p14="http://schemas.microsoft.com/office/powerpoint/2010/main" xmlns="" val="532577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856984" cy="648072"/>
          </a:xfrm>
        </p:spPr>
        <p:txBody>
          <a:bodyPr>
            <a:noAutofit/>
          </a:bodyPr>
          <a:lstStyle/>
          <a:p>
            <a:r>
              <a:rPr lang="ru-RU" sz="32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Вопрос о </a:t>
            </a:r>
            <a:r>
              <a:rPr lang="ru-RU" sz="3200" b="1" cap="all" dirty="0" smtClean="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rPr>
              <a:t>птице-метеорологе.</a:t>
            </a:r>
            <a:endParaRPr lang="ru-RU" sz="3200" b="1" cap="all" dirty="0">
              <a:ln w="9000" cmpd="sng">
                <a:solidFill>
                  <a:schemeClr val="accent2"/>
                </a:solidFill>
                <a:prstDash val="solid"/>
              </a:ln>
              <a:gradFill>
                <a:gsLst>
                  <a:gs pos="0">
                    <a:schemeClr val="accent2"/>
                  </a:gs>
                  <a:gs pos="10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reflection blurRad="12700" stA="28000" endPos="45000" dist="1000" dir="5400000" sy="-100000" algn="bl" rotWithShape="0"/>
              </a:effectLst>
              <a:latin typeface="Century Schoolbook" panose="02040604050505020304" pitchFamily="18" charset="0"/>
            </a:endParaRPr>
          </a:p>
        </p:txBody>
      </p:sp>
      <p:sp>
        <p:nvSpPr>
          <p:cNvPr id="3" name="Объект 2"/>
          <p:cNvSpPr>
            <a:spLocks noGrp="1"/>
          </p:cNvSpPr>
          <p:nvPr>
            <p:ph idx="1"/>
          </p:nvPr>
        </p:nvSpPr>
        <p:spPr>
          <a:xfrm>
            <a:off x="467544" y="2132856"/>
            <a:ext cx="8229600" cy="4389120"/>
          </a:xfrm>
        </p:spPr>
        <p:txBody>
          <a:bodyPr/>
          <a:lstStyle/>
          <a:p>
            <a:pPr marL="0" indent="0">
              <a:buNone/>
            </a:pPr>
            <a:r>
              <a:rPr lang="ru-RU" b="1" dirty="0">
                <a:ln w="1905"/>
                <a:solidFill>
                  <a:schemeClr val="accent2"/>
                </a:solidFill>
                <a:effectLst>
                  <a:innerShdw blurRad="69850" dist="43180" dir="5400000">
                    <a:srgbClr val="000000">
                      <a:alpha val="65000"/>
                    </a:srgbClr>
                  </a:innerShdw>
                </a:effectLst>
                <a:latin typeface="Century Schoolbook" panose="02040604050505020304" pitchFamily="18" charset="0"/>
              </a:rPr>
              <a:t>В ясную погоду они летают высоко, а перед ненастьем – низко над землей. Бытует поверье, что эта птица, поселившаяся под крышей дома, принесет счастье. Свое гнездо строит из глины и грязи, скрепляя слюной. Может быть городской, деревенской, скалистой и береговушкой. Так что за птица украшает герб Пензы?</a:t>
            </a:r>
            <a:endParaRPr lang="ru-RU" b="1" dirty="0">
              <a:solidFill>
                <a:schemeClr val="accent2"/>
              </a:solidFill>
              <a:effectLst>
                <a:outerShdw blurRad="38100" dist="38100" dir="2700000" algn="tl">
                  <a:srgbClr val="000000">
                    <a:alpha val="43137"/>
                  </a:srgbClr>
                </a:outerShdw>
              </a:effectLst>
              <a:latin typeface="Century Schoolbook" panose="02040604050505020304" pitchFamily="18" charset="0"/>
            </a:endParaRPr>
          </a:p>
        </p:txBody>
      </p:sp>
      <p:sp>
        <p:nvSpPr>
          <p:cNvPr id="4" name="Прямоугольник 3">
            <a:hlinkClick r:id="rId2" action="ppaction://hlinksldjump"/>
          </p:cNvPr>
          <p:cNvSpPr/>
          <p:nvPr/>
        </p:nvSpPr>
        <p:spPr>
          <a:xfrm>
            <a:off x="7596336" y="6309320"/>
            <a:ext cx="1547664" cy="5486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u="sng" dirty="0" smtClean="0">
                <a:effectLst>
                  <a:outerShdw blurRad="38100" dist="38100" dir="2700000" algn="tl">
                    <a:srgbClr val="000000">
                      <a:alpha val="43137"/>
                    </a:srgbClr>
                  </a:outerShdw>
                </a:effectLst>
              </a:rPr>
              <a:t>ОТВЕТ</a:t>
            </a:r>
            <a:endParaRPr lang="ru-RU"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07964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93610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rPr>
              <a:t>Ласточка</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anose="020406040505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1772815"/>
            <a:ext cx="6768752" cy="4526603"/>
          </a:xfrm>
          <a:effectLst>
            <a:outerShdw blurRad="50800" dist="38100" dir="18900000" algn="bl" rotWithShape="0">
              <a:prstClr val="black">
                <a:alpha val="40000"/>
              </a:prst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5279" t="2758" r="3682"/>
          <a:stretch/>
        </p:blipFill>
        <p:spPr>
          <a:xfrm>
            <a:off x="6084168" y="2560002"/>
            <a:ext cx="2588964" cy="3775605"/>
          </a:xfrm>
          <a:prstGeom prst="rect">
            <a:avLst/>
          </a:prstGeom>
          <a:scene3d>
            <a:camera prst="perspectiveLeft"/>
            <a:lightRig rig="threePt" dir="t"/>
          </a:scene3d>
        </p:spPr>
      </p:pic>
    </p:spTree>
    <p:extLst>
      <p:ext uri="{BB962C8B-B14F-4D97-AF65-F5344CB8AC3E}">
        <p14:creationId xmlns:p14="http://schemas.microsoft.com/office/powerpoint/2010/main" xmlns="" val="4088910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5144"/>
            <a:ext cx="9144000" cy="6865151"/>
          </a:xfrm>
        </p:spPr>
      </p:pic>
    </p:spTree>
    <p:extLst>
      <p:ext uri="{BB962C8B-B14F-4D97-AF65-F5344CB8AC3E}">
        <p14:creationId xmlns:p14="http://schemas.microsoft.com/office/powerpoint/2010/main" xmlns="" val="123877627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05828" y="2852936"/>
            <a:ext cx="3214295" cy="3024336"/>
          </a:xfrm>
          <a:prstGeom prst="rect">
            <a:avLst/>
          </a:prstGeom>
        </p:spPr>
      </p:pic>
      <p:sp>
        <p:nvSpPr>
          <p:cNvPr id="2" name="Заголовок 1"/>
          <p:cNvSpPr>
            <a:spLocks noGrp="1"/>
          </p:cNvSpPr>
          <p:nvPr>
            <p:ph type="title"/>
          </p:nvPr>
        </p:nvSpPr>
        <p:spPr>
          <a:xfrm>
            <a:off x="323528" y="692696"/>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400" b="1" cap="all" dirty="0" smtClean="0">
                <a:ln w="0"/>
                <a:solidFill>
                  <a:schemeClr val="accent2">
                    <a:lumMod val="75000"/>
                  </a:schemeClr>
                </a:solidFill>
                <a:effectLst>
                  <a:reflection blurRad="12700" stA="50000" endPos="50000" dist="5000" dir="5400000" sy="-100000" rotWithShape="0"/>
                </a:effectLst>
                <a:latin typeface="Century Schoolbook" panose="02040604050505020304" pitchFamily="18" charset="0"/>
              </a:rPr>
              <a:t>Верите ли вы, что…</a:t>
            </a:r>
            <a:endParaRPr lang="ru-RU" sz="4400" b="1" cap="all" dirty="0">
              <a:ln w="0"/>
              <a:solidFill>
                <a:schemeClr val="accent2">
                  <a:lumMod val="75000"/>
                </a:schemeClr>
              </a:solidFill>
              <a:effectLst>
                <a:reflection blurRad="12700" stA="50000" endPos="50000" dist="5000" dir="5400000" sy="-100000" rotWithShape="0"/>
              </a:effectLst>
              <a:latin typeface="Century Schoolbook" panose="02040604050505020304" pitchFamily="18" charset="0"/>
            </a:endParaRPr>
          </a:p>
        </p:txBody>
      </p:sp>
      <p:sp>
        <p:nvSpPr>
          <p:cNvPr id="3" name="Объект 2"/>
          <p:cNvSpPr>
            <a:spLocks noGrp="1"/>
          </p:cNvSpPr>
          <p:nvPr>
            <p:ph idx="1"/>
          </p:nvPr>
        </p:nvSpPr>
        <p:spPr>
          <a:xfrm>
            <a:off x="323528" y="2060848"/>
            <a:ext cx="5582300" cy="4389120"/>
          </a:xfrm>
        </p:spPr>
        <p:txBody>
          <a:bodyPr>
            <a:noAutofit/>
          </a:bodyPr>
          <a:lstStyle/>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н</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аибольшее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количество видов птиц встречается в Центральной и Южной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Америке?</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о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приблизительным подсчетам на Земле обитает около 100 млрд. особей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птиц?</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б</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едро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соединяется с тазовой костью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неподвижно?</a:t>
            </a: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554484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2491" y="2780928"/>
            <a:ext cx="3681509" cy="3463939"/>
          </a:xfrm>
          <a:prstGeom prst="rect">
            <a:avLst/>
          </a:prstGeom>
        </p:spPr>
      </p:pic>
      <p:sp>
        <p:nvSpPr>
          <p:cNvPr id="2" name="Заголовок 1"/>
          <p:cNvSpPr>
            <a:spLocks noGrp="1"/>
          </p:cNvSpPr>
          <p:nvPr>
            <p:ph type="title"/>
          </p:nvPr>
        </p:nvSpPr>
        <p:spPr>
          <a:xfrm>
            <a:off x="323528" y="692696"/>
            <a:ext cx="8229600" cy="115212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400" b="1" cap="all" dirty="0" smtClean="0">
                <a:ln w="0"/>
                <a:solidFill>
                  <a:schemeClr val="accent2">
                    <a:lumMod val="75000"/>
                  </a:schemeClr>
                </a:solidFill>
                <a:effectLst>
                  <a:reflection blurRad="12700" stA="50000" endPos="50000" dist="5000" dir="5400000" sy="-100000" rotWithShape="0"/>
                </a:effectLst>
                <a:latin typeface="Century Schoolbook" panose="02040604050505020304" pitchFamily="18" charset="0"/>
              </a:rPr>
              <a:t>Верите ли вы, что…</a:t>
            </a:r>
            <a:endParaRPr lang="ru-RU" sz="4400" b="1" cap="all" dirty="0">
              <a:ln w="0"/>
              <a:solidFill>
                <a:schemeClr val="accent2">
                  <a:lumMod val="75000"/>
                </a:schemeClr>
              </a:solidFill>
              <a:effectLst>
                <a:reflection blurRad="12700" stA="50000" endPos="50000" dist="5000" dir="5400000" sy="-100000" rotWithShape="0"/>
              </a:effectLst>
              <a:latin typeface="Century Schoolbook" panose="02040604050505020304" pitchFamily="18" charset="0"/>
            </a:endParaRPr>
          </a:p>
        </p:txBody>
      </p:sp>
      <p:sp>
        <p:nvSpPr>
          <p:cNvPr id="3" name="Объект 2"/>
          <p:cNvSpPr>
            <a:spLocks noGrp="1"/>
          </p:cNvSpPr>
          <p:nvPr>
            <p:ph idx="1"/>
          </p:nvPr>
        </p:nvSpPr>
        <p:spPr>
          <a:xfrm>
            <a:off x="323528" y="2132856"/>
            <a:ext cx="5400600" cy="4464496"/>
          </a:xfrm>
        </p:spPr>
        <p:txBody>
          <a:bodyPr>
            <a:noAutofit/>
          </a:bodyPr>
          <a:lstStyle/>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с</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екрет </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пищеварительных</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желез</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марабу</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растворяет</a:t>
            </a:r>
            <a:r>
              <a:rPr lang="en-US"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кости, а у цапель –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чешую?</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у</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птиц на крыле только три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пальца?</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б</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елые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перья птиц за счет содержащегося в них воздуха помогает сохранить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тепло?</a:t>
            </a: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8691519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11124" y="2479446"/>
            <a:ext cx="4132664" cy="3888432"/>
          </a:xfrm>
          <a:prstGeom prst="rect">
            <a:avLst/>
          </a:prstGeom>
        </p:spPr>
      </p:pic>
      <p:sp>
        <p:nvSpPr>
          <p:cNvPr id="2" name="Заголовок 1"/>
          <p:cNvSpPr>
            <a:spLocks noGrp="1"/>
          </p:cNvSpPr>
          <p:nvPr>
            <p:ph type="title"/>
          </p:nvPr>
        </p:nvSpPr>
        <p:spPr>
          <a:xfrm>
            <a:off x="395536" y="692696"/>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400" b="1" cap="all" dirty="0" smtClean="0">
                <a:ln w="0"/>
                <a:solidFill>
                  <a:schemeClr val="accent2">
                    <a:lumMod val="75000"/>
                  </a:schemeClr>
                </a:solidFill>
                <a:effectLst>
                  <a:reflection blurRad="12700" stA="50000" endPos="50000" dist="5000" dir="5400000" sy="-100000" rotWithShape="0"/>
                </a:effectLst>
                <a:latin typeface="Century Schoolbook" panose="02040604050505020304" pitchFamily="18" charset="0"/>
              </a:rPr>
              <a:t>Верите ли вы, что…</a:t>
            </a:r>
            <a:endParaRPr lang="ru-RU" sz="4400" b="1" cap="all" dirty="0">
              <a:ln w="0"/>
              <a:solidFill>
                <a:schemeClr val="accent2">
                  <a:lumMod val="75000"/>
                </a:schemeClr>
              </a:solidFill>
              <a:effectLst>
                <a:reflection blurRad="12700" stA="50000" endPos="50000" dist="5000" dir="5400000" sy="-100000" rotWithShape="0"/>
              </a:effectLst>
              <a:latin typeface="Century Schoolbook" panose="02040604050505020304" pitchFamily="18" charset="0"/>
            </a:endParaRPr>
          </a:p>
        </p:txBody>
      </p:sp>
      <p:sp>
        <p:nvSpPr>
          <p:cNvPr id="3" name="Объект 2"/>
          <p:cNvSpPr>
            <a:spLocks noGrp="1"/>
          </p:cNvSpPr>
          <p:nvPr>
            <p:ph idx="1"/>
          </p:nvPr>
        </p:nvSpPr>
        <p:spPr>
          <a:xfrm>
            <a:off x="467544" y="1988840"/>
            <a:ext cx="4968552" cy="4389120"/>
          </a:xfrm>
        </p:spPr>
        <p:txBody>
          <a:bodyPr>
            <a:normAutofit/>
          </a:bodyPr>
          <a:lstStyle/>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д</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омашние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куры могут прожить без еды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26-31 день?</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куликов-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плавунчиков ярко окрашены самки, т.к. они насиживают яйца и заботятся о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потомстве?</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н</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а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птичьих базарах птицы не устраивают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гнезда?</a:t>
            </a: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3478556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22166" y="2492896"/>
            <a:ext cx="3520417" cy="3312368"/>
          </a:xfrm>
          <a:prstGeom prst="rect">
            <a:avLst/>
          </a:prstGeom>
        </p:spPr>
      </p:pic>
      <p:sp>
        <p:nvSpPr>
          <p:cNvPr id="2" name="Заголовок 1"/>
          <p:cNvSpPr>
            <a:spLocks noGrp="1"/>
          </p:cNvSpPr>
          <p:nvPr>
            <p:ph type="title"/>
          </p:nvPr>
        </p:nvSpPr>
        <p:spPr>
          <a:xfrm>
            <a:off x="251520" y="620688"/>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400" b="1" cap="all" dirty="0" smtClean="0">
                <a:ln w="0"/>
                <a:solidFill>
                  <a:schemeClr val="accent2">
                    <a:lumMod val="75000"/>
                  </a:schemeClr>
                </a:solidFill>
                <a:effectLst>
                  <a:reflection blurRad="12700" stA="50000" endPos="50000" dist="5000" dir="5400000" sy="-100000" rotWithShape="0"/>
                </a:effectLst>
                <a:latin typeface="Century Schoolbook" panose="02040604050505020304" pitchFamily="18" charset="0"/>
              </a:rPr>
              <a:t>Верите ли вы, что…</a:t>
            </a:r>
            <a:endParaRPr lang="ru-RU" sz="4400" b="1" cap="all" dirty="0">
              <a:ln w="0"/>
              <a:solidFill>
                <a:schemeClr val="accent2">
                  <a:lumMod val="75000"/>
                </a:schemeClr>
              </a:solidFill>
              <a:effectLst>
                <a:reflection blurRad="12700" stA="50000" endPos="50000" dist="5000" dir="5400000" sy="-100000" rotWithShape="0"/>
              </a:effectLst>
              <a:latin typeface="Century Schoolbook" panose="02040604050505020304" pitchFamily="18" charset="0"/>
            </a:endParaRPr>
          </a:p>
        </p:txBody>
      </p:sp>
      <p:sp>
        <p:nvSpPr>
          <p:cNvPr id="3" name="Объект 2"/>
          <p:cNvSpPr>
            <a:spLocks noGrp="1"/>
          </p:cNvSpPr>
          <p:nvPr>
            <p:ph idx="1"/>
          </p:nvPr>
        </p:nvSpPr>
        <p:spPr>
          <a:xfrm>
            <a:off x="179512" y="1988840"/>
            <a:ext cx="5616624" cy="4389120"/>
          </a:xfrm>
        </p:spPr>
        <p:txBody>
          <a:bodyPr>
            <a:normAutofit/>
          </a:bodyPr>
          <a:lstStyle/>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с</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ерая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куропатка может отложить до 25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яиц?</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тицы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погибают, если температура их тела поднимается до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45?</a:t>
            </a:r>
          </a:p>
          <a:p>
            <a:pPr>
              <a:buFont typeface="Arial" panose="020B0604020202020204" pitchFamily="34" charset="0"/>
              <a:buChar char="•"/>
            </a:pP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небольшие </a:t>
            </a:r>
            <a:r>
              <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птицы для сохранения тепла расходуют больше энергии, чем </a:t>
            </a:r>
            <a:r>
              <a:rPr lang="ru-RU" sz="2400"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большие?</a:t>
            </a:r>
            <a:endParaRPr lang="ru-RU" sz="2400"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3599844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0791" y="2564904"/>
            <a:ext cx="3826541" cy="3600400"/>
          </a:xfrm>
          <a:prstGeom prst="rect">
            <a:avLst/>
          </a:prstGeom>
        </p:spPr>
      </p:pic>
      <p:sp>
        <p:nvSpPr>
          <p:cNvPr id="2" name="Заголовок 1"/>
          <p:cNvSpPr>
            <a:spLocks noGrp="1"/>
          </p:cNvSpPr>
          <p:nvPr>
            <p:ph type="title"/>
          </p:nvPr>
        </p:nvSpPr>
        <p:spPr>
          <a:xfrm>
            <a:off x="395536" y="692696"/>
            <a:ext cx="8136904"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400" b="1" cap="all" dirty="0" smtClean="0">
                <a:ln w="0"/>
                <a:solidFill>
                  <a:schemeClr val="accent2">
                    <a:lumMod val="75000"/>
                  </a:schemeClr>
                </a:solidFill>
                <a:effectLst>
                  <a:reflection blurRad="12700" stA="50000" endPos="50000" dist="5000" dir="5400000" sy="-100000" rotWithShape="0"/>
                </a:effectLst>
                <a:latin typeface="Century Schoolbook" panose="02040604050505020304" pitchFamily="18" charset="0"/>
              </a:rPr>
              <a:t>Верите ли вы, что…</a:t>
            </a:r>
            <a:endParaRPr lang="ru-RU" sz="4400" b="1" cap="all" dirty="0">
              <a:ln w="0"/>
              <a:solidFill>
                <a:schemeClr val="accent2">
                  <a:lumMod val="75000"/>
                </a:schemeClr>
              </a:solidFill>
              <a:effectLst>
                <a:reflection blurRad="12700" stA="50000" endPos="50000" dist="5000" dir="5400000" sy="-100000" rotWithShape="0"/>
              </a:effectLst>
              <a:latin typeface="Century Schoolbook" panose="02040604050505020304" pitchFamily="18" charset="0"/>
            </a:endParaRPr>
          </a:p>
        </p:txBody>
      </p:sp>
      <p:sp>
        <p:nvSpPr>
          <p:cNvPr id="3" name="Объект 2"/>
          <p:cNvSpPr>
            <a:spLocks noGrp="1"/>
          </p:cNvSpPr>
          <p:nvPr>
            <p:ph idx="1"/>
          </p:nvPr>
        </p:nvSpPr>
        <p:spPr>
          <a:xfrm>
            <a:off x="395536" y="2276872"/>
            <a:ext cx="5976664" cy="4389120"/>
          </a:xfrm>
        </p:spPr>
        <p:txBody>
          <a:bodyPr/>
          <a:lstStyle/>
          <a:p>
            <a:pPr>
              <a:buFont typeface="Arial" panose="020B0604020202020204" pitchFamily="34" charset="0"/>
              <a:buChar char="•"/>
            </a:pP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за </a:t>
            </a:r>
            <a:r>
              <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первые 7-8 дней масса тела птенцов воробьиных увеличивается в 5-6 </a:t>
            </a: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раз?</a:t>
            </a:r>
          </a:p>
          <a:p>
            <a:pPr>
              <a:buFont typeface="Arial" panose="020B0604020202020204" pitchFamily="34" charset="0"/>
              <a:buChar char="•"/>
            </a:pPr>
            <a:endPar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бывают </a:t>
            </a:r>
            <a:r>
              <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съедобные </a:t>
            </a: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гнезда? </a:t>
            </a:r>
          </a:p>
          <a:p>
            <a:pPr>
              <a:buFont typeface="Arial" panose="020B0604020202020204" pitchFamily="34" charset="0"/>
              <a:buChar char="•"/>
            </a:pPr>
            <a:endPar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a:buFont typeface="Arial" panose="020B0604020202020204" pitchFamily="34" charset="0"/>
              <a:buChar char="•"/>
            </a:pP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стрелка </a:t>
            </a:r>
            <a:r>
              <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куликов-бекасов </a:t>
            </a:r>
            <a:endPar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a:p>
            <a:pPr marL="0" indent="0">
              <a:buNone/>
            </a:pP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   англичане </a:t>
            </a:r>
            <a:r>
              <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называют </a:t>
            </a:r>
            <a:r>
              <a:rPr lang="ru-RU" b="1" dirty="0" smtClean="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rPr>
              <a:t>снайпером? </a:t>
            </a:r>
            <a:endParaRPr lang="ru-RU" b="1" dirty="0">
              <a:ln w="1905">
                <a:solidFill>
                  <a:schemeClr val="accent2">
                    <a:lumMod val="75000"/>
                  </a:schemeClr>
                </a:solidFill>
              </a:ln>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9857925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680" y="4005064"/>
            <a:ext cx="82296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400" b="1" dirty="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t>ПОСЛОВИЦЫ </a:t>
            </a:r>
            <a:br>
              <a:rPr lang="ru-RU" sz="4400" b="1" dirty="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br>
            <a:r>
              <a:rPr lang="ru-RU" sz="4400" b="1" dirty="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t>И </a:t>
            </a:r>
            <a:br>
              <a:rPr lang="ru-RU" sz="4400" b="1" dirty="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br>
            <a:r>
              <a:rPr lang="ru-RU" sz="4400" b="1" dirty="0">
                <a:ln>
                  <a:solidFill>
                    <a:schemeClr val="accent3">
                      <a:lumMod val="60000"/>
                      <a:lumOff val="40000"/>
                    </a:schemeClr>
                  </a:solidFill>
                </a:ln>
                <a:solidFill>
                  <a:schemeClr val="accent3">
                    <a:lumMod val="60000"/>
                    <a:lumOff val="40000"/>
                  </a:schemeClr>
                </a:solidFill>
                <a:effectLst>
                  <a:outerShdw blurRad="50800" dist="50800" dir="9300000" algn="ctr" rotWithShape="0">
                    <a:srgbClr val="000000"/>
                  </a:outerShdw>
                </a:effectLst>
                <a:latin typeface="Century Schoolbook" panose="02040604050505020304" pitchFamily="18" charset="0"/>
              </a:rPr>
              <a:t>ПОГОВОРКИ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60032" y="2420888"/>
            <a:ext cx="4197034" cy="364002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4467" y="-603448"/>
            <a:ext cx="5096507" cy="4318602"/>
          </a:xfrm>
          <a:prstGeom prst="rect">
            <a:avLst/>
          </a:prstGeom>
        </p:spPr>
      </p:pic>
    </p:spTree>
    <p:extLst>
      <p:ext uri="{BB962C8B-B14F-4D97-AF65-F5344CB8AC3E}">
        <p14:creationId xmlns:p14="http://schemas.microsoft.com/office/powerpoint/2010/main" xmlns="" val="3787534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868</TotalTime>
  <Words>1105</Words>
  <Application>Microsoft Office PowerPoint</Application>
  <PresentationFormat>Экран (4:3)</PresentationFormat>
  <Paragraphs>199</Paragraphs>
  <Slides>36</Slides>
  <Notes>2</Notes>
  <HiddenSlides>5</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Интеллектуальная игра «Соседи по планете»</vt:lpstr>
      <vt:lpstr>Игра по теме: «Птицы»</vt:lpstr>
      <vt:lpstr>КОНКУРС КАПИТАНОВ</vt:lpstr>
      <vt:lpstr>Верите ли вы, что…</vt:lpstr>
      <vt:lpstr>Верите ли вы, что…</vt:lpstr>
      <vt:lpstr>Верите ли вы, что…</vt:lpstr>
      <vt:lpstr>Верите ли вы, что…</vt:lpstr>
      <vt:lpstr>Верите ли вы, что…</vt:lpstr>
      <vt:lpstr>ПОСЛОВИЦЫ  И  ПОГОВОРКИ</vt:lpstr>
      <vt:lpstr>Слайд 10</vt:lpstr>
      <vt:lpstr>“Подсказка” </vt:lpstr>
      <vt:lpstr>Вопрос 1</vt:lpstr>
      <vt:lpstr>Слайд 13</vt:lpstr>
      <vt:lpstr>Вопрос 2</vt:lpstr>
      <vt:lpstr>Слайд 15</vt:lpstr>
      <vt:lpstr>Вопрос 3</vt:lpstr>
      <vt:lpstr>Слайд 17</vt:lpstr>
      <vt:lpstr>Вопрос 4</vt:lpstr>
      <vt:lpstr>Слайд 19</vt:lpstr>
      <vt:lpstr>Вопрос 5</vt:lpstr>
      <vt:lpstr>Слайд 21</vt:lpstr>
      <vt:lpstr>КРОССВОРД</vt:lpstr>
      <vt:lpstr>Вопросы к кроссворду:</vt:lpstr>
      <vt:lpstr>Слайд 24</vt:lpstr>
      <vt:lpstr>БИОАУКЦИОН</vt:lpstr>
      <vt:lpstr>Вопрос о птице, которая  и певец, и боец.</vt:lpstr>
      <vt:lpstr>Петух</vt:lpstr>
      <vt:lpstr>Вопрос о птице, которая залетела на герб одного из городов Смоленской области.</vt:lpstr>
      <vt:lpstr>Сыч</vt:lpstr>
      <vt:lpstr>Вопрос о птице, изображенной на гербе одного из городов Подмосковья.</vt:lpstr>
      <vt:lpstr>Лебедь</vt:lpstr>
      <vt:lpstr>Вопрос о птице, изображенной на гербе города Большой Камень Приморского края.</vt:lpstr>
      <vt:lpstr>Чайка</vt:lpstr>
      <vt:lpstr>Вопрос о птице-метеорологе.</vt:lpstr>
      <vt:lpstr>Ласточка</vt:lpstr>
      <vt:lpstr>Слайд 36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по теме: «Птицы»</dc:title>
  <dc:creator>1</dc:creator>
  <cp:lastModifiedBy>Стручков ЕА</cp:lastModifiedBy>
  <cp:revision>68</cp:revision>
  <dcterms:created xsi:type="dcterms:W3CDTF">2015-01-25T12:34:58Z</dcterms:created>
  <dcterms:modified xsi:type="dcterms:W3CDTF">2015-11-03T19:40:45Z</dcterms:modified>
</cp:coreProperties>
</file>