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drawings/drawing1.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7" r:id="rId2"/>
    <p:sldId id="312" r:id="rId3"/>
    <p:sldId id="353" r:id="rId4"/>
    <p:sldId id="265" r:id="rId5"/>
    <p:sldId id="267" r:id="rId6"/>
    <p:sldId id="270" r:id="rId7"/>
    <p:sldId id="313" r:id="rId8"/>
    <p:sldId id="345" r:id="rId9"/>
    <p:sldId id="346" r:id="rId10"/>
    <p:sldId id="347" r:id="rId11"/>
    <p:sldId id="348" r:id="rId12"/>
    <p:sldId id="349" r:id="rId13"/>
    <p:sldId id="350" r:id="rId14"/>
    <p:sldId id="352" r:id="rId15"/>
    <p:sldId id="351" r:id="rId16"/>
  </p:sldIdLst>
  <p:sldSz cx="9144000" cy="6858000" type="screen4x3"/>
  <p:notesSz cx="6858000" cy="9144000"/>
  <p:defaultTextStyle>
    <a:defPPr>
      <a:defRPr lang="ru-RU"/>
    </a:defPPr>
    <a:lvl1pPr algn="l" rtl="0" fontAlgn="base">
      <a:spcBef>
        <a:spcPct val="0"/>
      </a:spcBef>
      <a:spcAft>
        <a:spcPct val="0"/>
      </a:spcAft>
      <a:defRPr sz="3000" kern="1200">
        <a:solidFill>
          <a:schemeClr val="tx1"/>
        </a:solidFill>
        <a:latin typeface="Arial" charset="0"/>
        <a:ea typeface="+mn-ea"/>
        <a:cs typeface="Arial" charset="0"/>
      </a:defRPr>
    </a:lvl1pPr>
    <a:lvl2pPr marL="457200" algn="l" rtl="0" fontAlgn="base">
      <a:spcBef>
        <a:spcPct val="0"/>
      </a:spcBef>
      <a:spcAft>
        <a:spcPct val="0"/>
      </a:spcAft>
      <a:defRPr sz="3000" kern="1200">
        <a:solidFill>
          <a:schemeClr val="tx1"/>
        </a:solidFill>
        <a:latin typeface="Arial" charset="0"/>
        <a:ea typeface="+mn-ea"/>
        <a:cs typeface="Arial" charset="0"/>
      </a:defRPr>
    </a:lvl2pPr>
    <a:lvl3pPr marL="914400" algn="l" rtl="0" fontAlgn="base">
      <a:spcBef>
        <a:spcPct val="0"/>
      </a:spcBef>
      <a:spcAft>
        <a:spcPct val="0"/>
      </a:spcAft>
      <a:defRPr sz="3000" kern="1200">
        <a:solidFill>
          <a:schemeClr val="tx1"/>
        </a:solidFill>
        <a:latin typeface="Arial" charset="0"/>
        <a:ea typeface="+mn-ea"/>
        <a:cs typeface="Arial" charset="0"/>
      </a:defRPr>
    </a:lvl3pPr>
    <a:lvl4pPr marL="1371600" algn="l" rtl="0" fontAlgn="base">
      <a:spcBef>
        <a:spcPct val="0"/>
      </a:spcBef>
      <a:spcAft>
        <a:spcPct val="0"/>
      </a:spcAft>
      <a:defRPr sz="3000" kern="1200">
        <a:solidFill>
          <a:schemeClr val="tx1"/>
        </a:solidFill>
        <a:latin typeface="Arial" charset="0"/>
        <a:ea typeface="+mn-ea"/>
        <a:cs typeface="Arial" charset="0"/>
      </a:defRPr>
    </a:lvl4pPr>
    <a:lvl5pPr marL="1828800" algn="l" rtl="0" fontAlgn="base">
      <a:spcBef>
        <a:spcPct val="0"/>
      </a:spcBef>
      <a:spcAft>
        <a:spcPct val="0"/>
      </a:spcAft>
      <a:defRPr sz="3000" kern="1200">
        <a:solidFill>
          <a:schemeClr val="tx1"/>
        </a:solidFill>
        <a:latin typeface="Arial" charset="0"/>
        <a:ea typeface="+mn-ea"/>
        <a:cs typeface="Arial" charset="0"/>
      </a:defRPr>
    </a:lvl5pPr>
    <a:lvl6pPr marL="2286000" algn="l" defTabSz="914400" rtl="0" eaLnBrk="1" latinLnBrk="0" hangingPunct="1">
      <a:defRPr sz="3000" kern="1200">
        <a:solidFill>
          <a:schemeClr val="tx1"/>
        </a:solidFill>
        <a:latin typeface="Arial" charset="0"/>
        <a:ea typeface="+mn-ea"/>
        <a:cs typeface="Arial" charset="0"/>
      </a:defRPr>
    </a:lvl6pPr>
    <a:lvl7pPr marL="2743200" algn="l" defTabSz="914400" rtl="0" eaLnBrk="1" latinLnBrk="0" hangingPunct="1">
      <a:defRPr sz="3000" kern="1200">
        <a:solidFill>
          <a:schemeClr val="tx1"/>
        </a:solidFill>
        <a:latin typeface="Arial" charset="0"/>
        <a:ea typeface="+mn-ea"/>
        <a:cs typeface="Arial" charset="0"/>
      </a:defRPr>
    </a:lvl7pPr>
    <a:lvl8pPr marL="3200400" algn="l" defTabSz="914400" rtl="0" eaLnBrk="1" latinLnBrk="0" hangingPunct="1">
      <a:defRPr sz="3000" kern="1200">
        <a:solidFill>
          <a:schemeClr val="tx1"/>
        </a:solidFill>
        <a:latin typeface="Arial" charset="0"/>
        <a:ea typeface="+mn-ea"/>
        <a:cs typeface="Arial" charset="0"/>
      </a:defRPr>
    </a:lvl8pPr>
    <a:lvl9pPr marL="3657600" algn="l" defTabSz="914400" rtl="0" eaLnBrk="1" latinLnBrk="0" hangingPunct="1">
      <a:defRPr sz="30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A52AE"/>
    <a:srgbClr val="10346E"/>
    <a:srgbClr val="004182"/>
    <a:srgbClr val="B6DEF0"/>
    <a:srgbClr val="6295E8"/>
    <a:srgbClr val="004D9A"/>
    <a:srgbClr val="800080"/>
    <a:srgbClr val="FFE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4" autoAdjust="0"/>
    <p:restoredTop sz="94660"/>
  </p:normalViewPr>
  <p:slideViewPr>
    <p:cSldViewPr>
      <p:cViewPr>
        <p:scale>
          <a:sx n="71" d="100"/>
          <a:sy n="71" d="100"/>
        </p:scale>
        <p:origin x="-1164" y="-630"/>
      </p:cViewPr>
      <p:guideLst>
        <p:guide orient="horz" pos="2160"/>
        <p:guide pos="2880"/>
      </p:guideLst>
    </p:cSldViewPr>
  </p:slideViewPr>
  <p:notesTextViewPr>
    <p:cViewPr>
      <p:scale>
        <a:sx n="100" d="100"/>
        <a:sy n="100" d="100"/>
      </p:scale>
      <p:origin x="0" y="0"/>
    </p:cViewPr>
  </p:notesTextViewPr>
  <p:sorterViewPr>
    <p:cViewPr>
      <p:scale>
        <a:sx n="75" d="100"/>
        <a:sy n="75"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1050;&#1085;&#1080;&#1075;&#1072;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ru-RU"/>
  <c:roundedCorners val="0"/>
  <mc:AlternateContent xmlns:mc="http://schemas.openxmlformats.org/markup-compatibility/2006">
    <mc:Choice xmlns:c14="http://schemas.microsoft.com/office/drawing/2007/8/2/chart" Requires="c14">
      <c14:style val="110"/>
    </mc:Choice>
    <mc:Fallback>
      <c:style val="10"/>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invertIfNegative val="0"/>
          <c:cat>
            <c:strRef>
              <c:f>Лист1!$C$4:$E$4</c:f>
              <c:strCache>
                <c:ptCount val="3"/>
                <c:pt idx="0">
                  <c:v>2011 год</c:v>
                </c:pt>
                <c:pt idx="1">
                  <c:v>2012 год</c:v>
                </c:pt>
                <c:pt idx="2">
                  <c:v>начало 2013 года</c:v>
                </c:pt>
              </c:strCache>
            </c:strRef>
          </c:cat>
          <c:val>
            <c:numRef>
              <c:f>Лист1!$C$5:$E$5</c:f>
              <c:numCache>
                <c:formatCode>0.00%</c:formatCode>
                <c:ptCount val="3"/>
                <c:pt idx="0" formatCode="0%">
                  <c:v>0.59</c:v>
                </c:pt>
                <c:pt idx="1">
                  <c:v>0.77800000000000002</c:v>
                </c:pt>
                <c:pt idx="2">
                  <c:v>0.91200000000000003</c:v>
                </c:pt>
              </c:numCache>
            </c:numRef>
          </c:val>
        </c:ser>
        <c:dLbls>
          <c:showLegendKey val="0"/>
          <c:showVal val="0"/>
          <c:showCatName val="0"/>
          <c:showSerName val="0"/>
          <c:showPercent val="0"/>
          <c:showBubbleSize val="0"/>
        </c:dLbls>
        <c:gapWidth val="150"/>
        <c:shape val="box"/>
        <c:axId val="19910656"/>
        <c:axId val="19912192"/>
        <c:axId val="0"/>
      </c:bar3DChart>
      <c:catAx>
        <c:axId val="19910656"/>
        <c:scaling>
          <c:orientation val="minMax"/>
        </c:scaling>
        <c:delete val="0"/>
        <c:axPos val="b"/>
        <c:majorTickMark val="out"/>
        <c:minorTickMark val="none"/>
        <c:tickLblPos val="nextTo"/>
        <c:crossAx val="19912192"/>
        <c:crosses val="autoZero"/>
        <c:auto val="1"/>
        <c:lblAlgn val="ctr"/>
        <c:lblOffset val="100"/>
        <c:noMultiLvlLbl val="0"/>
      </c:catAx>
      <c:valAx>
        <c:axId val="19912192"/>
        <c:scaling>
          <c:orientation val="minMax"/>
        </c:scaling>
        <c:delete val="0"/>
        <c:axPos val="l"/>
        <c:majorGridlines/>
        <c:numFmt formatCode="0%" sourceLinked="1"/>
        <c:majorTickMark val="out"/>
        <c:minorTickMark val="none"/>
        <c:tickLblPos val="nextTo"/>
        <c:crossAx val="19910656"/>
        <c:crosses val="autoZero"/>
        <c:crossBetween val="between"/>
      </c:valAx>
    </c:plotArea>
    <c:plotVisOnly val="1"/>
    <c:dispBlanksAs val="gap"/>
    <c:showDLblsOverMax val="0"/>
  </c:chart>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0.8</cdr:x>
      <cdr:y>0.50174</cdr:y>
    </cdr:from>
    <cdr:to>
      <cdr:x>1</cdr:x>
      <cdr:y>0.83507</cdr:y>
    </cdr:to>
    <cdr:sp macro="" textlink="">
      <cdr:nvSpPr>
        <cdr:cNvPr id="2" name="TextBox 1"/>
        <cdr:cNvSpPr txBox="1"/>
      </cdr:nvSpPr>
      <cdr:spPr>
        <a:xfrm xmlns:a="http://schemas.openxmlformats.org/drawingml/2006/main">
          <a:off x="4362450" y="1376363"/>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ru-RU" sz="110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ru-RU"/>
          </a:p>
        </p:txBody>
      </p:sp>
      <p:sp>
        <p:nvSpPr>
          <p:cNvPr id="37891" name="Rectangle 3"/>
          <p:cNvSpPr>
            <a:spLocks noGrp="1" noChangeArrowheads="1"/>
          </p:cNvSpPr>
          <p:nvPr>
            <p:ph type="dt" idx="1"/>
          </p:nvPr>
        </p:nvSpPr>
        <p:spPr bwMode="auto">
          <a:xfrm>
            <a:off x="3884613" y="0"/>
            <a:ext cx="2971800" cy="45720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endParaRPr lang="ru-RU"/>
          </a:p>
        </p:txBody>
      </p:sp>
      <p:sp>
        <p:nvSpPr>
          <p:cNvPr id="16388"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85800" y="4343400"/>
            <a:ext cx="5486400" cy="4114800"/>
          </a:xfrm>
          <a:prstGeom prst="rect">
            <a:avLst/>
          </a:prstGeom>
          <a:noFill/>
          <a:ln>
            <a:noFill/>
          </a:ln>
          <a:effectLs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37894" name="Rectangle 6"/>
          <p:cNvSpPr>
            <a:spLocks noGrp="1" noChangeArrowheads="1"/>
          </p:cNvSpPr>
          <p:nvPr>
            <p:ph type="ftr" sz="quarter" idx="4"/>
          </p:nvPr>
        </p:nvSpPr>
        <p:spPr bwMode="auto">
          <a:xfrm>
            <a:off x="0"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ru-RU"/>
          </a:p>
        </p:txBody>
      </p:sp>
      <p:sp>
        <p:nvSpPr>
          <p:cNvPr id="37895" name="Rectangle 7"/>
          <p:cNvSpPr>
            <a:spLocks noGrp="1" noChangeArrowheads="1"/>
          </p:cNvSpPr>
          <p:nvPr>
            <p:ph type="sldNum" sz="quarter" idx="5"/>
          </p:nvPr>
        </p:nvSpPr>
        <p:spPr bwMode="auto">
          <a:xfrm>
            <a:off x="3884613" y="8685213"/>
            <a:ext cx="2971800" cy="457200"/>
          </a:xfrm>
          <a:prstGeom prst="rect">
            <a:avLst/>
          </a:prstGeom>
          <a:noFill/>
          <a:ln>
            <a:noFill/>
          </a:ln>
          <a:effectLst/>
          <a:ex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A2E88BD-B176-431B-9E90-AE67600A1142}" type="slidenum">
              <a:rPr lang="ru-RU"/>
              <a:pPr>
                <a:defRPr/>
              </a:pPr>
              <a:t>‹#›</a:t>
            </a:fld>
            <a:endParaRPr lang="ru-RU"/>
          </a:p>
        </p:txBody>
      </p:sp>
    </p:spTree>
    <p:extLst>
      <p:ext uri="{BB962C8B-B14F-4D97-AF65-F5344CB8AC3E}">
        <p14:creationId xmlns:p14="http://schemas.microsoft.com/office/powerpoint/2010/main" val="25390302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C773D9DA-AA32-4923-9B0A-3031B04A44F3}"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AD31C0FD-11F6-4685-839B-5A5C24FCA55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7F57B441-2A96-49CB-92D2-06945E36BDFE}" type="slidenum">
              <a:rPr lang="ru-RU"/>
              <a:pPr>
                <a:defRPr/>
              </a:pPr>
              <a:t>‹#›</a:t>
            </a:fld>
            <a:endParaRPr lang="ru-RU"/>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Заголовок, текст и 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Текст 2"/>
          <p:cNvSpPr>
            <a:spLocks noGrp="1"/>
          </p:cNvSpPr>
          <p:nvPr>
            <p:ph type="body"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2D44C049-B978-4C33-B679-157380F54BE9}" type="slidenum">
              <a:rPr lang="ru-RU"/>
              <a:pPr>
                <a:defRPr/>
              </a:pPr>
              <a:t>‹#›</a:t>
            </a:fld>
            <a:endParaRPr lang="ru-RU"/>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AndTwoObj" preserve="1">
  <p:cSld name="Заголовок, 1 большой объект и 2 маленьких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Rectangle 4"/>
          <p:cNvSpPr>
            <a:spLocks noGrp="1" noChangeArrowheads="1"/>
          </p:cNvSpPr>
          <p:nvPr>
            <p:ph type="dt" sz="half" idx="10"/>
          </p:nvPr>
        </p:nvSpPr>
        <p:spPr>
          <a:ln/>
        </p:spPr>
        <p:txBody>
          <a:bodyPr/>
          <a:lstStyle>
            <a:lvl1pPr>
              <a:defRPr/>
            </a:lvl1pPr>
          </a:lstStyle>
          <a:p>
            <a:pPr>
              <a:defRPr/>
            </a:pPr>
            <a:endParaRPr lang="ru-RU"/>
          </a:p>
        </p:txBody>
      </p:sp>
      <p:sp>
        <p:nvSpPr>
          <p:cNvPr id="7" name="Rectangle 5"/>
          <p:cNvSpPr>
            <a:spLocks noGrp="1" noChangeArrowheads="1"/>
          </p:cNvSpPr>
          <p:nvPr>
            <p:ph type="ftr" sz="quarter" idx="11"/>
          </p:nvPr>
        </p:nvSpPr>
        <p:spPr>
          <a:ln/>
        </p:spPr>
        <p:txBody>
          <a:bodyPr/>
          <a:lstStyle>
            <a:lvl1pPr>
              <a:defRPr/>
            </a:lvl1pPr>
          </a:lstStyle>
          <a:p>
            <a:pPr>
              <a:defRPr/>
            </a:pPr>
            <a:endParaRPr lang="ru-RU"/>
          </a:p>
        </p:txBody>
      </p:sp>
      <p:sp>
        <p:nvSpPr>
          <p:cNvPr id="8" name="Rectangle 6"/>
          <p:cNvSpPr>
            <a:spLocks noGrp="1" noChangeArrowheads="1"/>
          </p:cNvSpPr>
          <p:nvPr>
            <p:ph type="sldNum" sz="quarter" idx="12"/>
          </p:nvPr>
        </p:nvSpPr>
        <p:spPr>
          <a:ln/>
        </p:spPr>
        <p:txBody>
          <a:bodyPr/>
          <a:lstStyle>
            <a:lvl1pPr>
              <a:defRPr/>
            </a:lvl1pPr>
          </a:lstStyle>
          <a:p>
            <a:pPr>
              <a:defRPr/>
            </a:pPr>
            <a:fld id="{29EA5167-4D1E-44E7-822B-C3C44BDDF219}" type="slidenum">
              <a:rPr lang="ru-RU"/>
              <a:pPr>
                <a:defRPr/>
              </a:pPr>
              <a:t>‹#›</a:t>
            </a:fld>
            <a:endParaRPr lang="ru-RU"/>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fourObj" preserve="1">
  <p:cSld name="Заголовок и четыре объекта">
    <p:spTree>
      <p:nvGrpSpPr>
        <p:cNvPr id="1" name=""/>
        <p:cNvGrpSpPr/>
        <p:nvPr/>
      </p:nvGrpSpPr>
      <p:grpSpPr>
        <a:xfrm>
          <a:off x="0" y="0"/>
          <a:ext cx="0" cy="0"/>
          <a:chOff x="0" y="0"/>
          <a:chExt cx="0" cy="0"/>
        </a:xfrm>
      </p:grpSpPr>
      <p:sp>
        <p:nvSpPr>
          <p:cNvPr id="2" name="Заголовок 1"/>
          <p:cNvSpPr>
            <a:spLocks noGrp="1"/>
          </p:cNvSpPr>
          <p:nvPr>
            <p:ph type="title" sz="quarter"/>
          </p:nvPr>
        </p:nvSpPr>
        <p:spPr>
          <a:xfrm>
            <a:off x="457200" y="274638"/>
            <a:ext cx="8229600" cy="1143000"/>
          </a:xfrm>
        </p:spPr>
        <p:txBody>
          <a:bodyPr/>
          <a:lstStyle/>
          <a:p>
            <a:r>
              <a:rPr lang="ru-RU" smtClean="0"/>
              <a:t>Образец заголовка</a:t>
            </a:r>
            <a:endParaRPr lang="ru-RU"/>
          </a:p>
        </p:txBody>
      </p:sp>
      <p:sp>
        <p:nvSpPr>
          <p:cNvPr id="3" name="Объект 2"/>
          <p:cNvSpPr>
            <a:spLocks noGrp="1"/>
          </p:cNvSpPr>
          <p:nvPr>
            <p:ph sz="quarter" idx="1"/>
          </p:nvPr>
        </p:nvSpPr>
        <p:spPr>
          <a:xfrm>
            <a:off x="457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quarter" idx="2"/>
          </p:nvPr>
        </p:nvSpPr>
        <p:spPr>
          <a:xfrm>
            <a:off x="4648200" y="1600200"/>
            <a:ext cx="4038600" cy="21859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Объект 4"/>
          <p:cNvSpPr>
            <a:spLocks noGrp="1"/>
          </p:cNvSpPr>
          <p:nvPr>
            <p:ph sz="quarter" idx="3"/>
          </p:nvPr>
        </p:nvSpPr>
        <p:spPr>
          <a:xfrm>
            <a:off x="457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Объект 5"/>
          <p:cNvSpPr>
            <a:spLocks noGrp="1"/>
          </p:cNvSpPr>
          <p:nvPr>
            <p:ph sz="quarter" idx="4"/>
          </p:nvPr>
        </p:nvSpPr>
        <p:spPr>
          <a:xfrm>
            <a:off x="4648200" y="3938588"/>
            <a:ext cx="4038600" cy="2187575"/>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AC29B6FF-4CF7-412B-AB25-147FFDC527D6}"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224CD21D-CE28-4C5B-8805-178C0590C3AE}"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pPr>
              <a:defRPr/>
            </a:pPr>
            <a:fld id="{40DDCD95-F8A5-4DB2-ADE1-C6FEDFC8035E}"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B81E60D-6968-4CFD-BAB2-4C657D3B1881}"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pPr>
              <a:defRPr/>
            </a:pPr>
            <a:fld id="{011F2A94-36EC-482D-ABF3-8E3AACA4AA92}"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pPr>
              <a:defRPr/>
            </a:pPr>
            <a:fld id="{7F002D0F-0F37-4435-B63A-174B9C78EB6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pPr>
              <a:defRPr/>
            </a:pPr>
            <a:fld id="{753B9709-3C40-4479-B927-E245D9A98999}"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4C167EB5-28F2-45AC-A0D7-1B1BF07F28B5}"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pPr>
              <a:defRPr/>
            </a:pPr>
            <a:fld id="{A1A3B141-6F00-49B6-9616-77D1566928D6}"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6" cstate="email">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defRPr sz="1400">
                <a:cs typeface="+mn-cs"/>
              </a:defRPr>
            </a:lvl1pPr>
          </a:lstStyle>
          <a:p>
            <a:pPr>
              <a:defRPr/>
            </a:pPr>
            <a:endParaRPr lang="ru-RU"/>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ctr">
              <a:defRPr sz="1400">
                <a:cs typeface="+mn-cs"/>
              </a:defRPr>
            </a:lvl1pPr>
          </a:lstStyle>
          <a:p>
            <a:pPr>
              <a:defRPr/>
            </a:pPr>
            <a:endParaRPr lang="ru-RU"/>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29262BBD-B930-48DB-844B-BA522FCD255A}" type="slidenum">
              <a:rPr lang="ru-RU"/>
              <a:pPr>
                <a:defRPr/>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5.jpeg"/><Relationship Id="rId7" Type="http://schemas.openxmlformats.org/officeDocument/2006/relationships/image" Target="../media/image19.jpeg"/><Relationship Id="rId2" Type="http://schemas.openxmlformats.org/officeDocument/2006/relationships/image" Target="../media/image14.jpeg"/><Relationship Id="rId1" Type="http://schemas.openxmlformats.org/officeDocument/2006/relationships/slideLayout" Target="../slideLayouts/slideLayout7.xml"/><Relationship Id="rId6" Type="http://schemas.openxmlformats.org/officeDocument/2006/relationships/image" Target="../media/image18.jpeg"/><Relationship Id="rId5" Type="http://schemas.openxmlformats.org/officeDocument/2006/relationships/image" Target="../media/image17.jpeg"/><Relationship Id="rId4" Type="http://schemas.openxmlformats.org/officeDocument/2006/relationships/image" Target="../media/image16.jpeg"/></Relationships>
</file>

<file path=ppt/slides/_rels/slide13.xml.rels><?xml version="1.0" encoding="UTF-8" standalone="yes"?>
<Relationships xmlns="http://schemas.openxmlformats.org/package/2006/relationships"><Relationship Id="rId3" Type="http://schemas.openxmlformats.org/officeDocument/2006/relationships/image" Target="../media/image21.jpeg"/><Relationship Id="rId7" Type="http://schemas.openxmlformats.org/officeDocument/2006/relationships/image" Target="../media/image25.jpeg"/><Relationship Id="rId2" Type="http://schemas.openxmlformats.org/officeDocument/2006/relationships/image" Target="../media/image20.jpeg"/><Relationship Id="rId1" Type="http://schemas.openxmlformats.org/officeDocument/2006/relationships/slideLayout" Target="../slideLayouts/slideLayout7.xml"/><Relationship Id="rId6" Type="http://schemas.openxmlformats.org/officeDocument/2006/relationships/image" Target="../media/image24.jpeg"/><Relationship Id="rId5" Type="http://schemas.openxmlformats.org/officeDocument/2006/relationships/image" Target="../media/image23.jpeg"/><Relationship Id="rId4" Type="http://schemas.openxmlformats.org/officeDocument/2006/relationships/image" Target="../media/image22.jpeg"/></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8" Type="http://schemas.openxmlformats.org/officeDocument/2006/relationships/image" Target="../media/image32.png"/><Relationship Id="rId3" Type="http://schemas.openxmlformats.org/officeDocument/2006/relationships/image" Target="../media/image27.jpeg"/><Relationship Id="rId7" Type="http://schemas.openxmlformats.org/officeDocument/2006/relationships/image" Target="../media/image31.jpeg"/><Relationship Id="rId2" Type="http://schemas.openxmlformats.org/officeDocument/2006/relationships/image" Target="../media/image26.jpeg"/><Relationship Id="rId1" Type="http://schemas.openxmlformats.org/officeDocument/2006/relationships/slideLayout" Target="../slideLayouts/slideLayout7.xml"/><Relationship Id="rId6" Type="http://schemas.openxmlformats.org/officeDocument/2006/relationships/image" Target="../media/image30.jpeg"/><Relationship Id="rId5" Type="http://schemas.openxmlformats.org/officeDocument/2006/relationships/image" Target="../media/image29.jpeg"/><Relationship Id="rId10" Type="http://schemas.openxmlformats.org/officeDocument/2006/relationships/image" Target="../media/image33.jpeg"/><Relationship Id="rId4" Type="http://schemas.openxmlformats.org/officeDocument/2006/relationships/image" Target="../media/image28.jpeg"/><Relationship Id="rId9" Type="http://schemas.microsoft.com/office/2007/relationships/hdphoto" Target="../media/hdphoto2.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7.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Text Box 10"/>
          <p:cNvSpPr txBox="1">
            <a:spLocks noChangeArrowheads="1"/>
          </p:cNvSpPr>
          <p:nvPr/>
        </p:nvSpPr>
        <p:spPr bwMode="auto">
          <a:xfrm>
            <a:off x="173154" y="4437112"/>
            <a:ext cx="7848922" cy="1077218"/>
          </a:xfrm>
          <a:prstGeom prst="rect">
            <a:avLst/>
          </a:prstGeom>
          <a:noFill/>
          <a:ln w="9525">
            <a:noFill/>
            <a:miter lim="800000"/>
            <a:headEnd/>
            <a:tailEnd/>
          </a:ln>
        </p:spPr>
        <p:txBody>
          <a:bodyPr wrap="square">
            <a:spAutoFit/>
          </a:bodyPr>
          <a:lstStyle/>
          <a:p>
            <a:pPr algn="ctr">
              <a:lnSpc>
                <a:spcPct val="160000"/>
              </a:lnSpc>
            </a:pPr>
            <a:r>
              <a:rPr lang="ru-RU" sz="2000" b="1" dirty="0" smtClean="0">
                <a:solidFill>
                  <a:srgbClr val="003472"/>
                </a:solidFill>
                <a:latin typeface="Times New Roman" pitchFamily="18" charset="0"/>
                <a:cs typeface="Times New Roman" pitchFamily="18" charset="0"/>
              </a:rPr>
              <a:t>(учитель физической культуры</a:t>
            </a:r>
          </a:p>
          <a:p>
            <a:pPr algn="ctr">
              <a:lnSpc>
                <a:spcPct val="160000"/>
              </a:lnSpc>
            </a:pPr>
            <a:r>
              <a:rPr lang="ru-RU" sz="2000" b="1" u="sng" dirty="0" err="1" smtClean="0">
                <a:solidFill>
                  <a:srgbClr val="003472"/>
                </a:solidFill>
                <a:latin typeface="Times New Roman" pitchFamily="18" charset="0"/>
                <a:cs typeface="Times New Roman" pitchFamily="18" charset="0"/>
              </a:rPr>
              <a:t>Асхадуллин</a:t>
            </a:r>
            <a:r>
              <a:rPr lang="ru-RU" sz="2000" b="1" u="sng" dirty="0" smtClean="0">
                <a:solidFill>
                  <a:srgbClr val="003472"/>
                </a:solidFill>
                <a:latin typeface="Times New Roman" pitchFamily="18" charset="0"/>
                <a:cs typeface="Times New Roman" pitchFamily="18" charset="0"/>
              </a:rPr>
              <a:t> Альфред </a:t>
            </a:r>
            <a:r>
              <a:rPr lang="ru-RU" sz="2000" b="1" u="sng" dirty="0" err="1" smtClean="0">
                <a:solidFill>
                  <a:srgbClr val="003472"/>
                </a:solidFill>
                <a:latin typeface="Times New Roman" pitchFamily="18" charset="0"/>
                <a:cs typeface="Times New Roman" pitchFamily="18" charset="0"/>
              </a:rPr>
              <a:t>Ильдарович</a:t>
            </a:r>
            <a:r>
              <a:rPr lang="ru-RU" sz="2000" b="1" dirty="0" smtClean="0">
                <a:solidFill>
                  <a:srgbClr val="003472"/>
                </a:solidFill>
                <a:latin typeface="Times New Roman" pitchFamily="18" charset="0"/>
                <a:cs typeface="Times New Roman" pitchFamily="18" charset="0"/>
              </a:rPr>
              <a:t>)</a:t>
            </a:r>
            <a:endParaRPr lang="ru-RU" sz="2000" b="1" dirty="0">
              <a:solidFill>
                <a:srgbClr val="003472"/>
              </a:solidFill>
              <a:latin typeface="Times New Roman" pitchFamily="18" charset="0"/>
              <a:cs typeface="Times New Roman" pitchFamily="18" charset="0"/>
            </a:endParaRPr>
          </a:p>
        </p:txBody>
      </p:sp>
      <p:sp>
        <p:nvSpPr>
          <p:cNvPr id="17410" name="Text Box 11"/>
          <p:cNvSpPr txBox="1">
            <a:spLocks noChangeArrowheads="1"/>
          </p:cNvSpPr>
          <p:nvPr/>
        </p:nvSpPr>
        <p:spPr bwMode="auto">
          <a:xfrm>
            <a:off x="3419475" y="6237288"/>
            <a:ext cx="1446422" cy="369332"/>
          </a:xfrm>
          <a:prstGeom prst="rect">
            <a:avLst/>
          </a:prstGeom>
          <a:noFill/>
          <a:ln w="9525">
            <a:noFill/>
            <a:miter lim="800000"/>
            <a:headEnd/>
            <a:tailEnd/>
          </a:ln>
        </p:spPr>
        <p:txBody>
          <a:bodyPr wrap="none">
            <a:spAutoFit/>
          </a:bodyPr>
          <a:lstStyle/>
          <a:p>
            <a:r>
              <a:rPr lang="ru-RU" sz="1800" b="1" dirty="0" smtClean="0">
                <a:solidFill>
                  <a:srgbClr val="10346E"/>
                </a:solidFill>
                <a:latin typeface="Times New Roman" pitchFamily="18" charset="0"/>
                <a:cs typeface="Times New Roman" pitchFamily="18" charset="0"/>
              </a:rPr>
              <a:t>Казань 2013</a:t>
            </a:r>
            <a:endParaRPr lang="ru-RU" sz="1800" b="1" dirty="0">
              <a:solidFill>
                <a:srgbClr val="10346E"/>
              </a:solidFill>
              <a:latin typeface="Times New Roman" pitchFamily="18" charset="0"/>
              <a:cs typeface="Times New Roman" pitchFamily="18" charset="0"/>
            </a:endParaRPr>
          </a:p>
        </p:txBody>
      </p:sp>
      <p:sp>
        <p:nvSpPr>
          <p:cNvPr id="17411" name="Rectangle 5"/>
          <p:cNvSpPr>
            <a:spLocks noGrp="1" noChangeArrowheads="1"/>
          </p:cNvSpPr>
          <p:nvPr>
            <p:ph type="title" idx="4294967295"/>
          </p:nvPr>
        </p:nvSpPr>
        <p:spPr>
          <a:xfrm>
            <a:off x="27886" y="1196752"/>
            <a:ext cx="8229600" cy="2663825"/>
          </a:xfrm>
        </p:spPr>
        <p:txBody>
          <a:bodyPr/>
          <a:lstStyle/>
          <a:p>
            <a:pPr>
              <a:lnSpc>
                <a:spcPct val="130000"/>
              </a:lnSpc>
            </a:pPr>
            <a:r>
              <a:rPr lang="tt-RU" sz="3000" b="1" dirty="0" smtClean="0">
                <a:solidFill>
                  <a:srgbClr val="10346E"/>
                </a:solidFill>
              </a:rPr>
              <a:t/>
            </a:r>
            <a:br>
              <a:rPr lang="tt-RU" sz="3000" b="1" dirty="0" smtClean="0">
                <a:solidFill>
                  <a:srgbClr val="10346E"/>
                </a:solidFill>
              </a:rPr>
            </a:br>
            <a:r>
              <a:rPr lang="ru-RU" sz="3600" b="1" dirty="0" smtClean="0">
                <a:solidFill>
                  <a:srgbClr val="10346E"/>
                </a:solidFill>
                <a:effectLst>
                  <a:outerShdw blurRad="38100" dist="38100" dir="2700000" algn="tl">
                    <a:srgbClr val="000000">
                      <a:alpha val="43137"/>
                    </a:srgbClr>
                  </a:outerShdw>
                </a:effectLst>
                <a:latin typeface="Times New Roman" pitchFamily="18" charset="0"/>
                <a:cs typeface="Times New Roman" pitchFamily="18" charset="0"/>
              </a:rPr>
              <a:t>Мотивация к здоровому образу жизни через уроки физической культуры</a:t>
            </a:r>
            <a:endParaRPr lang="ru-RU" sz="3600" b="1" dirty="0" smtClean="0">
              <a:solidFill>
                <a:srgbClr val="004182"/>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5" name="Text Box 10"/>
          <p:cNvSpPr txBox="1">
            <a:spLocks noChangeArrowheads="1"/>
          </p:cNvSpPr>
          <p:nvPr/>
        </p:nvSpPr>
        <p:spPr bwMode="auto">
          <a:xfrm>
            <a:off x="373868" y="116632"/>
            <a:ext cx="7848922" cy="1569660"/>
          </a:xfrm>
          <a:prstGeom prst="rect">
            <a:avLst/>
          </a:prstGeom>
          <a:noFill/>
          <a:ln w="9525">
            <a:noFill/>
            <a:miter lim="800000"/>
            <a:headEnd/>
            <a:tailEnd/>
          </a:ln>
        </p:spPr>
        <p:txBody>
          <a:bodyPr wrap="square">
            <a:spAutoFit/>
          </a:bodyPr>
          <a:lstStyle/>
          <a:p>
            <a:pPr algn="ctr">
              <a:lnSpc>
                <a:spcPct val="160000"/>
              </a:lnSpc>
            </a:pPr>
            <a:r>
              <a:rPr lang="ru-RU" sz="2000" b="1" dirty="0" smtClean="0">
                <a:solidFill>
                  <a:srgbClr val="003472"/>
                </a:solidFill>
                <a:latin typeface="Times New Roman" pitchFamily="18" charset="0"/>
                <a:cs typeface="Times New Roman" pitchFamily="18" charset="0"/>
              </a:rPr>
              <a:t>Муниципальное бюджетное общеобразовательное учреждение «Средняя общеобразовательная школа №175» </a:t>
            </a:r>
          </a:p>
          <a:p>
            <a:pPr algn="ctr">
              <a:lnSpc>
                <a:spcPct val="160000"/>
              </a:lnSpc>
            </a:pPr>
            <a:r>
              <a:rPr lang="ru-RU" sz="2000" b="1" dirty="0" smtClean="0">
                <a:solidFill>
                  <a:srgbClr val="003472"/>
                </a:solidFill>
                <a:latin typeface="Times New Roman" pitchFamily="18" charset="0"/>
                <a:cs typeface="Times New Roman" pitchFamily="18" charset="0"/>
              </a:rPr>
              <a:t>Советского района </a:t>
            </a:r>
            <a:r>
              <a:rPr lang="ru-RU" sz="2000" b="1" dirty="0" err="1" smtClean="0">
                <a:solidFill>
                  <a:srgbClr val="003472"/>
                </a:solidFill>
                <a:latin typeface="Times New Roman" pitchFamily="18" charset="0"/>
                <a:cs typeface="Times New Roman" pitchFamily="18" charset="0"/>
              </a:rPr>
              <a:t>г.Казани</a:t>
            </a:r>
            <a:endParaRPr lang="ru-RU" sz="2000" b="1" dirty="0">
              <a:solidFill>
                <a:srgbClr val="003472"/>
              </a:solidFill>
              <a:latin typeface="Times New Roman" pitchFamily="18" charset="0"/>
              <a:cs typeface="Times New Roman" pitchFamily="18" charset="0"/>
            </a:endParaRPr>
          </a:p>
        </p:txBody>
      </p:sp>
      <p:pic>
        <p:nvPicPr>
          <p:cNvPr id="2" name="Рисунок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6228184" y="3501008"/>
            <a:ext cx="2167639" cy="3251459"/>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395537" y="476672"/>
            <a:ext cx="7920880" cy="1152128"/>
          </a:xfrm>
          <a:prstGeom prst="roundRect">
            <a:avLst/>
          </a:prstGeom>
          <a:ln>
            <a:solidFill>
              <a:srgbClr val="1A52AE"/>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Рефлексивное обучение</a:t>
            </a:r>
            <a:endParaRPr lang="ru-RU" sz="3200" b="1" i="1" dirty="0" smtClean="0">
              <a:solidFill>
                <a:schemeClr val="accent1">
                  <a:lumMod val="25000"/>
                </a:schemeClr>
              </a:solidFill>
              <a:latin typeface="Times New Roman" pitchFamily="18" charset="0"/>
              <a:cs typeface="Times New Roman" pitchFamily="18" charset="0"/>
            </a:endParaRPr>
          </a:p>
        </p:txBody>
      </p:sp>
      <p:sp>
        <p:nvSpPr>
          <p:cNvPr id="3" name="Rectangle 2"/>
          <p:cNvSpPr txBox="1">
            <a:spLocks noChangeArrowheads="1"/>
          </p:cNvSpPr>
          <p:nvPr/>
        </p:nvSpPr>
        <p:spPr bwMode="auto">
          <a:xfrm>
            <a:off x="0" y="2682480"/>
            <a:ext cx="2339751"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Физическая рефлексия</a:t>
            </a:r>
            <a:endParaRPr lang="ru-RU" sz="2800" b="1" dirty="0" smtClean="0">
              <a:solidFill>
                <a:schemeClr val="accent1">
                  <a:lumMod val="25000"/>
                </a:schemeClr>
              </a:solidFill>
              <a:latin typeface="Times New Roman" pitchFamily="18" charset="0"/>
              <a:cs typeface="Times New Roman" pitchFamily="18" charset="0"/>
            </a:endParaRPr>
          </a:p>
        </p:txBody>
      </p:sp>
      <p:sp>
        <p:nvSpPr>
          <p:cNvPr id="4" name="Rectangle 2"/>
          <p:cNvSpPr txBox="1">
            <a:spLocks noChangeArrowheads="1"/>
          </p:cNvSpPr>
          <p:nvPr/>
        </p:nvSpPr>
        <p:spPr bwMode="auto">
          <a:xfrm>
            <a:off x="1547664" y="4482680"/>
            <a:ext cx="2036565"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Сенсорная рефлексия</a:t>
            </a:r>
            <a:endParaRPr lang="ru-RU" sz="2800" b="1" dirty="0" smtClean="0">
              <a:solidFill>
                <a:schemeClr val="accent1">
                  <a:lumMod val="25000"/>
                </a:schemeClr>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5940152" y="4410672"/>
            <a:ext cx="2195736"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Духовная рефлексия</a:t>
            </a:r>
            <a:endParaRPr lang="ru-RU" sz="2800" b="1" dirty="0" smtClean="0">
              <a:solidFill>
                <a:schemeClr val="accent1">
                  <a:lumMod val="25000"/>
                </a:schemeClr>
              </a:solidFill>
              <a:latin typeface="Times New Roman" pitchFamily="18" charset="0"/>
              <a:cs typeface="Times New Roman" pitchFamily="18" charset="0"/>
            </a:endParaRPr>
          </a:p>
        </p:txBody>
      </p:sp>
      <p:sp>
        <p:nvSpPr>
          <p:cNvPr id="7" name="Rectangle 2"/>
          <p:cNvSpPr txBox="1">
            <a:spLocks noChangeArrowheads="1"/>
          </p:cNvSpPr>
          <p:nvPr/>
        </p:nvSpPr>
        <p:spPr bwMode="auto">
          <a:xfrm>
            <a:off x="3440213" y="2682480"/>
            <a:ext cx="3384376"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Интеллектуальная рефлексия</a:t>
            </a:r>
            <a:endParaRPr lang="ru-RU" sz="2800" b="1" dirty="0" smtClean="0">
              <a:solidFill>
                <a:schemeClr val="accent1">
                  <a:lumMod val="25000"/>
                </a:schemeClr>
              </a:solidFill>
              <a:latin typeface="Times New Roman" pitchFamily="18" charset="0"/>
              <a:cs typeface="Times New Roman" pitchFamily="18" charset="0"/>
            </a:endParaRPr>
          </a:p>
        </p:txBody>
      </p:sp>
      <p:cxnSp>
        <p:nvCxnSpPr>
          <p:cNvPr id="9" name="Прямая соединительная линия 8"/>
          <p:cNvCxnSpPr/>
          <p:nvPr/>
        </p:nvCxnSpPr>
        <p:spPr>
          <a:xfrm flipH="1">
            <a:off x="971600" y="1628800"/>
            <a:ext cx="1224137" cy="1053680"/>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cxnSp>
        <p:nvCxnSpPr>
          <p:cNvPr id="11" name="Прямая соединительная линия 10"/>
          <p:cNvCxnSpPr/>
          <p:nvPr/>
        </p:nvCxnSpPr>
        <p:spPr>
          <a:xfrm flipH="1">
            <a:off x="2322821" y="1628800"/>
            <a:ext cx="1584176" cy="2853880"/>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cxnSp>
        <p:nvCxnSpPr>
          <p:cNvPr id="13" name="Прямая соединительная линия 12"/>
          <p:cNvCxnSpPr/>
          <p:nvPr/>
        </p:nvCxnSpPr>
        <p:spPr>
          <a:xfrm>
            <a:off x="5386208" y="1628800"/>
            <a:ext cx="337920" cy="1053680"/>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cxnSp>
        <p:nvCxnSpPr>
          <p:cNvPr id="15" name="Прямая соединительная линия 14"/>
          <p:cNvCxnSpPr/>
          <p:nvPr/>
        </p:nvCxnSpPr>
        <p:spPr>
          <a:xfrm>
            <a:off x="6660232" y="1602360"/>
            <a:ext cx="1008112" cy="2808312"/>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902812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763688" y="475138"/>
            <a:ext cx="5328592" cy="1152128"/>
          </a:xfrm>
          <a:prstGeom prst="roundRect">
            <a:avLst/>
          </a:prstGeom>
          <a:ln>
            <a:solidFill>
              <a:srgbClr val="1A52AE"/>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Игровое обучение</a:t>
            </a:r>
            <a:endParaRPr lang="ru-RU" sz="3200" b="1" i="1" dirty="0" smtClean="0">
              <a:solidFill>
                <a:schemeClr val="accent1">
                  <a:lumMod val="25000"/>
                </a:schemeClr>
              </a:solidFill>
              <a:latin typeface="Times New Roman" pitchFamily="18" charset="0"/>
              <a:cs typeface="Times New Roman" pitchFamily="18" charset="0"/>
            </a:endParaRPr>
          </a:p>
        </p:txBody>
      </p:sp>
      <p:grpSp>
        <p:nvGrpSpPr>
          <p:cNvPr id="46" name="Группа 45"/>
          <p:cNvGrpSpPr/>
          <p:nvPr/>
        </p:nvGrpSpPr>
        <p:grpSpPr>
          <a:xfrm>
            <a:off x="194918" y="1627266"/>
            <a:ext cx="3241160" cy="1701752"/>
            <a:chOff x="194918" y="1627266"/>
            <a:chExt cx="3241160" cy="1701752"/>
          </a:xfrm>
        </p:grpSpPr>
        <p:sp>
          <p:nvSpPr>
            <p:cNvPr id="3" name="Rectangle 2"/>
            <p:cNvSpPr txBox="1">
              <a:spLocks noChangeArrowheads="1"/>
            </p:cNvSpPr>
            <p:nvPr/>
          </p:nvSpPr>
          <p:spPr bwMode="auto">
            <a:xfrm>
              <a:off x="194918" y="2176890"/>
              <a:ext cx="3241160"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Спортивно-командные игры</a:t>
              </a:r>
              <a:endParaRPr lang="ru-RU" sz="2800" b="1" dirty="0" smtClean="0">
                <a:solidFill>
                  <a:schemeClr val="accent1">
                    <a:lumMod val="25000"/>
                  </a:schemeClr>
                </a:solidFill>
                <a:latin typeface="Times New Roman" pitchFamily="18" charset="0"/>
                <a:cs typeface="Times New Roman" pitchFamily="18" charset="0"/>
              </a:endParaRPr>
            </a:p>
          </p:txBody>
        </p:sp>
        <p:cxnSp>
          <p:nvCxnSpPr>
            <p:cNvPr id="16" name="Прямая соединительная линия 15"/>
            <p:cNvCxnSpPr>
              <a:endCxn id="3" idx="0"/>
            </p:cNvCxnSpPr>
            <p:nvPr/>
          </p:nvCxnSpPr>
          <p:spPr>
            <a:xfrm flipH="1">
              <a:off x="1815498" y="1627266"/>
              <a:ext cx="1427620" cy="54962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7" name="Группа 46"/>
          <p:cNvGrpSpPr/>
          <p:nvPr/>
        </p:nvGrpSpPr>
        <p:grpSpPr>
          <a:xfrm>
            <a:off x="4993468" y="1627266"/>
            <a:ext cx="3241160" cy="1701752"/>
            <a:chOff x="4993468" y="1627266"/>
            <a:chExt cx="3241160" cy="1701752"/>
          </a:xfrm>
        </p:grpSpPr>
        <p:sp>
          <p:nvSpPr>
            <p:cNvPr id="4" name="Rectangle 2"/>
            <p:cNvSpPr txBox="1">
              <a:spLocks noChangeArrowheads="1"/>
            </p:cNvSpPr>
            <p:nvPr/>
          </p:nvSpPr>
          <p:spPr bwMode="auto">
            <a:xfrm>
              <a:off x="4993468" y="2176890"/>
              <a:ext cx="3241160"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Подвижные игры</a:t>
              </a:r>
              <a:endParaRPr lang="ru-RU" sz="2800" b="1" dirty="0" smtClean="0">
                <a:solidFill>
                  <a:schemeClr val="accent1">
                    <a:lumMod val="25000"/>
                  </a:schemeClr>
                </a:solidFill>
                <a:latin typeface="Times New Roman" pitchFamily="18" charset="0"/>
                <a:cs typeface="Times New Roman" pitchFamily="18" charset="0"/>
              </a:endParaRPr>
            </a:p>
          </p:txBody>
        </p:sp>
        <p:cxnSp>
          <p:nvCxnSpPr>
            <p:cNvPr id="18" name="Прямая соединительная линия 17"/>
            <p:cNvCxnSpPr>
              <a:endCxn id="4" idx="0"/>
            </p:cNvCxnSpPr>
            <p:nvPr/>
          </p:nvCxnSpPr>
          <p:spPr>
            <a:xfrm>
              <a:off x="4993468" y="1627266"/>
              <a:ext cx="1620580" cy="54962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36" name="Группа 35"/>
          <p:cNvGrpSpPr/>
          <p:nvPr/>
        </p:nvGrpSpPr>
        <p:grpSpPr>
          <a:xfrm>
            <a:off x="11922" y="3329018"/>
            <a:ext cx="1525162" cy="1384212"/>
            <a:chOff x="11922" y="3329018"/>
            <a:chExt cx="1525162" cy="1384212"/>
          </a:xfrm>
        </p:grpSpPr>
        <p:sp>
          <p:nvSpPr>
            <p:cNvPr id="5" name="Rectangle 2"/>
            <p:cNvSpPr txBox="1">
              <a:spLocks noChangeArrowheads="1"/>
            </p:cNvSpPr>
            <p:nvPr/>
          </p:nvSpPr>
          <p:spPr bwMode="auto">
            <a:xfrm>
              <a:off x="11922" y="3905082"/>
              <a:ext cx="1391725"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Волейбол</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20" name="Прямая соединительная линия 19"/>
            <p:cNvCxnSpPr/>
            <p:nvPr/>
          </p:nvCxnSpPr>
          <p:spPr>
            <a:xfrm flipH="1">
              <a:off x="677743" y="3329018"/>
              <a:ext cx="859341" cy="57606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4" name="Группа 43"/>
          <p:cNvGrpSpPr/>
          <p:nvPr/>
        </p:nvGrpSpPr>
        <p:grpSpPr>
          <a:xfrm>
            <a:off x="2329172" y="3329018"/>
            <a:ext cx="1584176" cy="1384212"/>
            <a:chOff x="2329172" y="3329018"/>
            <a:chExt cx="1584176" cy="1384212"/>
          </a:xfrm>
        </p:grpSpPr>
        <p:sp>
          <p:nvSpPr>
            <p:cNvPr id="7" name="Rectangle 2"/>
            <p:cNvSpPr txBox="1">
              <a:spLocks noChangeArrowheads="1"/>
            </p:cNvSpPr>
            <p:nvPr/>
          </p:nvSpPr>
          <p:spPr bwMode="auto">
            <a:xfrm>
              <a:off x="2473188" y="3905082"/>
              <a:ext cx="1440160"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Баскетбол</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26" name="Прямая соединительная линия 25"/>
            <p:cNvCxnSpPr/>
            <p:nvPr/>
          </p:nvCxnSpPr>
          <p:spPr>
            <a:xfrm>
              <a:off x="2329172" y="3329018"/>
              <a:ext cx="720080" cy="57606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39" name="Группа 38"/>
          <p:cNvGrpSpPr/>
          <p:nvPr/>
        </p:nvGrpSpPr>
        <p:grpSpPr>
          <a:xfrm>
            <a:off x="384956" y="3329018"/>
            <a:ext cx="1415354" cy="2392324"/>
            <a:chOff x="384956" y="3329018"/>
            <a:chExt cx="1415354" cy="2392324"/>
          </a:xfrm>
        </p:grpSpPr>
        <p:sp>
          <p:nvSpPr>
            <p:cNvPr id="6" name="Rectangle 2"/>
            <p:cNvSpPr txBox="1">
              <a:spLocks noChangeArrowheads="1"/>
            </p:cNvSpPr>
            <p:nvPr/>
          </p:nvSpPr>
          <p:spPr bwMode="auto">
            <a:xfrm>
              <a:off x="384956" y="4913194"/>
              <a:ext cx="1270158"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Футбол</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29" name="Прямая соединительная линия 28"/>
            <p:cNvCxnSpPr/>
            <p:nvPr/>
          </p:nvCxnSpPr>
          <p:spPr>
            <a:xfrm flipH="1">
              <a:off x="1488759" y="3329018"/>
              <a:ext cx="311551" cy="1594175"/>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2" name="Группа 41"/>
          <p:cNvGrpSpPr/>
          <p:nvPr/>
        </p:nvGrpSpPr>
        <p:grpSpPr>
          <a:xfrm>
            <a:off x="1972960" y="3329018"/>
            <a:ext cx="1270158" cy="2392324"/>
            <a:chOff x="1972960" y="3329018"/>
            <a:chExt cx="1270158" cy="2392324"/>
          </a:xfrm>
        </p:grpSpPr>
        <p:sp>
          <p:nvSpPr>
            <p:cNvPr id="8" name="Rectangle 2"/>
            <p:cNvSpPr txBox="1">
              <a:spLocks noChangeArrowheads="1"/>
            </p:cNvSpPr>
            <p:nvPr/>
          </p:nvSpPr>
          <p:spPr bwMode="auto">
            <a:xfrm>
              <a:off x="1972960" y="4913194"/>
              <a:ext cx="1270158"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Хоккей</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31" name="Прямая соединительная линия 30"/>
            <p:cNvCxnSpPr/>
            <p:nvPr/>
          </p:nvCxnSpPr>
          <p:spPr>
            <a:xfrm>
              <a:off x="1972960" y="3329018"/>
              <a:ext cx="356212" cy="1584176"/>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5" name="Группа 44"/>
          <p:cNvGrpSpPr/>
          <p:nvPr/>
        </p:nvGrpSpPr>
        <p:grpSpPr>
          <a:xfrm>
            <a:off x="4561420" y="3329018"/>
            <a:ext cx="1440160" cy="1384212"/>
            <a:chOff x="4561420" y="3329018"/>
            <a:chExt cx="1440160" cy="1384212"/>
          </a:xfrm>
        </p:grpSpPr>
        <p:sp>
          <p:nvSpPr>
            <p:cNvPr id="9" name="Rectangle 2"/>
            <p:cNvSpPr txBox="1">
              <a:spLocks noChangeArrowheads="1"/>
            </p:cNvSpPr>
            <p:nvPr/>
          </p:nvSpPr>
          <p:spPr bwMode="auto">
            <a:xfrm>
              <a:off x="4561420" y="3905082"/>
              <a:ext cx="1440160"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Снайпер</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33" name="Прямая соединительная линия 32"/>
            <p:cNvCxnSpPr/>
            <p:nvPr/>
          </p:nvCxnSpPr>
          <p:spPr>
            <a:xfrm flipH="1">
              <a:off x="5281500" y="3329018"/>
              <a:ext cx="720080" cy="57606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37" name="Группа 36"/>
          <p:cNvGrpSpPr/>
          <p:nvPr/>
        </p:nvGrpSpPr>
        <p:grpSpPr>
          <a:xfrm>
            <a:off x="7065675" y="3329018"/>
            <a:ext cx="1440160" cy="1384212"/>
            <a:chOff x="7065675" y="3329018"/>
            <a:chExt cx="1440160" cy="1384212"/>
          </a:xfrm>
        </p:grpSpPr>
        <p:sp>
          <p:nvSpPr>
            <p:cNvPr id="10" name="Rectangle 2"/>
            <p:cNvSpPr txBox="1">
              <a:spLocks noChangeArrowheads="1"/>
            </p:cNvSpPr>
            <p:nvPr/>
          </p:nvSpPr>
          <p:spPr bwMode="auto">
            <a:xfrm>
              <a:off x="7065675" y="3905082"/>
              <a:ext cx="1440160"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Салки</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35" name="Прямая соединительная линия 34"/>
            <p:cNvCxnSpPr/>
            <p:nvPr/>
          </p:nvCxnSpPr>
          <p:spPr>
            <a:xfrm>
              <a:off x="7065675" y="3329018"/>
              <a:ext cx="846677" cy="576064"/>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3" name="Группа 42"/>
          <p:cNvGrpSpPr/>
          <p:nvPr/>
        </p:nvGrpSpPr>
        <p:grpSpPr>
          <a:xfrm>
            <a:off x="5058962" y="3329018"/>
            <a:ext cx="1270158" cy="2402323"/>
            <a:chOff x="5058962" y="3329018"/>
            <a:chExt cx="1270158" cy="2402323"/>
          </a:xfrm>
        </p:grpSpPr>
        <p:sp>
          <p:nvSpPr>
            <p:cNvPr id="13" name="Rectangle 2"/>
            <p:cNvSpPr txBox="1">
              <a:spLocks noChangeArrowheads="1"/>
            </p:cNvSpPr>
            <p:nvPr/>
          </p:nvSpPr>
          <p:spPr bwMode="auto">
            <a:xfrm>
              <a:off x="5058962" y="4923193"/>
              <a:ext cx="1270158"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Лапта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38" name="Прямая соединительная линия 37"/>
            <p:cNvCxnSpPr/>
            <p:nvPr/>
          </p:nvCxnSpPr>
          <p:spPr>
            <a:xfrm flipH="1">
              <a:off x="6073588" y="3329018"/>
              <a:ext cx="255532" cy="1594175"/>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grpSp>
        <p:nvGrpSpPr>
          <p:cNvPr id="41" name="Группа 40"/>
          <p:cNvGrpSpPr/>
          <p:nvPr/>
        </p:nvGrpSpPr>
        <p:grpSpPr>
          <a:xfrm>
            <a:off x="6614048" y="3329018"/>
            <a:ext cx="1414336" cy="2392324"/>
            <a:chOff x="6614048" y="3329018"/>
            <a:chExt cx="1414336" cy="2392324"/>
          </a:xfrm>
        </p:grpSpPr>
        <p:sp>
          <p:nvSpPr>
            <p:cNvPr id="14" name="Rectangle 2"/>
            <p:cNvSpPr txBox="1">
              <a:spLocks noChangeArrowheads="1"/>
            </p:cNvSpPr>
            <p:nvPr/>
          </p:nvSpPr>
          <p:spPr bwMode="auto">
            <a:xfrm>
              <a:off x="6642194" y="4913194"/>
              <a:ext cx="1386190" cy="808148"/>
            </a:xfrm>
            <a:prstGeom prst="round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Эстафета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40" name="Прямая соединительная линия 39"/>
            <p:cNvCxnSpPr/>
            <p:nvPr/>
          </p:nvCxnSpPr>
          <p:spPr>
            <a:xfrm>
              <a:off x="6614048" y="3329018"/>
              <a:ext cx="251628" cy="1594175"/>
            </a:xfrm>
            <a:prstGeom prst="line">
              <a:avLst/>
            </a:prstGeom>
            <a:ln>
              <a:solidFill>
                <a:srgbClr val="1A52AE"/>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419528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1000"/>
                                        <p:tgtEl>
                                          <p:spTgt spid="46"/>
                                        </p:tgtEl>
                                      </p:cBhvr>
                                    </p:animEffect>
                                  </p:childTnLst>
                                </p:cTn>
                              </p:par>
                              <p:par>
                                <p:cTn id="8" presetID="10" presetClass="entr" presetSubtype="0" fill="hold" nodeType="withEffect">
                                  <p:stCondLst>
                                    <p:cond delay="0"/>
                                  </p:stCondLst>
                                  <p:childTnLst>
                                    <p:set>
                                      <p:cBhvr>
                                        <p:cTn id="9" dur="1" fill="hold">
                                          <p:stCondLst>
                                            <p:cond delay="0"/>
                                          </p:stCondLst>
                                        </p:cTn>
                                        <p:tgtEl>
                                          <p:spTgt spid="47"/>
                                        </p:tgtEl>
                                        <p:attrNameLst>
                                          <p:attrName>style.visibility</p:attrName>
                                        </p:attrNameLst>
                                      </p:cBhvr>
                                      <p:to>
                                        <p:strVal val="visible"/>
                                      </p:to>
                                    </p:set>
                                    <p:animEffect transition="in" filter="fade">
                                      <p:cBhvr>
                                        <p:cTn id="10" dur="1000"/>
                                        <p:tgtEl>
                                          <p:spTgt spid="47"/>
                                        </p:tgtEl>
                                      </p:cBhvr>
                                    </p:animEffect>
                                  </p:childTnLst>
                                </p:cTn>
                              </p:par>
                            </p:childTnLst>
                          </p:cTn>
                        </p:par>
                        <p:par>
                          <p:cTn id="11" fill="hold">
                            <p:stCondLst>
                              <p:cond delay="1000"/>
                            </p:stCondLst>
                            <p:childTnLst>
                              <p:par>
                                <p:cTn id="12" presetID="10" presetClass="entr" presetSubtype="0" fill="hold" nodeType="afterEffect">
                                  <p:stCondLst>
                                    <p:cond delay="0"/>
                                  </p:stCondLst>
                                  <p:childTnLst>
                                    <p:set>
                                      <p:cBhvr>
                                        <p:cTn id="13" dur="1" fill="hold">
                                          <p:stCondLst>
                                            <p:cond delay="0"/>
                                          </p:stCondLst>
                                        </p:cTn>
                                        <p:tgtEl>
                                          <p:spTgt spid="36"/>
                                        </p:tgtEl>
                                        <p:attrNameLst>
                                          <p:attrName>style.visibility</p:attrName>
                                        </p:attrNameLst>
                                      </p:cBhvr>
                                      <p:to>
                                        <p:strVal val="visible"/>
                                      </p:to>
                                    </p:set>
                                    <p:animEffect transition="in" filter="fade">
                                      <p:cBhvr>
                                        <p:cTn id="14" dur="500"/>
                                        <p:tgtEl>
                                          <p:spTgt spid="36"/>
                                        </p:tgtEl>
                                      </p:cBhvr>
                                    </p:animEffect>
                                  </p:childTnLst>
                                </p:cTn>
                              </p:par>
                              <p:par>
                                <p:cTn id="15" presetID="10" presetClass="entr" presetSubtype="0" fill="hold" nodeType="withEffect">
                                  <p:stCondLst>
                                    <p:cond delay="0"/>
                                  </p:stCondLst>
                                  <p:childTnLst>
                                    <p:set>
                                      <p:cBhvr>
                                        <p:cTn id="16" dur="1" fill="hold">
                                          <p:stCondLst>
                                            <p:cond delay="0"/>
                                          </p:stCondLst>
                                        </p:cTn>
                                        <p:tgtEl>
                                          <p:spTgt spid="37"/>
                                        </p:tgtEl>
                                        <p:attrNameLst>
                                          <p:attrName>style.visibility</p:attrName>
                                        </p:attrNameLst>
                                      </p:cBhvr>
                                      <p:to>
                                        <p:strVal val="visible"/>
                                      </p:to>
                                    </p:set>
                                    <p:animEffect transition="in" filter="fade">
                                      <p:cBhvr>
                                        <p:cTn id="17" dur="500"/>
                                        <p:tgtEl>
                                          <p:spTgt spid="37"/>
                                        </p:tgtEl>
                                      </p:cBhvr>
                                    </p:animEffect>
                                  </p:childTnLst>
                                </p:cTn>
                              </p:par>
                            </p:childTnLst>
                          </p:cTn>
                        </p:par>
                        <p:par>
                          <p:cTn id="18" fill="hold">
                            <p:stCondLst>
                              <p:cond delay="1500"/>
                            </p:stCondLst>
                            <p:childTnLst>
                              <p:par>
                                <p:cTn id="19" presetID="10" presetClass="entr" presetSubtype="0" fill="hold" nodeType="afterEffect">
                                  <p:stCondLst>
                                    <p:cond delay="0"/>
                                  </p:stCondLst>
                                  <p:childTnLst>
                                    <p:set>
                                      <p:cBhvr>
                                        <p:cTn id="20" dur="1" fill="hold">
                                          <p:stCondLst>
                                            <p:cond delay="0"/>
                                          </p:stCondLst>
                                        </p:cTn>
                                        <p:tgtEl>
                                          <p:spTgt spid="39"/>
                                        </p:tgtEl>
                                        <p:attrNameLst>
                                          <p:attrName>style.visibility</p:attrName>
                                        </p:attrNameLst>
                                      </p:cBhvr>
                                      <p:to>
                                        <p:strVal val="visible"/>
                                      </p:to>
                                    </p:set>
                                    <p:animEffect transition="in" filter="fade">
                                      <p:cBhvr>
                                        <p:cTn id="21" dur="500"/>
                                        <p:tgtEl>
                                          <p:spTgt spid="39"/>
                                        </p:tgtEl>
                                      </p:cBhvr>
                                    </p:animEffect>
                                  </p:childTnLst>
                                </p:cTn>
                              </p:par>
                              <p:par>
                                <p:cTn id="22" presetID="10" presetClass="entr" presetSubtype="0" fill="hold" nodeType="withEffect">
                                  <p:stCondLst>
                                    <p:cond delay="0"/>
                                  </p:stCondLst>
                                  <p:childTnLst>
                                    <p:set>
                                      <p:cBhvr>
                                        <p:cTn id="23" dur="1" fill="hold">
                                          <p:stCondLst>
                                            <p:cond delay="0"/>
                                          </p:stCondLst>
                                        </p:cTn>
                                        <p:tgtEl>
                                          <p:spTgt spid="41"/>
                                        </p:tgtEl>
                                        <p:attrNameLst>
                                          <p:attrName>style.visibility</p:attrName>
                                        </p:attrNameLst>
                                      </p:cBhvr>
                                      <p:to>
                                        <p:strVal val="visible"/>
                                      </p:to>
                                    </p:set>
                                    <p:animEffect transition="in" filter="fade">
                                      <p:cBhvr>
                                        <p:cTn id="24" dur="500"/>
                                        <p:tgtEl>
                                          <p:spTgt spid="41"/>
                                        </p:tgtEl>
                                      </p:cBhvr>
                                    </p:animEffect>
                                  </p:childTnLst>
                                </p:cTn>
                              </p:par>
                            </p:childTnLst>
                          </p:cTn>
                        </p:par>
                        <p:par>
                          <p:cTn id="25" fill="hold">
                            <p:stCondLst>
                              <p:cond delay="2000"/>
                            </p:stCondLst>
                            <p:childTnLst>
                              <p:par>
                                <p:cTn id="26" presetID="10" presetClass="entr" presetSubtype="0" fill="hold" nodeType="afterEffect">
                                  <p:stCondLst>
                                    <p:cond delay="0"/>
                                  </p:stCondLst>
                                  <p:childTnLst>
                                    <p:set>
                                      <p:cBhvr>
                                        <p:cTn id="27" dur="1" fill="hold">
                                          <p:stCondLst>
                                            <p:cond delay="0"/>
                                          </p:stCondLst>
                                        </p:cTn>
                                        <p:tgtEl>
                                          <p:spTgt spid="42"/>
                                        </p:tgtEl>
                                        <p:attrNameLst>
                                          <p:attrName>style.visibility</p:attrName>
                                        </p:attrNameLst>
                                      </p:cBhvr>
                                      <p:to>
                                        <p:strVal val="visible"/>
                                      </p:to>
                                    </p:set>
                                    <p:animEffect transition="in" filter="fade">
                                      <p:cBhvr>
                                        <p:cTn id="28" dur="500"/>
                                        <p:tgtEl>
                                          <p:spTgt spid="42"/>
                                        </p:tgtEl>
                                      </p:cBhvr>
                                    </p:animEffect>
                                  </p:childTnLst>
                                </p:cTn>
                              </p:par>
                              <p:par>
                                <p:cTn id="29" presetID="10" presetClass="entr" presetSubtype="0" fill="hold" nodeType="withEffect">
                                  <p:stCondLst>
                                    <p:cond delay="0"/>
                                  </p:stCondLst>
                                  <p:childTnLst>
                                    <p:set>
                                      <p:cBhvr>
                                        <p:cTn id="30" dur="1" fill="hold">
                                          <p:stCondLst>
                                            <p:cond delay="0"/>
                                          </p:stCondLst>
                                        </p:cTn>
                                        <p:tgtEl>
                                          <p:spTgt spid="43"/>
                                        </p:tgtEl>
                                        <p:attrNameLst>
                                          <p:attrName>style.visibility</p:attrName>
                                        </p:attrNameLst>
                                      </p:cBhvr>
                                      <p:to>
                                        <p:strVal val="visible"/>
                                      </p:to>
                                    </p:set>
                                    <p:animEffect transition="in" filter="fade">
                                      <p:cBhvr>
                                        <p:cTn id="31" dur="500"/>
                                        <p:tgtEl>
                                          <p:spTgt spid="43"/>
                                        </p:tgtEl>
                                      </p:cBhvr>
                                    </p:animEffect>
                                  </p:childTnLst>
                                </p:cTn>
                              </p:par>
                            </p:childTnLst>
                          </p:cTn>
                        </p:par>
                        <p:par>
                          <p:cTn id="32" fill="hold">
                            <p:stCondLst>
                              <p:cond delay="2500"/>
                            </p:stCondLst>
                            <p:childTnLst>
                              <p:par>
                                <p:cTn id="33" presetID="10" presetClass="entr" presetSubtype="0" fill="hold" nodeType="afterEffect">
                                  <p:stCondLst>
                                    <p:cond delay="0"/>
                                  </p:stCondLst>
                                  <p:childTnLst>
                                    <p:set>
                                      <p:cBhvr>
                                        <p:cTn id="34" dur="1" fill="hold">
                                          <p:stCondLst>
                                            <p:cond delay="0"/>
                                          </p:stCondLst>
                                        </p:cTn>
                                        <p:tgtEl>
                                          <p:spTgt spid="44"/>
                                        </p:tgtEl>
                                        <p:attrNameLst>
                                          <p:attrName>style.visibility</p:attrName>
                                        </p:attrNameLst>
                                      </p:cBhvr>
                                      <p:to>
                                        <p:strVal val="visible"/>
                                      </p:to>
                                    </p:set>
                                    <p:animEffect transition="in" filter="fade">
                                      <p:cBhvr>
                                        <p:cTn id="35" dur="500"/>
                                        <p:tgtEl>
                                          <p:spTgt spid="44"/>
                                        </p:tgtEl>
                                      </p:cBhvr>
                                    </p:animEffect>
                                  </p:childTnLst>
                                </p:cTn>
                              </p:par>
                              <p:par>
                                <p:cTn id="36" presetID="10" presetClass="entr" presetSubtype="0" fill="hold" nodeType="withEffect">
                                  <p:stCondLst>
                                    <p:cond delay="0"/>
                                  </p:stCondLst>
                                  <p:childTnLst>
                                    <p:set>
                                      <p:cBhvr>
                                        <p:cTn id="37" dur="1" fill="hold">
                                          <p:stCondLst>
                                            <p:cond delay="0"/>
                                          </p:stCondLst>
                                        </p:cTn>
                                        <p:tgtEl>
                                          <p:spTgt spid="45"/>
                                        </p:tgtEl>
                                        <p:attrNameLst>
                                          <p:attrName>style.visibility</p:attrName>
                                        </p:attrNameLst>
                                      </p:cBhvr>
                                      <p:to>
                                        <p:strVal val="visible"/>
                                      </p:to>
                                    </p:set>
                                    <p:animEffect transition="in" filter="fade">
                                      <p:cBhvr>
                                        <p:cTn id="38" dur="500"/>
                                        <p:tgtEl>
                                          <p:spTgt spid="4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87805" y="0"/>
            <a:ext cx="7920038" cy="1008112"/>
          </a:xfrm>
          <a:prstGeom prst="round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Сохранение, укрепление и развитие здоровья учащихся во внеурочное время</a:t>
            </a:r>
            <a:endParaRPr lang="ru-RU" sz="3200" b="1" i="1" dirty="0" smtClean="0">
              <a:solidFill>
                <a:schemeClr val="accent1">
                  <a:lumMod val="25000"/>
                </a:schemeClr>
              </a:solidFill>
              <a:latin typeface="Times New Roman" pitchFamily="18" charset="0"/>
              <a:cs typeface="Times New Roman" pitchFamily="18" charset="0"/>
            </a:endParaRPr>
          </a:p>
        </p:txBody>
      </p:sp>
      <p:sp>
        <p:nvSpPr>
          <p:cNvPr id="3" name="Rectangle 2"/>
          <p:cNvSpPr txBox="1">
            <a:spLocks noChangeArrowheads="1"/>
          </p:cNvSpPr>
          <p:nvPr/>
        </p:nvSpPr>
        <p:spPr bwMode="auto">
          <a:xfrm>
            <a:off x="2480738" y="1124744"/>
            <a:ext cx="602488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Дни Здоровья</a:t>
            </a:r>
            <a:endParaRPr lang="ru-RU" sz="2800" b="1" dirty="0" smtClean="0">
              <a:solidFill>
                <a:schemeClr val="accent1">
                  <a:lumMod val="25000"/>
                </a:schemeClr>
              </a:solidFill>
              <a:latin typeface="Times New Roman" pitchFamily="18" charset="0"/>
              <a:cs typeface="Times New Roman" pitchFamily="18" charset="0"/>
            </a:endParaRPr>
          </a:p>
        </p:txBody>
      </p:sp>
      <p:sp>
        <p:nvSpPr>
          <p:cNvPr id="4" name="Rectangle 2"/>
          <p:cNvSpPr txBox="1">
            <a:spLocks noChangeArrowheads="1"/>
          </p:cNvSpPr>
          <p:nvPr/>
        </p:nvSpPr>
        <p:spPr bwMode="auto">
          <a:xfrm>
            <a:off x="2481119" y="1916832"/>
            <a:ext cx="602753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Неделя Спорта</a:t>
            </a:r>
            <a:endParaRPr lang="ru-RU" sz="2800" b="1" dirty="0" smtClean="0">
              <a:solidFill>
                <a:schemeClr val="accent1">
                  <a:lumMod val="25000"/>
                </a:schemeClr>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2480737" y="2708920"/>
            <a:ext cx="6024881"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Папа, мама, я – спортивная семья!</a:t>
            </a:r>
            <a:endParaRPr lang="ru-RU" sz="2800" b="1" dirty="0" smtClean="0">
              <a:solidFill>
                <a:schemeClr val="accent1">
                  <a:lumMod val="25000"/>
                </a:schemeClr>
              </a:solidFill>
              <a:latin typeface="Times New Roman" pitchFamily="18" charset="0"/>
              <a:cs typeface="Times New Roman" pitchFamily="18" charset="0"/>
            </a:endParaRPr>
          </a:p>
        </p:txBody>
      </p:sp>
      <p:sp>
        <p:nvSpPr>
          <p:cNvPr id="6" name="Rectangle 2"/>
          <p:cNvSpPr txBox="1">
            <a:spLocks noChangeArrowheads="1"/>
          </p:cNvSpPr>
          <p:nvPr/>
        </p:nvSpPr>
        <p:spPr bwMode="auto">
          <a:xfrm>
            <a:off x="2475547" y="3472591"/>
            <a:ext cx="602753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Кросс Наций</a:t>
            </a:r>
            <a:endParaRPr lang="ru-RU" sz="2800" b="1" dirty="0" smtClean="0">
              <a:solidFill>
                <a:schemeClr val="accent1">
                  <a:lumMod val="25000"/>
                </a:schemeClr>
              </a:solidFill>
              <a:latin typeface="Times New Roman" pitchFamily="18" charset="0"/>
              <a:cs typeface="Times New Roman" pitchFamily="18" charset="0"/>
            </a:endParaRPr>
          </a:p>
        </p:txBody>
      </p:sp>
      <p:sp>
        <p:nvSpPr>
          <p:cNvPr id="7" name="Rectangle 2"/>
          <p:cNvSpPr txBox="1">
            <a:spLocks noChangeArrowheads="1"/>
          </p:cNvSpPr>
          <p:nvPr/>
        </p:nvSpPr>
        <p:spPr bwMode="auto">
          <a:xfrm>
            <a:off x="2479413" y="4269841"/>
            <a:ext cx="602753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Лыжня России</a:t>
            </a:r>
            <a:endParaRPr lang="ru-RU" sz="2800" b="1" dirty="0" smtClean="0">
              <a:solidFill>
                <a:schemeClr val="accent1">
                  <a:lumMod val="25000"/>
                </a:schemeClr>
              </a:solidFill>
              <a:latin typeface="Times New Roman" pitchFamily="18" charset="0"/>
              <a:cs typeface="Times New Roman" pitchFamily="18" charset="0"/>
            </a:endParaRPr>
          </a:p>
        </p:txBody>
      </p:sp>
      <p:sp>
        <p:nvSpPr>
          <p:cNvPr id="8" name="Rectangle 2"/>
          <p:cNvSpPr txBox="1">
            <a:spLocks noChangeArrowheads="1"/>
          </p:cNvSpPr>
          <p:nvPr/>
        </p:nvSpPr>
        <p:spPr bwMode="auto">
          <a:xfrm>
            <a:off x="2513658" y="5064807"/>
            <a:ext cx="599461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Веселые старты</a:t>
            </a:r>
            <a:endParaRPr lang="ru-RU" sz="2800" b="1" dirty="0" smtClean="0">
              <a:solidFill>
                <a:schemeClr val="accent1">
                  <a:lumMod val="25000"/>
                </a:schemeClr>
              </a:solidFill>
              <a:latin typeface="Times New Roman" pitchFamily="18" charset="0"/>
              <a:cs typeface="Times New Roman" pitchFamily="18" charset="0"/>
            </a:endParaRPr>
          </a:p>
        </p:txBody>
      </p:sp>
      <p:pic>
        <p:nvPicPr>
          <p:cNvPr id="11" name="Рисунок 10"/>
          <p:cNvPicPr>
            <a:picLocks noChangeAspect="1"/>
          </p:cNvPicPr>
          <p:nvPr/>
        </p:nvPicPr>
        <p:blipFill rotWithShape="1">
          <a:blip r:embed="rId2" cstate="email">
            <a:extLst>
              <a:ext uri="{28A0092B-C50C-407E-A947-70E740481C1C}">
                <a14:useLocalDpi xmlns:a14="http://schemas.microsoft.com/office/drawing/2010/main"/>
              </a:ext>
            </a:extLst>
          </a:blip>
          <a:srcRect/>
          <a:stretch/>
        </p:blipFill>
        <p:spPr>
          <a:xfrm>
            <a:off x="936934" y="2917395"/>
            <a:ext cx="1613899" cy="1110392"/>
          </a:xfrm>
          <a:prstGeom prst="rect">
            <a:avLst/>
          </a:prstGeom>
          <a:ln>
            <a:noFill/>
          </a:ln>
          <a:effectLst>
            <a:outerShdw blurRad="292100" dist="139700" dir="2700000" algn="tl" rotWithShape="0">
              <a:srgbClr val="333333">
                <a:alpha val="65000"/>
              </a:srgbClr>
            </a:outerShdw>
          </a:effectLst>
        </p:spPr>
      </p:pic>
      <p:sp>
        <p:nvSpPr>
          <p:cNvPr id="13" name="Rectangle 2"/>
          <p:cNvSpPr txBox="1">
            <a:spLocks noChangeArrowheads="1"/>
          </p:cNvSpPr>
          <p:nvPr/>
        </p:nvSpPr>
        <p:spPr bwMode="auto">
          <a:xfrm>
            <a:off x="2497579" y="5939314"/>
            <a:ext cx="5994610" cy="648072"/>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Смотр строя и песни</a:t>
            </a:r>
            <a:endParaRPr lang="ru-RU" sz="2800" b="1" dirty="0" smtClean="0">
              <a:solidFill>
                <a:schemeClr val="accent1">
                  <a:lumMod val="25000"/>
                </a:schemeClr>
              </a:solidFill>
              <a:latin typeface="Times New Roman" pitchFamily="18" charset="0"/>
              <a:cs typeface="Times New Roman" pitchFamily="18" charset="0"/>
            </a:endParaRPr>
          </a:p>
        </p:txBody>
      </p:sp>
      <p:pic>
        <p:nvPicPr>
          <p:cNvPr id="9" name="Рисунок 8" descr="DSCN5540.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31640" y="4552220"/>
            <a:ext cx="1584175" cy="1160659"/>
          </a:xfrm>
          <a:prstGeom prst="rect">
            <a:avLst/>
          </a:prstGeom>
          <a:ln>
            <a:noFill/>
          </a:ln>
          <a:effectLst>
            <a:outerShdw blurRad="292100" dist="139700" dir="2700000" algn="tl" rotWithShape="0">
              <a:srgbClr val="333333">
                <a:alpha val="65000"/>
              </a:srgbClr>
            </a:outerShdw>
          </a:effectLst>
        </p:spPr>
      </p:pic>
      <p:pic>
        <p:nvPicPr>
          <p:cNvPr id="10" name="Рисунок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0" y="3948765"/>
            <a:ext cx="1547664" cy="1109718"/>
          </a:xfrm>
          <a:prstGeom prst="rect">
            <a:avLst/>
          </a:prstGeom>
          <a:ln>
            <a:noFill/>
          </a:ln>
          <a:effectLst>
            <a:outerShdw blurRad="292100" dist="139700" dir="2700000" algn="tl" rotWithShape="0">
              <a:srgbClr val="333333">
                <a:alpha val="65000"/>
              </a:srgbClr>
            </a:outerShdw>
          </a:effectLst>
        </p:spPr>
      </p:pic>
      <p:pic>
        <p:nvPicPr>
          <p:cNvPr id="14" name="Рисунок 13"/>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31558" y="5504870"/>
            <a:ext cx="1637928" cy="1082516"/>
          </a:xfrm>
          <a:prstGeom prst="rect">
            <a:avLst/>
          </a:prstGeom>
          <a:ln>
            <a:noFill/>
          </a:ln>
          <a:effectLst>
            <a:outerShdw blurRad="292100" dist="139700" dir="2700000" algn="tl" rotWithShape="0">
              <a:srgbClr val="333333">
                <a:alpha val="65000"/>
              </a:srgbClr>
            </a:outerShdw>
          </a:effectLst>
        </p:spPr>
      </p:pic>
      <p:pic>
        <p:nvPicPr>
          <p:cNvPr id="12" name="Рисунок 11"/>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3311" y="1875664"/>
            <a:ext cx="1827246" cy="1234632"/>
          </a:xfrm>
          <a:prstGeom prst="rect">
            <a:avLst/>
          </a:prstGeom>
          <a:ln>
            <a:noFill/>
          </a:ln>
          <a:effectLst>
            <a:outerShdw blurRad="292100" dist="139700" dir="2700000" algn="tl" rotWithShape="0">
              <a:srgbClr val="333333">
                <a:alpha val="65000"/>
              </a:srgbClr>
            </a:outerShdw>
          </a:effectLst>
        </p:spPr>
      </p:pic>
      <p:pic>
        <p:nvPicPr>
          <p:cNvPr id="18" name="Рисунок 17"/>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1038035" y="1109101"/>
            <a:ext cx="1625043" cy="107476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36268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fade">
                                      <p:cBhvr>
                                        <p:cTn id="15" dur="500"/>
                                        <p:tgtEl>
                                          <p:spTgt spid="5"/>
                                        </p:tgtEl>
                                      </p:cBhvr>
                                    </p:animEffect>
                                  </p:childTnLst>
                                </p:cTn>
                              </p:par>
                            </p:childTnLst>
                          </p:cTn>
                        </p:par>
                        <p:par>
                          <p:cTn id="16" fill="hold">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6"/>
                                        </p:tgtEl>
                                        <p:attrNameLst>
                                          <p:attrName>style.visibility</p:attrName>
                                        </p:attrNameLst>
                                      </p:cBhvr>
                                      <p:to>
                                        <p:strVal val="visible"/>
                                      </p:to>
                                    </p:set>
                                    <p:animEffect transition="in" filter="fade">
                                      <p:cBhvr>
                                        <p:cTn id="19" dur="500"/>
                                        <p:tgtEl>
                                          <p:spTgt spid="6"/>
                                        </p:tgtEl>
                                      </p:cBhvr>
                                    </p:animEffect>
                                  </p:childTnLst>
                                </p:cTn>
                              </p:par>
                            </p:childTnLst>
                          </p:cTn>
                        </p:par>
                        <p:par>
                          <p:cTn id="20" fill="hold">
                            <p:stCondLst>
                              <p:cond delay="2000"/>
                            </p:stCondLst>
                            <p:childTnLst>
                              <p:par>
                                <p:cTn id="21" presetID="10" presetClass="entr" presetSubtype="0"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fade">
                                      <p:cBhvr>
                                        <p:cTn id="23" dur="500"/>
                                        <p:tgtEl>
                                          <p:spTgt spid="7"/>
                                        </p:tgtEl>
                                      </p:cBhvr>
                                    </p:animEffect>
                                  </p:childTnLst>
                                </p:cTn>
                              </p:par>
                            </p:childTnLst>
                          </p:cTn>
                        </p:par>
                        <p:par>
                          <p:cTn id="24" fill="hold">
                            <p:stCondLst>
                              <p:cond delay="2500"/>
                            </p:stCondLst>
                            <p:childTnLst>
                              <p:par>
                                <p:cTn id="25" presetID="10"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fade">
                                      <p:cBhvr>
                                        <p:cTn id="27" dur="500"/>
                                        <p:tgtEl>
                                          <p:spTgt spid="8"/>
                                        </p:tgtEl>
                                      </p:cBhvr>
                                    </p:animEffect>
                                  </p:childTnLst>
                                </p:cTn>
                              </p:par>
                            </p:childTnLst>
                          </p:cTn>
                        </p:par>
                        <p:par>
                          <p:cTn id="28" fill="hold">
                            <p:stCondLst>
                              <p:cond delay="3000"/>
                            </p:stCondLst>
                            <p:childTnLst>
                              <p:par>
                                <p:cTn id="29" presetID="10" presetClass="entr" presetSubtype="0" fill="hold" grpId="0" nodeType="after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fade">
                                      <p:cBhvr>
                                        <p:cTn id="31"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79512" y="260648"/>
            <a:ext cx="7920038" cy="1008112"/>
          </a:xfrm>
          <a:prstGeom prst="round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Взаимодействие со спортивными инфраструктурами</a:t>
            </a:r>
            <a:endParaRPr lang="ru-RU" sz="3200" b="1" i="1" dirty="0" smtClean="0">
              <a:solidFill>
                <a:schemeClr val="accent1">
                  <a:lumMod val="25000"/>
                </a:schemeClr>
              </a:solidFill>
              <a:latin typeface="Times New Roman" pitchFamily="18" charset="0"/>
              <a:cs typeface="Times New Roman" pitchFamily="18" charset="0"/>
            </a:endParaRPr>
          </a:p>
        </p:txBody>
      </p:sp>
      <p:grpSp>
        <p:nvGrpSpPr>
          <p:cNvPr id="39" name="Группа 38"/>
          <p:cNvGrpSpPr/>
          <p:nvPr/>
        </p:nvGrpSpPr>
        <p:grpSpPr>
          <a:xfrm>
            <a:off x="0" y="1340768"/>
            <a:ext cx="8876741" cy="5344652"/>
            <a:chOff x="0" y="1340768"/>
            <a:chExt cx="8876741" cy="5344652"/>
          </a:xfrm>
        </p:grpSpPr>
        <p:sp>
          <p:nvSpPr>
            <p:cNvPr id="3" name="Rectangle 2"/>
            <p:cNvSpPr txBox="1">
              <a:spLocks noChangeArrowheads="1"/>
            </p:cNvSpPr>
            <p:nvPr/>
          </p:nvSpPr>
          <p:spPr bwMode="auto">
            <a:xfrm>
              <a:off x="2114895" y="3501008"/>
              <a:ext cx="4056239" cy="864096"/>
            </a:xfrm>
            <a:prstGeom prst="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800" b="1" dirty="0" smtClean="0">
                  <a:solidFill>
                    <a:schemeClr val="accent1">
                      <a:lumMod val="25000"/>
                    </a:schemeClr>
                  </a:solidFill>
                  <a:latin typeface="Times New Roman" pitchFamily="18" charset="0"/>
                  <a:cs typeface="Times New Roman" pitchFamily="18" charset="0"/>
                </a:rPr>
                <a:t>Спортивные комплексы</a:t>
              </a:r>
              <a:endParaRPr lang="ru-RU" sz="2800" b="1" dirty="0" smtClean="0">
                <a:solidFill>
                  <a:schemeClr val="accent1">
                    <a:lumMod val="25000"/>
                  </a:schemeClr>
                </a:solidFill>
                <a:latin typeface="Times New Roman" pitchFamily="18" charset="0"/>
                <a:cs typeface="Times New Roman" pitchFamily="18" charset="0"/>
              </a:endParaRPr>
            </a:p>
          </p:txBody>
        </p:sp>
        <p:sp>
          <p:nvSpPr>
            <p:cNvPr id="4" name="Rectangle 2"/>
            <p:cNvSpPr txBox="1">
              <a:spLocks noChangeArrowheads="1"/>
            </p:cNvSpPr>
            <p:nvPr/>
          </p:nvSpPr>
          <p:spPr bwMode="auto">
            <a:xfrm>
              <a:off x="415879" y="2492896"/>
              <a:ext cx="1440160"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Мирас</a:t>
              </a:r>
              <a:endParaRPr lang="ru-RU" sz="2000" b="1" dirty="0" smtClean="0">
                <a:solidFill>
                  <a:schemeClr val="accent1">
                    <a:lumMod val="25000"/>
                  </a:schemeClr>
                </a:solidFill>
                <a:latin typeface="Times New Roman" pitchFamily="18" charset="0"/>
                <a:cs typeface="Times New Roman" pitchFamily="18" charset="0"/>
              </a:endParaRPr>
            </a:p>
          </p:txBody>
        </p:sp>
        <p:sp>
          <p:nvSpPr>
            <p:cNvPr id="5" name="Rectangle 2"/>
            <p:cNvSpPr txBox="1">
              <a:spLocks noChangeArrowheads="1"/>
            </p:cNvSpPr>
            <p:nvPr/>
          </p:nvSpPr>
          <p:spPr bwMode="auto">
            <a:xfrm>
              <a:off x="3419872" y="1844824"/>
              <a:ext cx="1440160"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Триумф</a:t>
              </a:r>
              <a:endParaRPr lang="ru-RU" sz="2000" b="1" dirty="0" smtClean="0">
                <a:solidFill>
                  <a:schemeClr val="accent1">
                    <a:lumMod val="25000"/>
                  </a:schemeClr>
                </a:solidFill>
                <a:latin typeface="Times New Roman" pitchFamily="18" charset="0"/>
                <a:cs typeface="Times New Roman" pitchFamily="18" charset="0"/>
              </a:endParaRPr>
            </a:p>
          </p:txBody>
        </p:sp>
        <p:sp>
          <p:nvSpPr>
            <p:cNvPr id="6" name="Rectangle 2"/>
            <p:cNvSpPr txBox="1">
              <a:spLocks noChangeArrowheads="1"/>
            </p:cNvSpPr>
            <p:nvPr/>
          </p:nvSpPr>
          <p:spPr bwMode="auto">
            <a:xfrm>
              <a:off x="6450759" y="2492896"/>
              <a:ext cx="1440160"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Ак Буре</a:t>
              </a:r>
              <a:endParaRPr lang="ru-RU" sz="2000" b="1" dirty="0" smtClean="0">
                <a:solidFill>
                  <a:schemeClr val="accent1">
                    <a:lumMod val="25000"/>
                  </a:schemeClr>
                </a:solidFill>
                <a:latin typeface="Times New Roman" pitchFamily="18" charset="0"/>
                <a:cs typeface="Times New Roman" pitchFamily="18" charset="0"/>
              </a:endParaRPr>
            </a:p>
          </p:txBody>
        </p:sp>
        <p:sp>
          <p:nvSpPr>
            <p:cNvPr id="7" name="Rectangle 2"/>
            <p:cNvSpPr txBox="1">
              <a:spLocks noChangeArrowheads="1"/>
            </p:cNvSpPr>
            <p:nvPr/>
          </p:nvSpPr>
          <p:spPr bwMode="auto">
            <a:xfrm>
              <a:off x="467544" y="4797152"/>
              <a:ext cx="1440160"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Ватан</a:t>
              </a:r>
              <a:endParaRPr lang="ru-RU" sz="2000" b="1" dirty="0" smtClean="0">
                <a:solidFill>
                  <a:schemeClr val="accent1">
                    <a:lumMod val="25000"/>
                  </a:schemeClr>
                </a:solidFill>
                <a:latin typeface="Times New Roman" pitchFamily="18" charset="0"/>
                <a:cs typeface="Times New Roman" pitchFamily="18" charset="0"/>
              </a:endParaRPr>
            </a:p>
          </p:txBody>
        </p:sp>
        <p:sp>
          <p:nvSpPr>
            <p:cNvPr id="9" name="Rectangle 2"/>
            <p:cNvSpPr txBox="1">
              <a:spLocks noChangeArrowheads="1"/>
            </p:cNvSpPr>
            <p:nvPr/>
          </p:nvSpPr>
          <p:spPr bwMode="auto">
            <a:xfrm>
              <a:off x="7092280" y="4797152"/>
              <a:ext cx="1440160"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Академия тенниса</a:t>
              </a:r>
              <a:endParaRPr lang="ru-RU" sz="2000" b="1" dirty="0" smtClean="0">
                <a:solidFill>
                  <a:schemeClr val="accent1">
                    <a:lumMod val="25000"/>
                  </a:schemeClr>
                </a:solidFill>
                <a:latin typeface="Times New Roman" pitchFamily="18" charset="0"/>
                <a:cs typeface="Times New Roman" pitchFamily="18" charset="0"/>
              </a:endParaRPr>
            </a:p>
          </p:txBody>
        </p:sp>
        <p:sp>
          <p:nvSpPr>
            <p:cNvPr id="10" name="Rectangle 2"/>
            <p:cNvSpPr txBox="1">
              <a:spLocks noChangeArrowheads="1"/>
            </p:cNvSpPr>
            <p:nvPr/>
          </p:nvSpPr>
          <p:spPr bwMode="auto">
            <a:xfrm>
              <a:off x="3563888" y="5877272"/>
              <a:ext cx="1655762" cy="808148"/>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Центр бокса и тенниса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12" name="Прямая соединительная линия 11"/>
            <p:cNvCxnSpPr/>
            <p:nvPr/>
          </p:nvCxnSpPr>
          <p:spPr>
            <a:xfrm>
              <a:off x="1835696" y="3284984"/>
              <a:ext cx="288032" cy="216024"/>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4" name="Прямая соединительная линия 13"/>
            <p:cNvCxnSpPr>
              <a:stCxn id="5" idx="2"/>
            </p:cNvCxnSpPr>
            <p:nvPr/>
          </p:nvCxnSpPr>
          <p:spPr>
            <a:xfrm>
              <a:off x="4139952" y="2652972"/>
              <a:ext cx="0" cy="820062"/>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cxnSp>
          <p:nvCxnSpPr>
            <p:cNvPr id="16" name="Прямая соединительная линия 15"/>
            <p:cNvCxnSpPr/>
            <p:nvPr/>
          </p:nvCxnSpPr>
          <p:spPr>
            <a:xfrm flipV="1">
              <a:off x="6156176" y="3284984"/>
              <a:ext cx="288032" cy="216024"/>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cxnSp>
          <p:nvCxnSpPr>
            <p:cNvPr id="20" name="Прямая соединительная линия 19"/>
            <p:cNvCxnSpPr>
              <a:endCxn id="10" idx="0"/>
            </p:cNvCxnSpPr>
            <p:nvPr/>
          </p:nvCxnSpPr>
          <p:spPr>
            <a:xfrm>
              <a:off x="4355976" y="4365104"/>
              <a:ext cx="35793" cy="151216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cxnSp>
          <p:nvCxnSpPr>
            <p:cNvPr id="22" name="Прямая соединительная линия 21"/>
            <p:cNvCxnSpPr/>
            <p:nvPr/>
          </p:nvCxnSpPr>
          <p:spPr>
            <a:xfrm flipH="1">
              <a:off x="1907704" y="4365104"/>
              <a:ext cx="216024" cy="43204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cxnSp>
          <p:nvCxnSpPr>
            <p:cNvPr id="24" name="Прямая соединительная линия 23"/>
            <p:cNvCxnSpPr/>
            <p:nvPr/>
          </p:nvCxnSpPr>
          <p:spPr>
            <a:xfrm>
              <a:off x="6156176" y="4365104"/>
              <a:ext cx="936104" cy="43204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pic>
          <p:nvPicPr>
            <p:cNvPr id="26" name="Рисунок 25" descr="un_9_1.jpg"/>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7092280" y="3140968"/>
              <a:ext cx="1784461" cy="1189100"/>
            </a:xfrm>
            <a:prstGeom prst="rect">
              <a:avLst/>
            </a:prstGeom>
            <a:ln>
              <a:noFill/>
            </a:ln>
            <a:effectLst>
              <a:outerShdw blurRad="292100" dist="139700" dir="2700000" algn="tl" rotWithShape="0">
                <a:srgbClr val="333333">
                  <a:alpha val="65000"/>
                </a:srgbClr>
              </a:outerShdw>
            </a:effectLst>
          </p:spPr>
        </p:pic>
        <p:pic>
          <p:nvPicPr>
            <p:cNvPr id="27" name="Рисунок 26" descr="4947794432_a33be1a17a_o.jpg"/>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187624" y="1556792"/>
              <a:ext cx="1800200" cy="1197133"/>
            </a:xfrm>
            <a:prstGeom prst="rect">
              <a:avLst/>
            </a:prstGeom>
            <a:ln>
              <a:noFill/>
            </a:ln>
            <a:effectLst>
              <a:outerShdw blurRad="292100" dist="139700" dir="2700000" algn="tl" rotWithShape="0">
                <a:srgbClr val="333333">
                  <a:alpha val="65000"/>
                </a:srgbClr>
              </a:outerShdw>
            </a:effectLst>
          </p:spPr>
        </p:pic>
        <p:pic>
          <p:nvPicPr>
            <p:cNvPr id="28" name="Рисунок 27" descr="triumphusk-345x230.jpg"/>
            <p:cNvPicPr>
              <a:picLocks noChangeAspect="1"/>
            </p:cNvPicPr>
            <p:nvPr/>
          </p:nvPicPr>
          <p:blipFill>
            <a:blip r:embed="rId4" cstate="email">
              <a:extLst>
                <a:ext uri="{28A0092B-C50C-407E-A947-70E740481C1C}">
                  <a14:useLocalDpi xmlns:a14="http://schemas.microsoft.com/office/drawing/2010/main"/>
                </a:ext>
              </a:extLst>
            </a:blip>
            <a:srcRect/>
            <a:stretch>
              <a:fillRect/>
            </a:stretch>
          </p:blipFill>
          <p:spPr>
            <a:xfrm>
              <a:off x="4644008" y="1340768"/>
              <a:ext cx="1800200" cy="1028686"/>
            </a:xfrm>
            <a:prstGeom prst="rect">
              <a:avLst/>
            </a:prstGeom>
            <a:ln>
              <a:noFill/>
            </a:ln>
            <a:effectLst>
              <a:outerShdw blurRad="292100" dist="139700" dir="2700000" algn="tl" rotWithShape="0">
                <a:srgbClr val="333333">
                  <a:alpha val="65000"/>
                </a:srgbClr>
              </a:outerShdw>
            </a:effectLst>
          </p:spPr>
        </p:pic>
        <p:pic>
          <p:nvPicPr>
            <p:cNvPr id="29" name="Рисунок 28" descr="vatan(2).jpg"/>
            <p:cNvPicPr>
              <a:picLocks noChangeAspect="1"/>
            </p:cNvPicPr>
            <p:nvPr/>
          </p:nvPicPr>
          <p:blipFill>
            <a:blip r:embed="rId5" cstate="email">
              <a:extLst>
                <a:ext uri="{28A0092B-C50C-407E-A947-70E740481C1C}">
                  <a14:useLocalDpi xmlns:a14="http://schemas.microsoft.com/office/drawing/2010/main"/>
                </a:ext>
              </a:extLst>
            </a:blip>
            <a:srcRect/>
            <a:stretch>
              <a:fillRect/>
            </a:stretch>
          </p:blipFill>
          <p:spPr>
            <a:xfrm>
              <a:off x="0" y="3789040"/>
              <a:ext cx="1800200" cy="1141806"/>
            </a:xfrm>
            <a:prstGeom prst="rect">
              <a:avLst/>
            </a:prstGeom>
            <a:ln>
              <a:noFill/>
            </a:ln>
            <a:effectLst>
              <a:outerShdw blurRad="292100" dist="139700" dir="2700000" algn="tl" rotWithShape="0">
                <a:srgbClr val="333333">
                  <a:alpha val="65000"/>
                </a:srgbClr>
              </a:outerShdw>
            </a:effectLst>
          </p:spPr>
        </p:pic>
        <p:pic>
          <p:nvPicPr>
            <p:cNvPr id="32" name="Рисунок 31" descr="cboxten-300x195.jpg"/>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195736" y="4869160"/>
              <a:ext cx="1772503" cy="1152127"/>
            </a:xfrm>
            <a:prstGeom prst="rect">
              <a:avLst/>
            </a:prstGeom>
            <a:ln>
              <a:noFill/>
            </a:ln>
            <a:effectLst>
              <a:outerShdw blurRad="292100" dist="139700" dir="2700000" algn="tl" rotWithShape="0">
                <a:srgbClr val="333333">
                  <a:alpha val="65000"/>
                </a:srgbClr>
              </a:outerShdw>
            </a:effectLst>
          </p:spPr>
        </p:pic>
        <p:pic>
          <p:nvPicPr>
            <p:cNvPr id="33" name="Рисунок 32" descr="akademiya-tennisa-345x230.jpg"/>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5364088" y="4941168"/>
              <a:ext cx="1836204" cy="1224136"/>
            </a:xfrm>
            <a:prstGeom prst="rect">
              <a:avLst/>
            </a:prstGeom>
            <a:ln>
              <a:noFill/>
            </a:ln>
            <a:effectLst>
              <a:outerShdw blurRad="292100" dist="139700" dir="2700000" algn="tl" rotWithShape="0">
                <a:srgbClr val="333333">
                  <a:alpha val="65000"/>
                </a:srgbClr>
              </a:outerShdw>
            </a:effectLst>
          </p:spPr>
        </p:pic>
      </p:grpSp>
    </p:spTree>
    <p:extLst>
      <p:ext uri="{BB962C8B-B14F-4D97-AF65-F5344CB8AC3E}">
        <p14:creationId xmlns:p14="http://schemas.microsoft.com/office/powerpoint/2010/main" val="35896809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2" fill="hold" nodeType="after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wheel(2)">
                                      <p:cBhvr>
                                        <p:cTn id="7" dur="2000"/>
                                        <p:tgtEl>
                                          <p:spTgt spid="3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79512" y="260648"/>
            <a:ext cx="7920038" cy="1008112"/>
          </a:xfrm>
          <a:prstGeom prst="roundRect">
            <a:avLst/>
          </a:prstGeom>
          <a:ln>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Мониторинг улучшения здоровья </a:t>
            </a:r>
          </a:p>
          <a:p>
            <a:pPr eaLnBrk="1" hangingPunct="1">
              <a:defRPr/>
            </a:pPr>
            <a:r>
              <a:rPr lang="tt-RU" sz="3200" b="1" i="1" dirty="0" smtClean="0">
                <a:solidFill>
                  <a:schemeClr val="accent1">
                    <a:lumMod val="25000"/>
                  </a:schemeClr>
                </a:solidFill>
                <a:latin typeface="Times New Roman" pitchFamily="18" charset="0"/>
                <a:cs typeface="Times New Roman" pitchFamily="18" charset="0"/>
              </a:rPr>
              <a:t>у учащихся</a:t>
            </a:r>
            <a:endParaRPr lang="ru-RU" sz="3200" b="1" i="1" dirty="0" smtClean="0">
              <a:solidFill>
                <a:schemeClr val="accent1">
                  <a:lumMod val="25000"/>
                </a:schemeClr>
              </a:solidFill>
              <a:latin typeface="Times New Roman" pitchFamily="18" charset="0"/>
              <a:cs typeface="Times New Roman" pitchFamily="18" charset="0"/>
            </a:endParaRPr>
          </a:p>
        </p:txBody>
      </p:sp>
      <p:graphicFrame>
        <p:nvGraphicFramePr>
          <p:cNvPr id="5" name="Диаграмма 4"/>
          <p:cNvGraphicFramePr>
            <a:graphicFrameLocks/>
          </p:cNvGraphicFramePr>
          <p:nvPr>
            <p:extLst>
              <p:ext uri="{D42A27DB-BD31-4B8C-83A1-F6EECF244321}">
                <p14:modId xmlns:p14="http://schemas.microsoft.com/office/powerpoint/2010/main" val="3996989700"/>
              </p:ext>
            </p:extLst>
          </p:nvPr>
        </p:nvGraphicFramePr>
        <p:xfrm>
          <a:off x="755576" y="1772816"/>
          <a:ext cx="7056784" cy="424847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89254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Рисунок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5536" y="4711630"/>
            <a:ext cx="2965946" cy="1823001"/>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rot="1777453">
            <a:off x="6050396" y="3661015"/>
            <a:ext cx="1944217" cy="2708268"/>
          </a:xfrm>
          <a:prstGeom prst="rect">
            <a:avLst/>
          </a:prstGeom>
          <a:ln>
            <a:noFill/>
          </a:ln>
          <a:effectLst>
            <a:outerShdw blurRad="292100" dist="139700" dir="2700000" algn="tl" rotWithShape="0">
              <a:srgbClr val="333333">
                <a:alpha val="65000"/>
              </a:srgbClr>
            </a:outerShdw>
          </a:effectLst>
        </p:spPr>
      </p:pic>
      <p:pic>
        <p:nvPicPr>
          <p:cNvPr id="8" name="Рисунок 7"/>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rot="1894180">
            <a:off x="2836432" y="1932993"/>
            <a:ext cx="1956670" cy="2725616"/>
          </a:xfrm>
          <a:prstGeom prst="rect">
            <a:avLst/>
          </a:prstGeom>
          <a:ln>
            <a:noFill/>
          </a:ln>
          <a:effectLst>
            <a:outerShdw blurRad="292100" dist="139700" dir="2700000" algn="tl" rotWithShape="0">
              <a:srgbClr val="333333">
                <a:alpha val="65000"/>
              </a:srgbClr>
            </a:outerShdw>
          </a:effectLst>
        </p:spPr>
      </p:pic>
      <p:sp>
        <p:nvSpPr>
          <p:cNvPr id="2" name="Rectangle 2"/>
          <p:cNvSpPr txBox="1">
            <a:spLocks noChangeArrowheads="1"/>
          </p:cNvSpPr>
          <p:nvPr/>
        </p:nvSpPr>
        <p:spPr bwMode="auto">
          <a:xfrm>
            <a:off x="179512" y="260648"/>
            <a:ext cx="7920038" cy="1008112"/>
          </a:xfrm>
          <a:prstGeom prst="roundRect">
            <a:avLst/>
          </a:prstGeom>
          <a:ln>
            <a:solidFill>
              <a:schemeClr val="accent1">
                <a:lumMod val="25000"/>
              </a:schemeClr>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Наши достижения</a:t>
            </a:r>
            <a:endParaRPr lang="ru-RU" sz="3200" b="1" i="1" dirty="0" smtClean="0">
              <a:solidFill>
                <a:schemeClr val="accent1">
                  <a:lumMod val="25000"/>
                </a:schemeClr>
              </a:solidFill>
              <a:latin typeface="Times New Roman" pitchFamily="18" charset="0"/>
              <a:cs typeface="Times New Roman" pitchFamily="18" charset="0"/>
            </a:endParaRPr>
          </a:p>
        </p:txBody>
      </p:sp>
      <p:pic>
        <p:nvPicPr>
          <p:cNvPr id="3" name="Рисунок 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rot="19987593">
            <a:off x="3792727" y="3623325"/>
            <a:ext cx="1944216" cy="2708267"/>
          </a:xfrm>
          <a:prstGeom prst="rect">
            <a:avLst/>
          </a:prstGeom>
          <a:ln>
            <a:noFill/>
          </a:ln>
          <a:effectLst>
            <a:outerShdw blurRad="292100" dist="139700" dir="2700000" algn="tl" rotWithShape="0">
              <a:srgbClr val="333333">
                <a:alpha val="65000"/>
              </a:srgbClr>
            </a:outerShdw>
          </a:effectLst>
        </p:spPr>
      </p:pic>
      <p:pic>
        <p:nvPicPr>
          <p:cNvPr id="4" name="Рисунок 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5004048" y="3357496"/>
            <a:ext cx="1944216" cy="2708268"/>
          </a:xfrm>
          <a:prstGeom prst="rect">
            <a:avLst/>
          </a:prstGeom>
          <a:ln>
            <a:noFill/>
          </a:ln>
          <a:effectLst>
            <a:outerShdw blurRad="292100" dist="139700" dir="2700000" algn="tl" rotWithShape="0">
              <a:srgbClr val="333333">
                <a:alpha val="65000"/>
              </a:srgbClr>
            </a:outerShdw>
          </a:effectLst>
        </p:spPr>
      </p:pic>
      <p:pic>
        <p:nvPicPr>
          <p:cNvPr id="6" name="Рисунок 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rot="19899692">
            <a:off x="488331" y="1921650"/>
            <a:ext cx="1944216" cy="2708267"/>
          </a:xfrm>
          <a:prstGeom prst="rect">
            <a:avLst/>
          </a:prstGeom>
          <a:ln>
            <a:noFill/>
          </a:ln>
          <a:effectLst>
            <a:outerShdw blurRad="292100" dist="139700" dir="2700000" algn="tl" rotWithShape="0">
              <a:srgbClr val="333333">
                <a:alpha val="65000"/>
              </a:srgbClr>
            </a:outerShdw>
          </a:effectLst>
        </p:spPr>
      </p:pic>
      <p:pic>
        <p:nvPicPr>
          <p:cNvPr id="7" name="Рисунок 6"/>
          <p:cNvPicPr>
            <a:picLocks noChangeAspect="1"/>
          </p:cNvPicPr>
          <p:nvPr/>
        </p:nvPicPr>
        <p:blipFill>
          <a:blip r:embed="rId8" cstate="email">
            <a:extLst>
              <a:ext uri="{BEBA8EAE-BF5A-486C-A8C5-ECC9F3942E4B}">
                <a14:imgProps xmlns:a14="http://schemas.microsoft.com/office/drawing/2010/main">
                  <a14:imgLayer r:embed="rId9">
                    <a14:imgEffect>
                      <a14:backgroundRemoval t="0" b="96665" l="169" r="96875"/>
                    </a14:imgEffect>
                  </a14:imgLayer>
                </a14:imgProps>
              </a:ext>
              <a:ext uri="{28A0092B-C50C-407E-A947-70E740481C1C}">
                <a14:useLocalDpi xmlns:a14="http://schemas.microsoft.com/office/drawing/2010/main"/>
              </a:ext>
            </a:extLst>
          </a:blip>
          <a:stretch>
            <a:fillRect/>
          </a:stretch>
        </p:blipFill>
        <p:spPr>
          <a:xfrm>
            <a:off x="1691680" y="1622491"/>
            <a:ext cx="1944216" cy="2708267"/>
          </a:xfrm>
          <a:prstGeom prst="rect">
            <a:avLst/>
          </a:prstGeom>
          <a:ln>
            <a:noFill/>
          </a:ln>
          <a:effectLst>
            <a:outerShdw blurRad="292100" dist="139700" dir="2700000" algn="tl" rotWithShape="0">
              <a:srgbClr val="333333">
                <a:alpha val="65000"/>
              </a:srgbClr>
            </a:outerShdw>
          </a:effectLst>
        </p:spPr>
      </p:pic>
      <p:pic>
        <p:nvPicPr>
          <p:cNvPr id="9" name="Рисунок 8"/>
          <p:cNvPicPr>
            <a:picLocks noChangeAspect="1"/>
          </p:cNvPicPr>
          <p:nvPr/>
        </p:nvPicPr>
        <p:blipFill>
          <a:blip r:embed="rId10" cstate="email">
            <a:extLst>
              <a:ext uri="{28A0092B-C50C-407E-A947-70E740481C1C}">
                <a14:useLocalDpi xmlns:a14="http://schemas.microsoft.com/office/drawing/2010/main"/>
              </a:ext>
            </a:extLst>
          </a:blip>
          <a:stretch>
            <a:fillRect/>
          </a:stretch>
        </p:blipFill>
        <p:spPr>
          <a:xfrm>
            <a:off x="5523328" y="1376571"/>
            <a:ext cx="2576222" cy="193216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7548772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кругленный прямоугольник 1"/>
          <p:cNvSpPr/>
          <p:nvPr/>
        </p:nvSpPr>
        <p:spPr>
          <a:xfrm>
            <a:off x="6932" y="1628800"/>
            <a:ext cx="6588224" cy="4176464"/>
          </a:xfrm>
          <a:prstGeom prst="roundRect">
            <a:avLst/>
          </a:prstGeom>
        </p:spPr>
        <p:style>
          <a:lnRef idx="1">
            <a:schemeClr val="accent5"/>
          </a:lnRef>
          <a:fillRef idx="2">
            <a:schemeClr val="accent5"/>
          </a:fillRef>
          <a:effectRef idx="1">
            <a:schemeClr val="accent5"/>
          </a:effectRef>
          <a:fontRef idx="minor">
            <a:schemeClr val="dk1"/>
          </a:fontRef>
        </p:style>
        <p:txBody>
          <a:bodyPr anchor="ctr"/>
          <a:lstStyle/>
          <a:p>
            <a:pPr algn="just">
              <a:defRPr/>
            </a:pPr>
            <a:r>
              <a:rPr lang="ru-RU" sz="2400" b="1" dirty="0" smtClean="0">
                <a:solidFill>
                  <a:schemeClr val="accent1">
                    <a:lumMod val="25000"/>
                  </a:schemeClr>
                </a:solidFill>
              </a:rPr>
              <a:t>	</a:t>
            </a:r>
            <a:r>
              <a:rPr lang="ru-RU" sz="2400" b="1" dirty="0">
                <a:solidFill>
                  <a:schemeClr val="accent1">
                    <a:lumMod val="25000"/>
                  </a:schemeClr>
                </a:solidFill>
                <a:latin typeface="Times New Roman" pitchFamily="18" charset="0"/>
                <a:cs typeface="Times New Roman" pitchFamily="18" charset="0"/>
              </a:rPr>
              <a:t>За последние годы отмечается тенденция ухудшения здоровья подрастающего поколения, обусловленная целым рядом причин, таких, как снижение материального благополучия значительной части населения, ухудшение экологической ситуации, ослабление инфраструктуры здравоохранения, возрастание учебной нагрузки, отсутствие культуры здоровья в </a:t>
            </a:r>
            <a:r>
              <a:rPr lang="ru-RU" sz="2400" b="1" dirty="0" smtClean="0">
                <a:solidFill>
                  <a:schemeClr val="accent1">
                    <a:lumMod val="25000"/>
                  </a:schemeClr>
                </a:solidFill>
                <a:latin typeface="Times New Roman" pitchFamily="18" charset="0"/>
                <a:cs typeface="Times New Roman" pitchFamily="18" charset="0"/>
              </a:rPr>
              <a:t>обществе</a:t>
            </a:r>
            <a:endParaRPr lang="tt-RU" sz="2400" b="1" dirty="0">
              <a:solidFill>
                <a:schemeClr val="accent1">
                  <a:lumMod val="25000"/>
                </a:schemeClr>
              </a:solidFill>
              <a:latin typeface="Times New Roman" pitchFamily="18" charset="0"/>
              <a:cs typeface="Times New Roman" pitchFamily="18" charset="0"/>
            </a:endParaRPr>
          </a:p>
        </p:txBody>
      </p:sp>
      <p:pic>
        <p:nvPicPr>
          <p:cNvPr id="5" name="Рисунок 4"/>
          <p:cNvPicPr>
            <a:picLocks noChangeAspect="1"/>
          </p:cNvPicPr>
          <p:nvPr/>
        </p:nvPicPr>
        <p:blipFill>
          <a:blip r:embed="rId2" cstate="email">
            <a:extLst>
              <a:ext uri="{BEBA8EAE-BF5A-486C-A8C5-ECC9F3942E4B}">
                <a14:imgProps xmlns:a14="http://schemas.microsoft.com/office/drawing/2010/main">
                  <a14:imgLayer r:embed="rId3">
                    <a14:imgEffect>
                      <a14:backgroundRemoval t="500" b="98750" l="3659" r="98984"/>
                    </a14:imgEffect>
                  </a14:imgLayer>
                </a14:imgProps>
              </a:ext>
              <a:ext uri="{28A0092B-C50C-407E-A947-70E740481C1C}">
                <a14:useLocalDpi xmlns:a14="http://schemas.microsoft.com/office/drawing/2010/main"/>
              </a:ext>
            </a:extLst>
          </a:blip>
          <a:stretch>
            <a:fillRect/>
          </a:stretch>
        </p:blipFill>
        <p:spPr>
          <a:xfrm flipH="1">
            <a:off x="5812028" y="4149080"/>
            <a:ext cx="3331971" cy="2708920"/>
          </a:xfrm>
          <a:prstGeom prst="rect">
            <a:avLst/>
          </a:prstGeom>
          <a:ln>
            <a:noFill/>
          </a:ln>
          <a:effectLst>
            <a:outerShdw blurRad="292100" dist="139700" dir="2700000" algn="tl" rotWithShape="0">
              <a:srgbClr val="333333">
                <a:alpha val="65000"/>
              </a:srgbClr>
            </a:outerShdw>
          </a:effectLst>
        </p:spPr>
      </p:pic>
      <p:sp>
        <p:nvSpPr>
          <p:cNvPr id="6" name="Скругленный прямоугольник 5"/>
          <p:cNvSpPr/>
          <p:nvPr/>
        </p:nvSpPr>
        <p:spPr>
          <a:xfrm>
            <a:off x="4067944" y="214191"/>
            <a:ext cx="4176464" cy="1080120"/>
          </a:xfrm>
          <a:prstGeom prst="roundRect">
            <a:avLst/>
          </a:prstGeom>
          <a:ln>
            <a:solidFill>
              <a:schemeClr val="accent1">
                <a:lumMod val="25000"/>
              </a:schemeClr>
            </a:solidFill>
          </a:ln>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smtClean="0">
                <a:solidFill>
                  <a:schemeClr val="accent1">
                    <a:lumMod val="25000"/>
                  </a:schemeClr>
                </a:solidFill>
                <a:latin typeface="Times New Roman" pitchFamily="18" charset="0"/>
                <a:cs typeface="Times New Roman" pitchFamily="18" charset="0"/>
              </a:rPr>
              <a:t>Актуальность</a:t>
            </a:r>
            <a:endParaRPr lang="ru-RU" b="1" dirty="0">
              <a:solidFill>
                <a:schemeClr val="accent1">
                  <a:lumMod val="2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одержимое 2"/>
          <p:cNvSpPr>
            <a:spLocks noGrp="1"/>
          </p:cNvSpPr>
          <p:nvPr>
            <p:ph idx="4294967295"/>
          </p:nvPr>
        </p:nvSpPr>
        <p:spPr>
          <a:xfrm>
            <a:off x="-17730" y="0"/>
            <a:ext cx="8550170" cy="5085184"/>
          </a:xfrm>
          <a:prstGeom prst="roundRect">
            <a:avLst/>
          </a:prstGeom>
        </p:spPr>
        <p:style>
          <a:lnRef idx="1">
            <a:schemeClr val="accent5"/>
          </a:lnRef>
          <a:fillRef idx="2">
            <a:schemeClr val="accent5"/>
          </a:fillRef>
          <a:effectRef idx="1">
            <a:schemeClr val="accent5"/>
          </a:effectRef>
          <a:fontRef idx="minor">
            <a:schemeClr val="dk1"/>
          </a:fontRef>
        </p:style>
        <p:txBody>
          <a:bodyPr/>
          <a:lstStyle/>
          <a:p>
            <a:pPr algn="just" eaLnBrk="1" hangingPunct="1">
              <a:buFontTx/>
              <a:buNone/>
              <a:defRPr/>
            </a:pPr>
            <a:r>
              <a:rPr lang="tt-RU" sz="2800" b="1" i="1" dirty="0" smtClean="0">
                <a:solidFill>
                  <a:srgbClr val="003366"/>
                </a:solidFill>
              </a:rPr>
              <a:t>		</a:t>
            </a:r>
            <a:r>
              <a:rPr lang="ru-RU" sz="2400" b="1" i="1" dirty="0" smtClean="0">
                <a:solidFill>
                  <a:srgbClr val="003366"/>
                </a:solidFill>
                <a:latin typeface="+mj-lt"/>
                <a:cs typeface="Times New Roman" pitchFamily="18" charset="0"/>
              </a:rPr>
              <a:t>«...</a:t>
            </a:r>
            <a:r>
              <a:rPr lang="ru-RU" sz="2400" b="1" i="1" dirty="0">
                <a:solidFill>
                  <a:srgbClr val="003366"/>
                </a:solidFill>
                <a:latin typeface="+mj-lt"/>
                <a:cs typeface="Times New Roman" pitchFamily="18" charset="0"/>
              </a:rPr>
              <a:t>Дети проводят в школе значительную часть дня, и сохранение, укрепление их физического, психического здоровья - дело не только семьи, но и педагогов. Здоровье человека - важный показатель его личного успеха. Если у </a:t>
            </a:r>
            <a:r>
              <a:rPr lang="ru-RU" sz="2400" b="1" i="1" dirty="0" smtClean="0">
                <a:solidFill>
                  <a:srgbClr val="003366"/>
                </a:solidFill>
                <a:latin typeface="+mj-lt"/>
                <a:cs typeface="Times New Roman" pitchFamily="18" charset="0"/>
              </a:rPr>
              <a:t>молодежи </a:t>
            </a:r>
            <a:r>
              <a:rPr lang="ru-RU" sz="2400" b="1" i="1" dirty="0">
                <a:solidFill>
                  <a:srgbClr val="003366"/>
                </a:solidFill>
                <a:latin typeface="+mj-lt"/>
                <a:cs typeface="Times New Roman" pitchFamily="18" charset="0"/>
              </a:rPr>
              <a:t>появится привычка к занятиям спортом, будут решены и такие острые проблемы, как наркомания, алкоголизм, детская </a:t>
            </a:r>
            <a:r>
              <a:rPr lang="ru-RU" sz="2400" b="1" i="1" dirty="0" smtClean="0">
                <a:solidFill>
                  <a:srgbClr val="003366"/>
                </a:solidFill>
                <a:latin typeface="+mj-lt"/>
                <a:cs typeface="Times New Roman" pitchFamily="18" charset="0"/>
              </a:rPr>
              <a:t>безнадзорность…»</a:t>
            </a:r>
          </a:p>
          <a:p>
            <a:pPr algn="just" eaLnBrk="1" hangingPunct="1">
              <a:buFontTx/>
              <a:buNone/>
              <a:defRPr/>
            </a:pPr>
            <a:endParaRPr lang="ru-RU" sz="2400" b="1" i="1" dirty="0" smtClean="0">
              <a:solidFill>
                <a:srgbClr val="003366"/>
              </a:solidFill>
              <a:latin typeface="+mj-lt"/>
              <a:cs typeface="Times New Roman" pitchFamily="18" charset="0"/>
            </a:endParaRPr>
          </a:p>
          <a:p>
            <a:pPr algn="r" eaLnBrk="1" hangingPunct="1">
              <a:buFontTx/>
              <a:buNone/>
              <a:defRPr/>
            </a:pPr>
            <a:r>
              <a:rPr lang="ru-RU" sz="2400" b="1" i="1" dirty="0" smtClean="0">
                <a:solidFill>
                  <a:srgbClr val="003366"/>
                </a:solidFill>
                <a:latin typeface="+mj-lt"/>
                <a:cs typeface="Times New Roman" pitchFamily="18" charset="0"/>
              </a:rPr>
              <a:t>(Национальная образовательная инициатива </a:t>
            </a:r>
            <a:r>
              <a:rPr lang="ru-RU" sz="2400" b="1" i="1" u="sng" dirty="0" smtClean="0">
                <a:solidFill>
                  <a:srgbClr val="003366"/>
                </a:solidFill>
                <a:latin typeface="+mj-lt"/>
                <a:cs typeface="Times New Roman" pitchFamily="18" charset="0"/>
              </a:rPr>
              <a:t>«Наша новая школа»)</a:t>
            </a:r>
          </a:p>
        </p:txBody>
      </p:sp>
      <p:pic>
        <p:nvPicPr>
          <p:cNvPr id="2" name="Рисунок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33264" y="4974714"/>
            <a:ext cx="2394520" cy="1595671"/>
          </a:xfrm>
          <a:prstGeom prst="rect">
            <a:avLst/>
          </a:prstGeom>
          <a:ln>
            <a:noFill/>
          </a:ln>
          <a:effectLst>
            <a:outerShdw blurRad="292100" dist="139700" dir="2700000" algn="tl" rotWithShape="0">
              <a:srgbClr val="333333">
                <a:alpha val="65000"/>
              </a:srgbClr>
            </a:outerShdw>
          </a:effectLst>
        </p:spPr>
      </p:pic>
      <p:pic>
        <p:nvPicPr>
          <p:cNvPr id="3" name="Рисунок 2"/>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92787" y="4974714"/>
            <a:ext cx="2419400" cy="1588739"/>
          </a:xfrm>
          <a:prstGeom prst="rect">
            <a:avLst/>
          </a:prstGeom>
          <a:ln>
            <a:noFill/>
          </a:ln>
          <a:effectLst>
            <a:outerShdw blurRad="292100" dist="139700" dir="2700000" algn="tl" rotWithShape="0">
              <a:srgbClr val="333333">
                <a:alpha val="65000"/>
              </a:srgbClr>
            </a:outerShdw>
          </a:effectLst>
        </p:spPr>
      </p:pic>
      <p:pic>
        <p:nvPicPr>
          <p:cNvPr id="5" name="Рисунок 4"/>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6156176" y="4974714"/>
            <a:ext cx="2160240" cy="158873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5012079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Содержимое 2"/>
          <p:cNvSpPr>
            <a:spLocks noGrp="1"/>
          </p:cNvSpPr>
          <p:nvPr>
            <p:ph idx="4294967295"/>
          </p:nvPr>
        </p:nvSpPr>
        <p:spPr>
          <a:xfrm>
            <a:off x="0" y="4725144"/>
            <a:ext cx="8460432" cy="1368152"/>
          </a:xfrm>
          <a:prstGeom prst="roundRect">
            <a:avLst/>
          </a:prstGeom>
        </p:spPr>
        <p:style>
          <a:lnRef idx="1">
            <a:schemeClr val="accent5"/>
          </a:lnRef>
          <a:fillRef idx="2">
            <a:schemeClr val="accent5"/>
          </a:fillRef>
          <a:effectRef idx="1">
            <a:schemeClr val="accent5"/>
          </a:effectRef>
          <a:fontRef idx="minor">
            <a:schemeClr val="dk1"/>
          </a:fontRef>
        </p:style>
        <p:txBody>
          <a:bodyPr/>
          <a:lstStyle/>
          <a:p>
            <a:pPr algn="just" eaLnBrk="1" hangingPunct="1">
              <a:buFontTx/>
              <a:buNone/>
              <a:defRPr/>
            </a:pPr>
            <a:r>
              <a:rPr lang="tt-RU" sz="2800" b="1" i="1" dirty="0" smtClean="0">
                <a:solidFill>
                  <a:srgbClr val="003366"/>
                </a:solidFill>
              </a:rPr>
              <a:t>		</a:t>
            </a:r>
            <a:r>
              <a:rPr lang="tt-RU" sz="3000" b="1" i="1" dirty="0" smtClean="0">
                <a:solidFill>
                  <a:srgbClr val="003366"/>
                </a:solidFill>
                <a:latin typeface="Times New Roman" pitchFamily="18" charset="0"/>
                <a:cs typeface="Times New Roman" pitchFamily="18" charset="0"/>
              </a:rPr>
              <a:t>Здоровье – действительно та вершина, на которую каждый должен подняться сам</a:t>
            </a:r>
            <a:r>
              <a:rPr lang="tt-RU" sz="2800" b="1" i="1" dirty="0" smtClean="0">
                <a:solidFill>
                  <a:srgbClr val="003366"/>
                </a:solidFill>
                <a:latin typeface="Times New Roman" pitchFamily="18" charset="0"/>
                <a:cs typeface="Times New Roman" pitchFamily="18" charset="0"/>
              </a:rPr>
              <a:t>!</a:t>
            </a:r>
            <a:endParaRPr lang="ru-RU" sz="2800" b="1" i="1" dirty="0" smtClean="0">
              <a:solidFill>
                <a:srgbClr val="003366"/>
              </a:solidFill>
              <a:latin typeface="Times New Roman" pitchFamily="18" charset="0"/>
              <a:cs typeface="Times New Roman" pitchFamily="18" charset="0"/>
            </a:endParaRPr>
          </a:p>
        </p:txBody>
      </p:sp>
      <p:pic>
        <p:nvPicPr>
          <p:cNvPr id="2" name="Рисунок 1"/>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136032" y="404664"/>
            <a:ext cx="6048672" cy="4075394"/>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234" name="Rectangle 2"/>
          <p:cNvSpPr>
            <a:spLocks noGrp="1" noChangeArrowheads="1"/>
          </p:cNvSpPr>
          <p:nvPr>
            <p:ph type="title"/>
          </p:nvPr>
        </p:nvSpPr>
        <p:spPr>
          <a:xfrm>
            <a:off x="323528" y="548680"/>
            <a:ext cx="7920880" cy="1080120"/>
          </a:xfrm>
          <a:prstGeom prst="roundRect">
            <a:avLst/>
          </a:prstGeom>
          <a:ln>
            <a:solidFill>
              <a:schemeClr val="accent1">
                <a:lumMod val="25000"/>
              </a:schemeClr>
            </a:solidFill>
          </a:ln>
        </p:spPr>
        <p:style>
          <a:lnRef idx="0">
            <a:schemeClr val="accent3"/>
          </a:lnRef>
          <a:fillRef idx="3">
            <a:schemeClr val="accent3"/>
          </a:fillRef>
          <a:effectRef idx="3">
            <a:schemeClr val="accent3"/>
          </a:effectRef>
          <a:fontRef idx="minor">
            <a:schemeClr val="lt1"/>
          </a:fontRef>
        </p:style>
        <p:txBody>
          <a:bodyPr/>
          <a:lstStyle/>
          <a:p>
            <a:pPr algn="just" eaLnBrk="1" hangingPunct="1">
              <a:defRPr/>
            </a:pPr>
            <a:r>
              <a:rPr lang="tt-RU" sz="2800" b="1" i="1" dirty="0" smtClean="0">
                <a:solidFill>
                  <a:schemeClr val="accent1">
                    <a:lumMod val="50000"/>
                  </a:schemeClr>
                </a:solidFill>
              </a:rPr>
              <a:t>	</a:t>
            </a:r>
            <a:r>
              <a:rPr lang="tt-RU" sz="3000" b="1" i="1" dirty="0" smtClean="0">
                <a:solidFill>
                  <a:schemeClr val="accent1">
                    <a:lumMod val="25000"/>
                  </a:schemeClr>
                </a:solidFill>
                <a:latin typeface="Times New Roman" pitchFamily="18" charset="0"/>
                <a:cs typeface="Times New Roman" pitchFamily="18" charset="0"/>
              </a:rPr>
              <a:t>Цели физкультурно-оздоровительной работы:</a:t>
            </a:r>
            <a:endParaRPr lang="ru-RU" sz="3000" b="1" i="1" dirty="0" smtClean="0">
              <a:solidFill>
                <a:schemeClr val="accent1">
                  <a:lumMod val="25000"/>
                </a:schemeClr>
              </a:solidFill>
              <a:latin typeface="Times New Roman" pitchFamily="18" charset="0"/>
              <a:cs typeface="Times New Roman" pitchFamily="18" charset="0"/>
            </a:endParaRPr>
          </a:p>
        </p:txBody>
      </p:sp>
      <p:sp>
        <p:nvSpPr>
          <p:cNvPr id="4" name="TextBox 3"/>
          <p:cNvSpPr txBox="1"/>
          <p:nvPr/>
        </p:nvSpPr>
        <p:spPr>
          <a:xfrm>
            <a:off x="0" y="2420888"/>
            <a:ext cx="8316416" cy="2758202"/>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lnSpc>
                <a:spcPct val="150000"/>
              </a:lnSpc>
            </a:pPr>
            <a:r>
              <a:rPr lang="ru-RU" sz="2800" dirty="0" smtClean="0">
                <a:solidFill>
                  <a:schemeClr val="accent1">
                    <a:lumMod val="25000"/>
                  </a:schemeClr>
                </a:solidFill>
                <a:latin typeface="Times New Roman" pitchFamily="18" charset="0"/>
                <a:cs typeface="Times New Roman" pitchFamily="18" charset="0"/>
              </a:rPr>
              <a:t>Сформировать конкурентоспособную, успешную, социально-адаптированную личность выпускника школы, способную к самореализации</a:t>
            </a:r>
          </a:p>
          <a:p>
            <a:pPr marL="457200" indent="-457200" algn="just"/>
            <a:endParaRPr lang="ru-RU" dirty="0"/>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Выгнутая влево стрелка 15"/>
          <p:cNvSpPr/>
          <p:nvPr/>
        </p:nvSpPr>
        <p:spPr>
          <a:xfrm>
            <a:off x="0" y="620688"/>
            <a:ext cx="1115616" cy="4752528"/>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7" name="Выгнутая влево стрелка 16"/>
          <p:cNvSpPr/>
          <p:nvPr/>
        </p:nvSpPr>
        <p:spPr>
          <a:xfrm>
            <a:off x="0" y="620688"/>
            <a:ext cx="1187624" cy="3600400"/>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18" name="Выгнутая влево стрелка 17"/>
          <p:cNvSpPr/>
          <p:nvPr/>
        </p:nvSpPr>
        <p:spPr>
          <a:xfrm>
            <a:off x="0" y="620688"/>
            <a:ext cx="1187624" cy="2232248"/>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7" name="Rectangle 2"/>
          <p:cNvSpPr txBox="1">
            <a:spLocks noChangeArrowheads="1"/>
          </p:cNvSpPr>
          <p:nvPr/>
        </p:nvSpPr>
        <p:spPr>
          <a:xfrm>
            <a:off x="1043608" y="260648"/>
            <a:ext cx="7272808" cy="1008112"/>
          </a:xfrm>
          <a:prstGeom prst="roundRect">
            <a:avLst/>
          </a:prstGeom>
          <a:ln>
            <a:solidFill>
              <a:schemeClr val="accent1">
                <a:lumMod val="25000"/>
              </a:schemeClr>
            </a:solidFill>
          </a:ln>
        </p:spPr>
        <p:style>
          <a:lnRef idx="0">
            <a:schemeClr val="accent3"/>
          </a:lnRef>
          <a:fillRef idx="3">
            <a:schemeClr val="accent3"/>
          </a:fillRef>
          <a:effectRef idx="3">
            <a:schemeClr val="accent3"/>
          </a:effectRef>
          <a:fontRef idx="minor">
            <a:schemeClr val="lt1"/>
          </a:fontRef>
        </p:style>
        <p:txBody>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algn="just" eaLnBrk="1" hangingPunct="1">
              <a:defRPr/>
            </a:pPr>
            <a:r>
              <a:rPr lang="tt-RU" sz="2800" b="1" i="1" dirty="0" smtClean="0">
                <a:solidFill>
                  <a:schemeClr val="accent1">
                    <a:lumMod val="50000"/>
                  </a:schemeClr>
                </a:solidFill>
              </a:rPr>
              <a:t>	</a:t>
            </a:r>
            <a:r>
              <a:rPr lang="tt-RU" sz="2600" b="1" i="1" dirty="0" smtClean="0">
                <a:solidFill>
                  <a:schemeClr val="accent1">
                    <a:lumMod val="25000"/>
                  </a:schemeClr>
                </a:solidFill>
                <a:latin typeface="Times New Roman" pitchFamily="18" charset="0"/>
                <a:cs typeface="Times New Roman" pitchFamily="18" charset="0"/>
              </a:rPr>
              <a:t>Задачи физкультурно-оздоровительной работы:</a:t>
            </a:r>
            <a:endParaRPr lang="ru-RU" sz="2600" b="1" i="1" dirty="0" smtClean="0">
              <a:solidFill>
                <a:schemeClr val="accent1">
                  <a:lumMod val="25000"/>
                </a:schemeClr>
              </a:solidFill>
              <a:latin typeface="Times New Roman" pitchFamily="18" charset="0"/>
              <a:cs typeface="Times New Roman" pitchFamily="18" charset="0"/>
            </a:endParaRPr>
          </a:p>
        </p:txBody>
      </p:sp>
      <p:sp>
        <p:nvSpPr>
          <p:cNvPr id="4" name="TextBox 3"/>
          <p:cNvSpPr txBox="1"/>
          <p:nvPr/>
        </p:nvSpPr>
        <p:spPr>
          <a:xfrm>
            <a:off x="1187624" y="1844824"/>
            <a:ext cx="7128792" cy="1532334"/>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ru-RU" sz="2800" dirty="0" smtClean="0">
                <a:solidFill>
                  <a:schemeClr val="accent1">
                    <a:lumMod val="25000"/>
                  </a:schemeClr>
                </a:solidFill>
                <a:latin typeface="Times New Roman" pitchFamily="18" charset="0"/>
                <a:cs typeface="Times New Roman" pitchFamily="18" charset="0"/>
              </a:rPr>
              <a:t>1. Сохранение, укрепление и развитие здоровья учащихся в образовательном процессе</a:t>
            </a:r>
            <a:endParaRPr lang="ru-RU" sz="2800" dirty="0">
              <a:solidFill>
                <a:schemeClr val="accent1">
                  <a:lumMod val="25000"/>
                </a:schemeClr>
              </a:solidFill>
              <a:latin typeface="Times New Roman" pitchFamily="18" charset="0"/>
              <a:cs typeface="Times New Roman" pitchFamily="18" charset="0"/>
            </a:endParaRPr>
          </a:p>
        </p:txBody>
      </p:sp>
      <p:sp>
        <p:nvSpPr>
          <p:cNvPr id="5" name="TextBox 4"/>
          <p:cNvSpPr txBox="1"/>
          <p:nvPr/>
        </p:nvSpPr>
        <p:spPr>
          <a:xfrm>
            <a:off x="1187624" y="3645024"/>
            <a:ext cx="7128792" cy="578882"/>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ru-RU" sz="2800" dirty="0" smtClean="0">
                <a:solidFill>
                  <a:schemeClr val="accent1">
                    <a:lumMod val="25000"/>
                  </a:schemeClr>
                </a:solidFill>
                <a:latin typeface="Times New Roman" pitchFamily="18" charset="0"/>
                <a:cs typeface="Times New Roman" pitchFamily="18" charset="0"/>
              </a:rPr>
              <a:t>2. Формирование здорового образа жизни</a:t>
            </a:r>
            <a:endParaRPr lang="ru-RU" sz="2800" dirty="0">
              <a:solidFill>
                <a:schemeClr val="accent1">
                  <a:lumMod val="25000"/>
                </a:schemeClr>
              </a:solidFill>
              <a:latin typeface="Times New Roman" pitchFamily="18" charset="0"/>
              <a:cs typeface="Times New Roman" pitchFamily="18" charset="0"/>
            </a:endParaRPr>
          </a:p>
        </p:txBody>
      </p:sp>
      <p:sp>
        <p:nvSpPr>
          <p:cNvPr id="6" name="TextBox 5"/>
          <p:cNvSpPr txBox="1"/>
          <p:nvPr/>
        </p:nvSpPr>
        <p:spPr>
          <a:xfrm>
            <a:off x="1115616" y="4581128"/>
            <a:ext cx="7200800" cy="1055608"/>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just"/>
            <a:r>
              <a:rPr lang="ru-RU" sz="2800" dirty="0" smtClean="0">
                <a:solidFill>
                  <a:schemeClr val="accent1">
                    <a:lumMod val="25000"/>
                  </a:schemeClr>
                </a:solidFill>
                <a:latin typeface="Times New Roman" pitchFamily="18" charset="0"/>
                <a:cs typeface="Times New Roman" pitchFamily="18" charset="0"/>
              </a:rPr>
              <a:t>3. Развитие интереса и привлечение обучающихся к спорту</a:t>
            </a:r>
            <a:endParaRPr lang="ru-RU" sz="2800" dirty="0">
              <a:solidFill>
                <a:schemeClr val="accent1">
                  <a:lumMod val="25000"/>
                </a:schemeClr>
              </a:solidFill>
              <a:latin typeface="Times New Roman" pitchFamily="18" charset="0"/>
              <a:cs typeface="Times New Roman"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fade">
                                      <p:cBhvr>
                                        <p:cTn id="7" dur="500"/>
                                        <p:tgtEl>
                                          <p:spTgt spid="18"/>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Effect transition="in" filter="fade">
                                      <p:cBhvr>
                                        <p:cTn id="11" dur="500"/>
                                        <p:tgtEl>
                                          <p:spTgt spid="17"/>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16"/>
                                        </p:tgtEl>
                                        <p:attrNameLst>
                                          <p:attrName>style.visibility</p:attrName>
                                        </p:attrNameLst>
                                      </p:cBhvr>
                                      <p:to>
                                        <p:strVal val="visible"/>
                                      </p:to>
                                    </p:set>
                                    <p:animEffect transition="in" filter="fade">
                                      <p:cBhvr>
                                        <p:cTn id="15"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1619672" y="2924944"/>
            <a:ext cx="5184576" cy="676275"/>
          </a:xfrm>
          <a:prstGeom prst="roundRect">
            <a:avLst/>
          </a:prstGeom>
          <a:ln>
            <a:solidFill>
              <a:schemeClr val="accent1">
                <a:lumMod val="25000"/>
              </a:schemeClr>
            </a:solidFill>
          </a:ln>
        </p:spPr>
        <p:style>
          <a:lnRef idx="0">
            <a:schemeClr val="accent3"/>
          </a:lnRef>
          <a:fillRef idx="3">
            <a:schemeClr val="accent3"/>
          </a:fillRef>
          <a:effectRef idx="3">
            <a:schemeClr val="accent3"/>
          </a:effectRef>
          <a:fontRef idx="minor">
            <a:schemeClr val="lt1"/>
          </a:fontRef>
        </p:style>
        <p:txBody>
          <a:body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Формы  обучения</a:t>
            </a:r>
            <a:endParaRPr lang="ru-RU" sz="3200" b="1" i="1" dirty="0" smtClean="0">
              <a:solidFill>
                <a:schemeClr val="accent1">
                  <a:lumMod val="25000"/>
                </a:schemeClr>
              </a:solidFill>
              <a:latin typeface="Times New Roman" pitchFamily="18" charset="0"/>
              <a:cs typeface="Times New Roman" pitchFamily="18" charset="0"/>
            </a:endParaRPr>
          </a:p>
        </p:txBody>
      </p:sp>
      <p:sp>
        <p:nvSpPr>
          <p:cNvPr id="24578" name="Rectangle 3"/>
          <p:cNvSpPr>
            <a:spLocks noGrp="1" noChangeArrowheads="1"/>
          </p:cNvSpPr>
          <p:nvPr>
            <p:ph type="body" idx="4294967295"/>
          </p:nvPr>
        </p:nvSpPr>
        <p:spPr>
          <a:xfrm>
            <a:off x="0" y="5732463"/>
            <a:ext cx="8043863" cy="2940050"/>
          </a:xfrm>
        </p:spPr>
        <p:txBody>
          <a:bodyPr/>
          <a:lstStyle/>
          <a:p>
            <a:pPr eaLnBrk="1" hangingPunct="1">
              <a:buFontTx/>
              <a:buNone/>
            </a:pPr>
            <a:endParaRPr lang="tt-RU" sz="2800" b="1" i="1" smtClean="0">
              <a:solidFill>
                <a:srgbClr val="A400A4"/>
              </a:solidFill>
            </a:endParaRPr>
          </a:p>
          <a:p>
            <a:pPr eaLnBrk="1" hangingPunct="1"/>
            <a:endParaRPr lang="ru-RU" sz="2800" b="1" i="1" smtClean="0">
              <a:solidFill>
                <a:srgbClr val="A400A4"/>
              </a:solidFill>
            </a:endParaRPr>
          </a:p>
          <a:p>
            <a:pPr eaLnBrk="1" hangingPunct="1"/>
            <a:endParaRPr lang="ru-RU" sz="2800" b="1" i="1" smtClean="0">
              <a:solidFill>
                <a:srgbClr val="A400A4"/>
              </a:solidFill>
            </a:endParaRPr>
          </a:p>
        </p:txBody>
      </p:sp>
      <p:grpSp>
        <p:nvGrpSpPr>
          <p:cNvPr id="4" name="Группа 3"/>
          <p:cNvGrpSpPr/>
          <p:nvPr/>
        </p:nvGrpSpPr>
        <p:grpSpPr>
          <a:xfrm>
            <a:off x="3112330" y="188640"/>
            <a:ext cx="2411759" cy="2736304"/>
            <a:chOff x="3112330" y="188640"/>
            <a:chExt cx="2411759" cy="2736304"/>
          </a:xfrm>
        </p:grpSpPr>
        <p:sp>
          <p:nvSpPr>
            <p:cNvPr id="8" name="Rectangle 2"/>
            <p:cNvSpPr txBox="1">
              <a:spLocks noChangeArrowheads="1"/>
            </p:cNvSpPr>
            <p:nvPr/>
          </p:nvSpPr>
          <p:spPr bwMode="auto">
            <a:xfrm>
              <a:off x="3112330" y="188640"/>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Урок-собеседование</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3" name="Прямая соединительная линия 2"/>
            <p:cNvCxnSpPr>
              <a:stCxn id="8" idx="2"/>
            </p:cNvCxnSpPr>
            <p:nvPr/>
          </p:nvCxnSpPr>
          <p:spPr>
            <a:xfrm flipH="1">
              <a:off x="4318209" y="1412776"/>
              <a:ext cx="1" cy="151216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2" name="Группа 1"/>
          <p:cNvGrpSpPr/>
          <p:nvPr/>
        </p:nvGrpSpPr>
        <p:grpSpPr>
          <a:xfrm>
            <a:off x="-31703" y="1385428"/>
            <a:ext cx="2803503" cy="1539516"/>
            <a:chOff x="-31703" y="1385428"/>
            <a:chExt cx="2803503" cy="1539516"/>
          </a:xfrm>
        </p:grpSpPr>
        <p:sp>
          <p:nvSpPr>
            <p:cNvPr id="5" name="Rectangle 2"/>
            <p:cNvSpPr txBox="1">
              <a:spLocks noChangeArrowheads="1"/>
            </p:cNvSpPr>
            <p:nvPr/>
          </p:nvSpPr>
          <p:spPr bwMode="auto">
            <a:xfrm>
              <a:off x="-31703" y="1385428"/>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Проблемные диспуты и беседы</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13" name="Прямая соединительная линия 12"/>
            <p:cNvCxnSpPr/>
            <p:nvPr/>
          </p:nvCxnSpPr>
          <p:spPr>
            <a:xfrm>
              <a:off x="2380056" y="2492896"/>
              <a:ext cx="391744" cy="43204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6" name="Группа 5"/>
          <p:cNvGrpSpPr/>
          <p:nvPr/>
        </p:nvGrpSpPr>
        <p:grpSpPr>
          <a:xfrm>
            <a:off x="5724128" y="1385428"/>
            <a:ext cx="2699788" cy="1539516"/>
            <a:chOff x="5724128" y="1385428"/>
            <a:chExt cx="2699788" cy="1539516"/>
          </a:xfrm>
        </p:grpSpPr>
        <p:sp>
          <p:nvSpPr>
            <p:cNvPr id="9" name="Rectangle 2"/>
            <p:cNvSpPr txBox="1">
              <a:spLocks noChangeArrowheads="1"/>
            </p:cNvSpPr>
            <p:nvPr/>
          </p:nvSpPr>
          <p:spPr bwMode="auto">
            <a:xfrm>
              <a:off x="6012157" y="1385428"/>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Урок-консультация</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16" name="Прямая соединительная линия 15"/>
            <p:cNvCxnSpPr/>
            <p:nvPr/>
          </p:nvCxnSpPr>
          <p:spPr>
            <a:xfrm flipV="1">
              <a:off x="5724128" y="2492896"/>
              <a:ext cx="288029" cy="432048"/>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14" name="Группа 13"/>
          <p:cNvGrpSpPr/>
          <p:nvPr/>
        </p:nvGrpSpPr>
        <p:grpSpPr>
          <a:xfrm>
            <a:off x="3112329" y="3601219"/>
            <a:ext cx="2411759" cy="2869502"/>
            <a:chOff x="3112329" y="3601219"/>
            <a:chExt cx="2411759" cy="2869502"/>
          </a:xfrm>
        </p:grpSpPr>
        <p:sp>
          <p:nvSpPr>
            <p:cNvPr id="10" name="Rectangle 2"/>
            <p:cNvSpPr txBox="1">
              <a:spLocks noChangeArrowheads="1"/>
            </p:cNvSpPr>
            <p:nvPr/>
          </p:nvSpPr>
          <p:spPr bwMode="auto">
            <a:xfrm>
              <a:off x="3112329" y="5246585"/>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Урок-встреча</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18" name="Прямая соединительная линия 17"/>
            <p:cNvCxnSpPr/>
            <p:nvPr/>
          </p:nvCxnSpPr>
          <p:spPr>
            <a:xfrm>
              <a:off x="4307792" y="3601219"/>
              <a:ext cx="0" cy="1645366"/>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15" name="Группа 14"/>
          <p:cNvGrpSpPr/>
          <p:nvPr/>
        </p:nvGrpSpPr>
        <p:grpSpPr>
          <a:xfrm>
            <a:off x="0" y="3601219"/>
            <a:ext cx="2771800" cy="1699989"/>
            <a:chOff x="0" y="3601219"/>
            <a:chExt cx="2771800" cy="1699989"/>
          </a:xfrm>
        </p:grpSpPr>
        <p:sp>
          <p:nvSpPr>
            <p:cNvPr id="11" name="Rectangle 2"/>
            <p:cNvSpPr txBox="1">
              <a:spLocks noChangeArrowheads="1"/>
            </p:cNvSpPr>
            <p:nvPr/>
          </p:nvSpPr>
          <p:spPr bwMode="auto">
            <a:xfrm>
              <a:off x="0" y="4077072"/>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Урок-экскурсия</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20" name="Прямая соединительная линия 19"/>
            <p:cNvCxnSpPr/>
            <p:nvPr/>
          </p:nvCxnSpPr>
          <p:spPr>
            <a:xfrm flipH="1">
              <a:off x="2411759" y="3601219"/>
              <a:ext cx="360041" cy="691877"/>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7" name="Группа 6"/>
          <p:cNvGrpSpPr/>
          <p:nvPr/>
        </p:nvGrpSpPr>
        <p:grpSpPr>
          <a:xfrm>
            <a:off x="5524089" y="3601219"/>
            <a:ext cx="2899829" cy="1704344"/>
            <a:chOff x="5524089" y="3601219"/>
            <a:chExt cx="2899829" cy="1704344"/>
          </a:xfrm>
        </p:grpSpPr>
        <p:sp>
          <p:nvSpPr>
            <p:cNvPr id="12" name="Rectangle 2"/>
            <p:cNvSpPr txBox="1">
              <a:spLocks noChangeArrowheads="1"/>
            </p:cNvSpPr>
            <p:nvPr/>
          </p:nvSpPr>
          <p:spPr bwMode="auto">
            <a:xfrm>
              <a:off x="6012159" y="4081427"/>
              <a:ext cx="2411759" cy="1224136"/>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lt1"/>
                  </a:solidFill>
                  <a:latin typeface="+mn-lt"/>
                  <a:ea typeface="+mn-ea"/>
                  <a:cs typeface="+mn-cs"/>
                </a:defRPr>
              </a:lvl1pPr>
              <a:lvl2pPr algn="ctr" rtl="0" eaLnBrk="0" fontAlgn="base" hangingPunct="0">
                <a:spcBef>
                  <a:spcPct val="0"/>
                </a:spcBef>
                <a:spcAft>
                  <a:spcPct val="0"/>
                </a:spcAft>
                <a:defRPr sz="4400">
                  <a:solidFill>
                    <a:schemeClr val="lt1"/>
                  </a:solidFill>
                  <a:latin typeface="+mn-lt"/>
                  <a:ea typeface="+mn-ea"/>
                  <a:cs typeface="+mn-cs"/>
                </a:defRPr>
              </a:lvl2pPr>
              <a:lvl3pPr algn="ctr" rtl="0" eaLnBrk="0" fontAlgn="base" hangingPunct="0">
                <a:spcBef>
                  <a:spcPct val="0"/>
                </a:spcBef>
                <a:spcAft>
                  <a:spcPct val="0"/>
                </a:spcAft>
                <a:defRPr sz="4400">
                  <a:solidFill>
                    <a:schemeClr val="lt1"/>
                  </a:solidFill>
                  <a:latin typeface="+mn-lt"/>
                  <a:ea typeface="+mn-ea"/>
                  <a:cs typeface="+mn-cs"/>
                </a:defRPr>
              </a:lvl3pPr>
              <a:lvl4pPr algn="ctr" rtl="0" eaLnBrk="0" fontAlgn="base" hangingPunct="0">
                <a:spcBef>
                  <a:spcPct val="0"/>
                </a:spcBef>
                <a:spcAft>
                  <a:spcPct val="0"/>
                </a:spcAft>
                <a:defRPr sz="4400">
                  <a:solidFill>
                    <a:schemeClr val="lt1"/>
                  </a:solidFill>
                  <a:latin typeface="+mn-lt"/>
                  <a:ea typeface="+mn-ea"/>
                  <a:cs typeface="+mn-cs"/>
                </a:defRPr>
              </a:lvl4pPr>
              <a:lvl5pPr algn="ctr" rtl="0" eaLnBrk="0" fontAlgn="base" hangingPunct="0">
                <a:spcBef>
                  <a:spcPct val="0"/>
                </a:spcBef>
                <a:spcAft>
                  <a:spcPct val="0"/>
                </a:spcAft>
                <a:defRPr sz="4400">
                  <a:solidFill>
                    <a:schemeClr val="lt1"/>
                  </a:solidFill>
                  <a:latin typeface="+mn-lt"/>
                  <a:ea typeface="+mn-ea"/>
                  <a:cs typeface="+mn-cs"/>
                </a:defRPr>
              </a:lvl5pPr>
              <a:lvl6pPr marL="457200" algn="ctr" rtl="0" fontAlgn="base">
                <a:spcBef>
                  <a:spcPct val="0"/>
                </a:spcBef>
                <a:spcAft>
                  <a:spcPct val="0"/>
                </a:spcAft>
                <a:defRPr sz="4400">
                  <a:solidFill>
                    <a:schemeClr val="lt1"/>
                  </a:solidFill>
                  <a:latin typeface="+mn-lt"/>
                  <a:ea typeface="+mn-ea"/>
                  <a:cs typeface="+mn-cs"/>
                </a:defRPr>
              </a:lvl6pPr>
              <a:lvl7pPr marL="914400" algn="ctr" rtl="0" fontAlgn="base">
                <a:spcBef>
                  <a:spcPct val="0"/>
                </a:spcBef>
                <a:spcAft>
                  <a:spcPct val="0"/>
                </a:spcAft>
                <a:defRPr sz="4400">
                  <a:solidFill>
                    <a:schemeClr val="lt1"/>
                  </a:solidFill>
                  <a:latin typeface="+mn-lt"/>
                  <a:ea typeface="+mn-ea"/>
                  <a:cs typeface="+mn-cs"/>
                </a:defRPr>
              </a:lvl7pPr>
              <a:lvl8pPr marL="1371600" algn="ctr" rtl="0" fontAlgn="base">
                <a:spcBef>
                  <a:spcPct val="0"/>
                </a:spcBef>
                <a:spcAft>
                  <a:spcPct val="0"/>
                </a:spcAft>
                <a:defRPr sz="4400">
                  <a:solidFill>
                    <a:schemeClr val="lt1"/>
                  </a:solidFill>
                  <a:latin typeface="+mn-lt"/>
                  <a:ea typeface="+mn-ea"/>
                  <a:cs typeface="+mn-cs"/>
                </a:defRPr>
              </a:lvl8pPr>
              <a:lvl9pPr marL="1828800" algn="ctr" rtl="0" fontAlgn="base">
                <a:spcBef>
                  <a:spcPct val="0"/>
                </a:spcBef>
                <a:spcAft>
                  <a:spcPct val="0"/>
                </a:spcAft>
                <a:defRPr sz="4400">
                  <a:solidFill>
                    <a:schemeClr val="lt1"/>
                  </a:solidFill>
                  <a:latin typeface="+mn-lt"/>
                  <a:ea typeface="+mn-ea"/>
                  <a:cs typeface="+mn-cs"/>
                </a:defRPr>
              </a:lvl9pPr>
            </a:lstStyle>
            <a:p>
              <a:pPr eaLnBrk="1" hangingPunct="1">
                <a:defRPr/>
              </a:pPr>
              <a:r>
                <a:rPr lang="tt-RU" sz="2400" b="1" dirty="0" smtClean="0">
                  <a:solidFill>
                    <a:schemeClr val="accent1">
                      <a:lumMod val="25000"/>
                    </a:schemeClr>
                  </a:solidFill>
                  <a:latin typeface="Times New Roman" pitchFamily="18" charset="0"/>
                  <a:cs typeface="Times New Roman" pitchFamily="18" charset="0"/>
                </a:rPr>
                <a:t>Урок-соревнование</a:t>
              </a:r>
              <a:endParaRPr lang="ru-RU" sz="2400" b="1" dirty="0" smtClean="0">
                <a:solidFill>
                  <a:schemeClr val="accent1">
                    <a:lumMod val="25000"/>
                  </a:schemeClr>
                </a:solidFill>
                <a:latin typeface="Times New Roman" pitchFamily="18" charset="0"/>
                <a:cs typeface="Times New Roman" pitchFamily="18" charset="0"/>
              </a:endParaRPr>
            </a:p>
          </p:txBody>
        </p:sp>
        <p:cxnSp>
          <p:nvCxnSpPr>
            <p:cNvPr id="22" name="Прямая соединительная линия 21"/>
            <p:cNvCxnSpPr/>
            <p:nvPr/>
          </p:nvCxnSpPr>
          <p:spPr>
            <a:xfrm>
              <a:off x="5524089" y="3601219"/>
              <a:ext cx="488068" cy="619869"/>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pic>
        <p:nvPicPr>
          <p:cNvPr id="17" name="Рисунок 1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282" y="2742692"/>
            <a:ext cx="1605953" cy="1204465"/>
          </a:xfrm>
          <a:prstGeom prst="rect">
            <a:avLst/>
          </a:prstGeom>
          <a:ln>
            <a:noFill/>
          </a:ln>
          <a:effectLst>
            <a:outerShdw blurRad="292100" dist="139700" dir="2700000" algn="tl" rotWithShape="0">
              <a:srgbClr val="333333">
                <a:alpha val="65000"/>
              </a:srgbClr>
            </a:outerShdw>
          </a:effectLst>
        </p:spPr>
      </p:pic>
      <p:pic>
        <p:nvPicPr>
          <p:cNvPr id="19" name="Рисунок 1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6841557" y="2732406"/>
            <a:ext cx="1619668" cy="1214751"/>
          </a:xfrm>
          <a:prstGeom prst="rect">
            <a:avLst/>
          </a:prstGeom>
          <a:ln>
            <a:noFill/>
          </a:ln>
          <a:effectLst>
            <a:outerShdw blurRad="292100" dist="139700" dir="2700000" algn="tl" rotWithShape="0">
              <a:srgbClr val="333333">
                <a:alpha val="65000"/>
              </a:srgbClr>
            </a:outerShdw>
          </a:effectLst>
        </p:spPr>
      </p:pic>
      <p:pic>
        <p:nvPicPr>
          <p:cNvPr id="21" name="Рисунок 20"/>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606515" y="4035868"/>
            <a:ext cx="1513754" cy="1135316"/>
          </a:xfrm>
          <a:prstGeom prst="rect">
            <a:avLst/>
          </a:prstGeom>
          <a:ln>
            <a:noFill/>
          </a:ln>
          <a:effectLst>
            <a:outerShdw blurRad="292100" dist="139700" dir="2700000" algn="tl" rotWithShape="0">
              <a:srgbClr val="333333">
                <a:alpha val="65000"/>
              </a:srgbClr>
            </a:outerShdw>
          </a:effectLst>
        </p:spPr>
      </p:pic>
      <p:pic>
        <p:nvPicPr>
          <p:cNvPr id="23" name="Рисунок 22"/>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394002" y="4035868"/>
            <a:ext cx="1474140" cy="1105605"/>
          </a:xfrm>
          <a:prstGeom prst="rect">
            <a:avLst/>
          </a:prstGeom>
          <a:ln>
            <a:noFill/>
          </a:ln>
          <a:effectLst>
            <a:outerShdw blurRad="292100" dist="139700" dir="2700000" algn="tl" rotWithShape="0">
              <a:srgbClr val="333333">
                <a:alpha val="65000"/>
              </a:srgbClr>
            </a:outerShdw>
          </a:effectLst>
        </p:spPr>
      </p:pic>
      <p:pic>
        <p:nvPicPr>
          <p:cNvPr id="24" name="Рисунок 23"/>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2726946" y="1761706"/>
            <a:ext cx="1393323" cy="1044993"/>
          </a:xfrm>
          <a:prstGeom prst="rect">
            <a:avLst/>
          </a:prstGeom>
          <a:ln>
            <a:noFill/>
          </a:ln>
          <a:effectLst>
            <a:outerShdw blurRad="292100" dist="139700" dir="2700000" algn="tl" rotWithShape="0">
              <a:srgbClr val="333333">
                <a:alpha val="65000"/>
              </a:srgbClr>
            </a:outerShdw>
          </a:effectLst>
        </p:spPr>
      </p:pic>
      <p:pic>
        <p:nvPicPr>
          <p:cNvPr id="26" name="Рисунок 25"/>
          <p:cNvPicPr>
            <a:picLocks noChangeAspect="1"/>
          </p:cNvPicPr>
          <p:nvPr/>
        </p:nvPicPr>
        <p:blipFill>
          <a:blip r:embed="rId7" cstate="email">
            <a:extLst>
              <a:ext uri="{28A0092B-C50C-407E-A947-70E740481C1C}">
                <a14:useLocalDpi xmlns:a14="http://schemas.microsoft.com/office/drawing/2010/main"/>
              </a:ext>
            </a:extLst>
          </a:blip>
          <a:stretch>
            <a:fillRect/>
          </a:stretch>
        </p:blipFill>
        <p:spPr>
          <a:xfrm>
            <a:off x="4394002" y="1746461"/>
            <a:ext cx="1381370" cy="1036028"/>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fade">
                                      <p:cBhvr>
                                        <p:cTn id="19" dur="500"/>
                                        <p:tgtEl>
                                          <p:spTgt spid="7"/>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14"/>
                                        </p:tgtEl>
                                        <p:attrNameLst>
                                          <p:attrName>style.visibility</p:attrName>
                                        </p:attrNameLst>
                                      </p:cBhvr>
                                      <p:to>
                                        <p:strVal val="visible"/>
                                      </p:to>
                                    </p:set>
                                    <p:animEffect transition="in" filter="fade">
                                      <p:cBhvr>
                                        <p:cTn id="23" dur="500"/>
                                        <p:tgtEl>
                                          <p:spTgt spid="14"/>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15"/>
                                        </p:tgtEl>
                                        <p:attrNameLst>
                                          <p:attrName>style.visibility</p:attrName>
                                        </p:attrNameLst>
                                      </p:cBhvr>
                                      <p:to>
                                        <p:strVal val="visible"/>
                                      </p:to>
                                    </p:set>
                                    <p:animEffect transition="in" filter="fade">
                                      <p:cBhvr>
                                        <p:cTn id="2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Выгнутая влево стрелка 8"/>
          <p:cNvSpPr/>
          <p:nvPr/>
        </p:nvSpPr>
        <p:spPr>
          <a:xfrm>
            <a:off x="487342" y="1062034"/>
            <a:ext cx="1124944" cy="3694418"/>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8" name="Выгнутая влево стрелка 7"/>
          <p:cNvSpPr/>
          <p:nvPr/>
        </p:nvSpPr>
        <p:spPr>
          <a:xfrm>
            <a:off x="492605" y="1063776"/>
            <a:ext cx="1124944" cy="2795959"/>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
        <p:nvSpPr>
          <p:cNvPr id="2" name="Rectangle 2"/>
          <p:cNvSpPr txBox="1">
            <a:spLocks noChangeArrowheads="1"/>
          </p:cNvSpPr>
          <p:nvPr/>
        </p:nvSpPr>
        <p:spPr bwMode="auto">
          <a:xfrm>
            <a:off x="1617549" y="976597"/>
            <a:ext cx="6048836" cy="676275"/>
          </a:xfrm>
          <a:prstGeom prst="roundRect">
            <a:avLst/>
          </a:prstGeom>
          <a:ln>
            <a:solidFill>
              <a:schemeClr val="accent1">
                <a:lumMod val="25000"/>
              </a:schemeClr>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Технологии  обучения</a:t>
            </a:r>
            <a:endParaRPr lang="ru-RU" sz="3200" b="1" i="1" dirty="0" smtClean="0">
              <a:solidFill>
                <a:schemeClr val="accent1">
                  <a:lumMod val="25000"/>
                </a:schemeClr>
              </a:solidFill>
              <a:latin typeface="Times New Roman" pitchFamily="18" charset="0"/>
              <a:cs typeface="Times New Roman" pitchFamily="18" charset="0"/>
            </a:endParaRPr>
          </a:p>
        </p:txBody>
      </p:sp>
      <p:sp>
        <p:nvSpPr>
          <p:cNvPr id="4" name="TextBox 3"/>
          <p:cNvSpPr txBox="1"/>
          <p:nvPr/>
        </p:nvSpPr>
        <p:spPr>
          <a:xfrm>
            <a:off x="1619672" y="2344749"/>
            <a:ext cx="5919392" cy="578882"/>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lgn="just">
              <a:buFont typeface="Wingdings" pitchFamily="2" charset="2"/>
              <a:buChar char="Ø"/>
            </a:pPr>
            <a:r>
              <a:rPr lang="ru-RU" sz="2800" b="1" dirty="0" smtClean="0">
                <a:solidFill>
                  <a:schemeClr val="accent1">
                    <a:lumMod val="25000"/>
                  </a:schemeClr>
                </a:solidFill>
                <a:latin typeface="Times New Roman" pitchFamily="18" charset="0"/>
                <a:cs typeface="Times New Roman" pitchFamily="18" charset="0"/>
              </a:rPr>
              <a:t>Дифференцированное обучение</a:t>
            </a:r>
            <a:endParaRPr lang="ru-RU" sz="2800" b="1" dirty="0">
              <a:solidFill>
                <a:schemeClr val="accent1">
                  <a:lumMod val="25000"/>
                </a:schemeClr>
              </a:solidFill>
              <a:latin typeface="Times New Roman" pitchFamily="18" charset="0"/>
              <a:cs typeface="Times New Roman" pitchFamily="18" charset="0"/>
            </a:endParaRPr>
          </a:p>
        </p:txBody>
      </p:sp>
      <p:sp>
        <p:nvSpPr>
          <p:cNvPr id="5" name="TextBox 4"/>
          <p:cNvSpPr txBox="1"/>
          <p:nvPr/>
        </p:nvSpPr>
        <p:spPr>
          <a:xfrm>
            <a:off x="1619672" y="3280853"/>
            <a:ext cx="5919392" cy="578882"/>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lgn="just">
              <a:buFont typeface="Wingdings" pitchFamily="2" charset="2"/>
              <a:buChar char="Ø"/>
            </a:pPr>
            <a:r>
              <a:rPr lang="ru-RU" sz="2800" b="1" dirty="0" smtClean="0">
                <a:solidFill>
                  <a:schemeClr val="accent1">
                    <a:lumMod val="25000"/>
                  </a:schemeClr>
                </a:solidFill>
                <a:latin typeface="Times New Roman" pitchFamily="18" charset="0"/>
                <a:cs typeface="Times New Roman" pitchFamily="18" charset="0"/>
              </a:rPr>
              <a:t>Рефлексивное обучение</a:t>
            </a:r>
            <a:endParaRPr lang="ru-RU" sz="2800" b="1" dirty="0">
              <a:solidFill>
                <a:schemeClr val="accent1">
                  <a:lumMod val="25000"/>
                </a:schemeClr>
              </a:solidFill>
              <a:latin typeface="Times New Roman" pitchFamily="18" charset="0"/>
              <a:cs typeface="Times New Roman" pitchFamily="18" charset="0"/>
            </a:endParaRPr>
          </a:p>
        </p:txBody>
      </p:sp>
      <p:sp>
        <p:nvSpPr>
          <p:cNvPr id="6" name="TextBox 5"/>
          <p:cNvSpPr txBox="1"/>
          <p:nvPr/>
        </p:nvSpPr>
        <p:spPr>
          <a:xfrm>
            <a:off x="1619672" y="4177570"/>
            <a:ext cx="5919392" cy="578882"/>
          </a:xfrm>
          <a:prstGeom prst="round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marL="457200" indent="-457200" algn="just">
              <a:buFont typeface="Wingdings" pitchFamily="2" charset="2"/>
              <a:buChar char="Ø"/>
            </a:pPr>
            <a:r>
              <a:rPr lang="ru-RU" sz="2800" b="1" dirty="0" smtClean="0">
                <a:solidFill>
                  <a:schemeClr val="accent1">
                    <a:lumMod val="25000"/>
                  </a:schemeClr>
                </a:solidFill>
                <a:latin typeface="Times New Roman" pitchFamily="18" charset="0"/>
                <a:cs typeface="Times New Roman" pitchFamily="18" charset="0"/>
              </a:rPr>
              <a:t>Игровое обучение</a:t>
            </a:r>
            <a:endParaRPr lang="ru-RU" sz="2800" b="1" dirty="0">
              <a:solidFill>
                <a:schemeClr val="accent1">
                  <a:lumMod val="25000"/>
                </a:schemeClr>
              </a:solidFill>
              <a:latin typeface="Times New Roman" pitchFamily="18" charset="0"/>
              <a:cs typeface="Times New Roman" pitchFamily="18" charset="0"/>
            </a:endParaRPr>
          </a:p>
        </p:txBody>
      </p:sp>
      <p:sp>
        <p:nvSpPr>
          <p:cNvPr id="7" name="Выгнутая влево стрелка 6"/>
          <p:cNvSpPr/>
          <p:nvPr/>
        </p:nvSpPr>
        <p:spPr>
          <a:xfrm>
            <a:off x="494728" y="1063776"/>
            <a:ext cx="1124944" cy="1859855"/>
          </a:xfrm>
          <a:prstGeom prst="curvedRightArrow">
            <a:avLst/>
          </a:prstGeom>
          <a:ln>
            <a:solidFill>
              <a:schemeClr val="accent1">
                <a:lumMod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solidFill>
                <a:schemeClr val="tx1"/>
              </a:solidFill>
            </a:endParaRPr>
          </a:p>
        </p:txBody>
      </p:sp>
    </p:spTree>
    <p:extLst>
      <p:ext uri="{BB962C8B-B14F-4D97-AF65-F5344CB8AC3E}">
        <p14:creationId xmlns:p14="http://schemas.microsoft.com/office/powerpoint/2010/main" val="853828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childTnLst>
                          </p:cTn>
                        </p:par>
                        <p:par>
                          <p:cTn id="8" fill="hold">
                            <p:stCondLst>
                              <p:cond delay="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500"/>
                                        <p:tgtEl>
                                          <p:spTgt spid="8"/>
                                        </p:tgtEl>
                                      </p:cBhvr>
                                    </p:animEffect>
                                  </p:childTnLst>
                                </p:cTn>
                              </p:par>
                            </p:childTnLst>
                          </p:cTn>
                        </p:par>
                        <p:par>
                          <p:cTn id="12" fill="hold">
                            <p:stCondLst>
                              <p:cond delay="100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8"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0" y="2852936"/>
            <a:ext cx="8532439" cy="1152128"/>
          </a:xfrm>
          <a:prstGeom prst="roundRect">
            <a:avLst/>
          </a:prstGeom>
          <a:ln>
            <a:solidFill>
              <a:schemeClr val="accent1">
                <a:lumMod val="25000"/>
              </a:schemeClr>
            </a:solidFill>
            <a:headEnd/>
            <a:tailEnd/>
          </a:ln>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i="1" dirty="0" smtClean="0">
                <a:solidFill>
                  <a:schemeClr val="accent1">
                    <a:lumMod val="25000"/>
                  </a:schemeClr>
                </a:solidFill>
                <a:latin typeface="Times New Roman" pitchFamily="18" charset="0"/>
                <a:cs typeface="Times New Roman" pitchFamily="18" charset="0"/>
              </a:rPr>
              <a:t>Технология  дифференцированного обучения</a:t>
            </a:r>
            <a:endParaRPr lang="ru-RU" sz="3200" b="1" i="1" dirty="0" smtClean="0">
              <a:solidFill>
                <a:schemeClr val="accent1">
                  <a:lumMod val="25000"/>
                </a:schemeClr>
              </a:solidFill>
              <a:latin typeface="Times New Roman" pitchFamily="18" charset="0"/>
              <a:cs typeface="Times New Roman" pitchFamily="18" charset="0"/>
            </a:endParaRPr>
          </a:p>
        </p:txBody>
      </p:sp>
      <p:sp>
        <p:nvSpPr>
          <p:cNvPr id="3" name="Rectangle 2"/>
          <p:cNvSpPr txBox="1">
            <a:spLocks noChangeArrowheads="1"/>
          </p:cNvSpPr>
          <p:nvPr/>
        </p:nvSpPr>
        <p:spPr bwMode="auto">
          <a:xfrm>
            <a:off x="2593104" y="1340768"/>
            <a:ext cx="3241160"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dirty="0" smtClean="0">
                <a:solidFill>
                  <a:schemeClr val="accent1">
                    <a:lumMod val="25000"/>
                  </a:schemeClr>
                </a:solidFill>
                <a:latin typeface="Times New Roman" pitchFamily="18" charset="0"/>
                <a:cs typeface="Times New Roman" pitchFamily="18" charset="0"/>
              </a:rPr>
              <a:t>Медицинские показания</a:t>
            </a:r>
            <a:endParaRPr lang="ru-RU" sz="3200" b="1" dirty="0" smtClean="0">
              <a:solidFill>
                <a:schemeClr val="accent1">
                  <a:lumMod val="25000"/>
                </a:schemeClr>
              </a:solidFill>
              <a:latin typeface="Times New Roman" pitchFamily="18" charset="0"/>
              <a:cs typeface="Times New Roman" pitchFamily="18" charset="0"/>
            </a:endParaRPr>
          </a:p>
        </p:txBody>
      </p:sp>
      <p:sp>
        <p:nvSpPr>
          <p:cNvPr id="4" name="Rectangle 2"/>
          <p:cNvSpPr txBox="1">
            <a:spLocks noChangeArrowheads="1"/>
          </p:cNvSpPr>
          <p:nvPr/>
        </p:nvSpPr>
        <p:spPr bwMode="auto">
          <a:xfrm>
            <a:off x="107504" y="4725144"/>
            <a:ext cx="3472854"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dirty="0" smtClean="0">
                <a:solidFill>
                  <a:schemeClr val="accent1">
                    <a:lumMod val="25000"/>
                  </a:schemeClr>
                </a:solidFill>
                <a:latin typeface="Times New Roman" pitchFamily="18" charset="0"/>
                <a:cs typeface="Times New Roman" pitchFamily="18" charset="0"/>
              </a:rPr>
              <a:t>Индивидуальное обучение</a:t>
            </a:r>
            <a:endParaRPr lang="ru-RU" sz="3200" b="1" dirty="0" smtClean="0">
              <a:solidFill>
                <a:schemeClr val="accent1">
                  <a:lumMod val="25000"/>
                </a:schemeClr>
              </a:solidFill>
              <a:latin typeface="Times New Roman" pitchFamily="18" charset="0"/>
              <a:cs typeface="Times New Roman" pitchFamily="18" charset="0"/>
            </a:endParaRPr>
          </a:p>
        </p:txBody>
      </p:sp>
      <p:cxnSp>
        <p:nvCxnSpPr>
          <p:cNvPr id="10" name="Прямая соединительная линия 9"/>
          <p:cNvCxnSpPr>
            <a:stCxn id="3" idx="2"/>
          </p:cNvCxnSpPr>
          <p:nvPr/>
        </p:nvCxnSpPr>
        <p:spPr>
          <a:xfrm>
            <a:off x="4213684" y="2492896"/>
            <a:ext cx="0" cy="360040"/>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nvGrpSpPr>
          <p:cNvPr id="6" name="Группа 5"/>
          <p:cNvGrpSpPr/>
          <p:nvPr/>
        </p:nvGrpSpPr>
        <p:grpSpPr>
          <a:xfrm>
            <a:off x="259340" y="633228"/>
            <a:ext cx="2512460" cy="720080"/>
            <a:chOff x="259340" y="633228"/>
            <a:chExt cx="2512460" cy="720080"/>
          </a:xfrm>
        </p:grpSpPr>
        <p:sp>
          <p:nvSpPr>
            <p:cNvPr id="5" name="Rectangle 2"/>
            <p:cNvSpPr txBox="1">
              <a:spLocks noChangeArrowheads="1"/>
            </p:cNvSpPr>
            <p:nvPr/>
          </p:nvSpPr>
          <p:spPr bwMode="auto">
            <a:xfrm>
              <a:off x="259340" y="633228"/>
              <a:ext cx="1691680" cy="720080"/>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Основная группа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12" name="Прямая соединительная линия 11"/>
            <p:cNvCxnSpPr/>
            <p:nvPr/>
          </p:nvCxnSpPr>
          <p:spPr>
            <a:xfrm flipH="1" flipV="1">
              <a:off x="1951020" y="1196752"/>
              <a:ext cx="820780" cy="156556"/>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11" name="Группа 10"/>
          <p:cNvGrpSpPr/>
          <p:nvPr/>
        </p:nvGrpSpPr>
        <p:grpSpPr>
          <a:xfrm>
            <a:off x="5652120" y="633228"/>
            <a:ext cx="2880319" cy="720080"/>
            <a:chOff x="5652120" y="633228"/>
            <a:chExt cx="2672531" cy="720080"/>
          </a:xfrm>
        </p:grpSpPr>
        <p:sp>
          <p:nvSpPr>
            <p:cNvPr id="8" name="Rectangle 2"/>
            <p:cNvSpPr txBox="1">
              <a:spLocks noChangeArrowheads="1"/>
            </p:cNvSpPr>
            <p:nvPr/>
          </p:nvSpPr>
          <p:spPr bwMode="auto">
            <a:xfrm>
              <a:off x="6588224" y="633228"/>
              <a:ext cx="1736427" cy="720080"/>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Специальная группа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16" name="Прямая соединительная линия 15"/>
            <p:cNvCxnSpPr/>
            <p:nvPr/>
          </p:nvCxnSpPr>
          <p:spPr>
            <a:xfrm flipV="1">
              <a:off x="5652120" y="1196752"/>
              <a:ext cx="936104" cy="144016"/>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grpSp>
        <p:nvGrpSpPr>
          <p:cNvPr id="9" name="Группа 8"/>
          <p:cNvGrpSpPr/>
          <p:nvPr/>
        </p:nvGrpSpPr>
        <p:grpSpPr>
          <a:xfrm>
            <a:off x="3029080" y="116632"/>
            <a:ext cx="2474278" cy="1224136"/>
            <a:chOff x="3029080" y="116632"/>
            <a:chExt cx="2474278" cy="1224136"/>
          </a:xfrm>
        </p:grpSpPr>
        <p:sp>
          <p:nvSpPr>
            <p:cNvPr id="7" name="Rectangle 2"/>
            <p:cNvSpPr txBox="1">
              <a:spLocks noChangeArrowheads="1"/>
            </p:cNvSpPr>
            <p:nvPr/>
          </p:nvSpPr>
          <p:spPr bwMode="auto">
            <a:xfrm>
              <a:off x="3029080" y="116632"/>
              <a:ext cx="2474278" cy="720080"/>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2000" b="1" dirty="0" smtClean="0">
                  <a:solidFill>
                    <a:schemeClr val="accent1">
                      <a:lumMod val="25000"/>
                    </a:schemeClr>
                  </a:solidFill>
                  <a:latin typeface="Times New Roman" pitchFamily="18" charset="0"/>
                  <a:cs typeface="Times New Roman" pitchFamily="18" charset="0"/>
                </a:rPr>
                <a:t>Подготовительная группа</a:t>
              </a:r>
              <a:endParaRPr lang="ru-RU" sz="2000" b="1" dirty="0" smtClean="0">
                <a:solidFill>
                  <a:schemeClr val="accent1">
                    <a:lumMod val="25000"/>
                  </a:schemeClr>
                </a:solidFill>
                <a:latin typeface="Times New Roman" pitchFamily="18" charset="0"/>
                <a:cs typeface="Times New Roman" pitchFamily="18" charset="0"/>
              </a:endParaRPr>
            </a:p>
          </p:txBody>
        </p:sp>
        <p:cxnSp>
          <p:nvCxnSpPr>
            <p:cNvPr id="18" name="Прямая соединительная линия 17"/>
            <p:cNvCxnSpPr>
              <a:stCxn id="7" idx="2"/>
            </p:cNvCxnSpPr>
            <p:nvPr/>
          </p:nvCxnSpPr>
          <p:spPr>
            <a:xfrm>
              <a:off x="4266219" y="836712"/>
              <a:ext cx="0" cy="504056"/>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grpSp>
      <p:cxnSp>
        <p:nvCxnSpPr>
          <p:cNvPr id="20" name="Прямая соединительная линия 19"/>
          <p:cNvCxnSpPr>
            <a:endCxn id="4" idx="0"/>
          </p:cNvCxnSpPr>
          <p:nvPr/>
        </p:nvCxnSpPr>
        <p:spPr>
          <a:xfrm flipH="1">
            <a:off x="1843931" y="4005064"/>
            <a:ext cx="2224013" cy="720080"/>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sp>
        <p:nvSpPr>
          <p:cNvPr id="24" name="Rectangle 2"/>
          <p:cNvSpPr txBox="1">
            <a:spLocks noChangeArrowheads="1"/>
          </p:cNvSpPr>
          <p:nvPr/>
        </p:nvSpPr>
        <p:spPr bwMode="auto">
          <a:xfrm>
            <a:off x="4851797" y="4725144"/>
            <a:ext cx="3472854" cy="1152128"/>
          </a:xfrm>
          <a:prstGeom prst="roundRect">
            <a:avLst/>
          </a:prstGeom>
          <a:ln>
            <a:headEnd/>
            <a:tailEnd/>
          </a:ln>
        </p:spPr>
        <p:style>
          <a:lnRef idx="1">
            <a:schemeClr val="accent5"/>
          </a:lnRef>
          <a:fillRef idx="2">
            <a:schemeClr val="accent5"/>
          </a:fillRef>
          <a:effectRef idx="1">
            <a:schemeClr val="accent5"/>
          </a:effectRef>
          <a:fontRef idx="minor">
            <a:schemeClr val="dk1"/>
          </a:fontRef>
        </p:style>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400">
                <a:solidFill>
                  <a:schemeClr val="dk1"/>
                </a:solidFill>
                <a:latin typeface="+mn-lt"/>
                <a:ea typeface="+mn-ea"/>
                <a:cs typeface="+mn-cs"/>
              </a:defRPr>
            </a:lvl1pPr>
            <a:lvl2pPr algn="ctr" rtl="0" eaLnBrk="0" fontAlgn="base" hangingPunct="0">
              <a:spcBef>
                <a:spcPct val="0"/>
              </a:spcBef>
              <a:spcAft>
                <a:spcPct val="0"/>
              </a:spcAft>
              <a:defRPr sz="4400">
                <a:solidFill>
                  <a:schemeClr val="dk1"/>
                </a:solidFill>
                <a:latin typeface="+mn-lt"/>
                <a:ea typeface="+mn-ea"/>
                <a:cs typeface="+mn-cs"/>
              </a:defRPr>
            </a:lvl2pPr>
            <a:lvl3pPr algn="ctr" rtl="0" eaLnBrk="0" fontAlgn="base" hangingPunct="0">
              <a:spcBef>
                <a:spcPct val="0"/>
              </a:spcBef>
              <a:spcAft>
                <a:spcPct val="0"/>
              </a:spcAft>
              <a:defRPr sz="4400">
                <a:solidFill>
                  <a:schemeClr val="dk1"/>
                </a:solidFill>
                <a:latin typeface="+mn-lt"/>
                <a:ea typeface="+mn-ea"/>
                <a:cs typeface="+mn-cs"/>
              </a:defRPr>
            </a:lvl3pPr>
            <a:lvl4pPr algn="ctr" rtl="0" eaLnBrk="0" fontAlgn="base" hangingPunct="0">
              <a:spcBef>
                <a:spcPct val="0"/>
              </a:spcBef>
              <a:spcAft>
                <a:spcPct val="0"/>
              </a:spcAft>
              <a:defRPr sz="4400">
                <a:solidFill>
                  <a:schemeClr val="dk1"/>
                </a:solidFill>
                <a:latin typeface="+mn-lt"/>
                <a:ea typeface="+mn-ea"/>
                <a:cs typeface="+mn-cs"/>
              </a:defRPr>
            </a:lvl4pPr>
            <a:lvl5pPr algn="ctr" rtl="0" eaLnBrk="0" fontAlgn="base" hangingPunct="0">
              <a:spcBef>
                <a:spcPct val="0"/>
              </a:spcBef>
              <a:spcAft>
                <a:spcPct val="0"/>
              </a:spcAft>
              <a:defRPr sz="4400">
                <a:solidFill>
                  <a:schemeClr val="dk1"/>
                </a:solidFill>
                <a:latin typeface="+mn-lt"/>
                <a:ea typeface="+mn-ea"/>
                <a:cs typeface="+mn-cs"/>
              </a:defRPr>
            </a:lvl5pPr>
            <a:lvl6pPr marL="457200" algn="ctr" rtl="0" fontAlgn="base">
              <a:spcBef>
                <a:spcPct val="0"/>
              </a:spcBef>
              <a:spcAft>
                <a:spcPct val="0"/>
              </a:spcAft>
              <a:defRPr sz="4400">
                <a:solidFill>
                  <a:schemeClr val="dk1"/>
                </a:solidFill>
                <a:latin typeface="+mn-lt"/>
                <a:ea typeface="+mn-ea"/>
                <a:cs typeface="+mn-cs"/>
              </a:defRPr>
            </a:lvl6pPr>
            <a:lvl7pPr marL="914400" algn="ctr" rtl="0" fontAlgn="base">
              <a:spcBef>
                <a:spcPct val="0"/>
              </a:spcBef>
              <a:spcAft>
                <a:spcPct val="0"/>
              </a:spcAft>
              <a:defRPr sz="4400">
                <a:solidFill>
                  <a:schemeClr val="dk1"/>
                </a:solidFill>
                <a:latin typeface="+mn-lt"/>
                <a:ea typeface="+mn-ea"/>
                <a:cs typeface="+mn-cs"/>
              </a:defRPr>
            </a:lvl7pPr>
            <a:lvl8pPr marL="1371600" algn="ctr" rtl="0" fontAlgn="base">
              <a:spcBef>
                <a:spcPct val="0"/>
              </a:spcBef>
              <a:spcAft>
                <a:spcPct val="0"/>
              </a:spcAft>
              <a:defRPr sz="4400">
                <a:solidFill>
                  <a:schemeClr val="dk1"/>
                </a:solidFill>
                <a:latin typeface="+mn-lt"/>
                <a:ea typeface="+mn-ea"/>
                <a:cs typeface="+mn-cs"/>
              </a:defRPr>
            </a:lvl8pPr>
            <a:lvl9pPr marL="1828800" algn="ctr" rtl="0" fontAlgn="base">
              <a:spcBef>
                <a:spcPct val="0"/>
              </a:spcBef>
              <a:spcAft>
                <a:spcPct val="0"/>
              </a:spcAft>
              <a:defRPr sz="4400">
                <a:solidFill>
                  <a:schemeClr val="dk1"/>
                </a:solidFill>
                <a:latin typeface="+mn-lt"/>
                <a:ea typeface="+mn-ea"/>
                <a:cs typeface="+mn-cs"/>
              </a:defRPr>
            </a:lvl9pPr>
          </a:lstStyle>
          <a:p>
            <a:pPr eaLnBrk="1" hangingPunct="1">
              <a:defRPr/>
            </a:pPr>
            <a:r>
              <a:rPr lang="tt-RU" sz="3200" b="1" dirty="0" smtClean="0">
                <a:solidFill>
                  <a:schemeClr val="accent1">
                    <a:lumMod val="25000"/>
                  </a:schemeClr>
                </a:solidFill>
                <a:latin typeface="Times New Roman" pitchFamily="18" charset="0"/>
                <a:cs typeface="Times New Roman" pitchFamily="18" charset="0"/>
              </a:rPr>
              <a:t>Групповое обучение</a:t>
            </a:r>
            <a:endParaRPr lang="ru-RU" sz="3200" b="1" dirty="0" smtClean="0">
              <a:solidFill>
                <a:schemeClr val="accent1">
                  <a:lumMod val="25000"/>
                </a:schemeClr>
              </a:solidFill>
              <a:latin typeface="Times New Roman" pitchFamily="18" charset="0"/>
              <a:cs typeface="Times New Roman" pitchFamily="18" charset="0"/>
            </a:endParaRPr>
          </a:p>
        </p:txBody>
      </p:sp>
      <p:cxnSp>
        <p:nvCxnSpPr>
          <p:cNvPr id="26" name="Прямая соединительная линия 25"/>
          <p:cNvCxnSpPr/>
          <p:nvPr/>
        </p:nvCxnSpPr>
        <p:spPr>
          <a:xfrm>
            <a:off x="4572000" y="4005064"/>
            <a:ext cx="2448272" cy="720080"/>
          </a:xfrm>
          <a:prstGeom prst="line">
            <a:avLst/>
          </a:prstGeom>
          <a:ln>
            <a:solidFill>
              <a:schemeClr val="accent1">
                <a:lumMod val="2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9065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500"/>
                                        <p:tgtEl>
                                          <p:spTgt spid="9"/>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11"/>
                                        </p:tgtEl>
                                        <p:attrNameLst>
                                          <p:attrName>style.visibility</p:attrName>
                                        </p:attrNameLst>
                                      </p:cBhvr>
                                      <p:to>
                                        <p:strVal val="visible"/>
                                      </p:to>
                                    </p:set>
                                    <p:animEffect transition="in" filter="fade">
                                      <p:cBhvr>
                                        <p:cTn id="1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Оформление по умолчанию">
  <a:themeElements>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2630</TotalTime>
  <Words>180</Words>
  <Application>Microsoft Office PowerPoint</Application>
  <PresentationFormat>Экран (4:3)</PresentationFormat>
  <Paragraphs>72</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Оформление по умолчанию</vt:lpstr>
      <vt:lpstr> Мотивация к здоровому образу жизни через уроки физической культуры</vt:lpstr>
      <vt:lpstr>Презентация PowerPoint</vt:lpstr>
      <vt:lpstr>Презентация PowerPoint</vt:lpstr>
      <vt:lpstr>Презентация PowerPoint</vt:lpstr>
      <vt:lpstr> Цели физкультурно-оздоровительной работы:</vt:lpstr>
      <vt:lpstr>Презентация PowerPoint</vt:lpstr>
      <vt:lpstr>Формы  обучения</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Дом</dc:creator>
  <cp:lastModifiedBy>Альфред</cp:lastModifiedBy>
  <cp:revision>330</cp:revision>
  <dcterms:created xsi:type="dcterms:W3CDTF">2013-01-08T16:22:15Z</dcterms:created>
  <dcterms:modified xsi:type="dcterms:W3CDTF">2016-01-19T18:19:19Z</dcterms:modified>
</cp:coreProperties>
</file>