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7" r:id="rId2"/>
    <p:sldId id="259" r:id="rId3"/>
    <p:sldId id="263" r:id="rId4"/>
    <p:sldId id="265" r:id="rId5"/>
    <p:sldId id="267" r:id="rId6"/>
    <p:sldId id="269" r:id="rId7"/>
    <p:sldId id="273" r:id="rId8"/>
    <p:sldId id="272" r:id="rId9"/>
    <p:sldId id="274" r:id="rId10"/>
    <p:sldId id="275" r:id="rId11"/>
    <p:sldId id="286" r:id="rId12"/>
    <p:sldId id="287" r:id="rId13"/>
    <p:sldId id="288" r:id="rId14"/>
    <p:sldId id="291" r:id="rId15"/>
    <p:sldId id="289" r:id="rId16"/>
    <p:sldId id="290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4593D-449A-4B71-8D59-F8D9CF75DD6F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4B4E-44E5-405E-B1DB-1F5DD711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44B4E-44E5-405E-B1DB-1F5DD711FC1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B8484-4A12-467A-842E-D3AFDC43DD8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38F5F0-C4DD-4E3B-9D71-0925D26974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hyperlink" Target="http://festival.1septem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285729"/>
            <a:ext cx="5723468" cy="1785949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</a:rPr>
              <a:t>Проект</a:t>
            </a:r>
            <a:endParaRPr lang="ru-RU" sz="8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857364"/>
            <a:ext cx="5712179" cy="142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«Мы отважные ребята –закаляться летом рады</a:t>
            </a:r>
            <a:r>
              <a:rPr lang="en-US" sz="4000" b="1" dirty="0" smtClean="0">
                <a:solidFill>
                  <a:srgbClr val="FF0000"/>
                </a:solidFill>
              </a:rPr>
              <a:t>!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J:\закаливание\min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876"/>
            <a:ext cx="457200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854600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000100" y="142852"/>
            <a:ext cx="7937167" cy="9286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Консультации для родителей: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323528" y="1124744"/>
            <a:ext cx="4215616" cy="4824536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endParaRPr lang="ru-RU" dirty="0"/>
          </a:p>
          <a:p>
            <a:pPr marL="0" indent="0" fontAlgn="t">
              <a:buNone/>
            </a:pPr>
            <a:r>
              <a:rPr lang="ru-RU" b="1" dirty="0" smtClean="0"/>
              <a:t>    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596" y="1071546"/>
            <a:ext cx="8219340" cy="5643602"/>
          </a:xfrm>
        </p:spPr>
        <p:txBody>
          <a:bodyPr>
            <a:normAutofit/>
          </a:bodyPr>
          <a:lstStyle/>
          <a:p>
            <a:r>
              <a:rPr lang="ru-RU" sz="2800" b="1" dirty="0"/>
              <a:t>«Хорошо ходить босиком»</a:t>
            </a:r>
          </a:p>
          <a:p>
            <a:r>
              <a:rPr lang="ru-RU" sz="2800" b="1" dirty="0"/>
              <a:t>«О соблюдении режима»</a:t>
            </a:r>
          </a:p>
          <a:p>
            <a:r>
              <a:rPr lang="ru-RU" sz="2800" b="1" dirty="0"/>
              <a:t>«Солнце, воздух и вода - наши лучшие друзья»</a:t>
            </a:r>
          </a:p>
          <a:p>
            <a:r>
              <a:rPr lang="ru-RU" sz="2800" b="1" dirty="0"/>
              <a:t>«Игра в жизни ребенка»</a:t>
            </a:r>
          </a:p>
          <a:p>
            <a:r>
              <a:rPr lang="ru-RU" sz="2800" b="1" dirty="0"/>
              <a:t>«Занимайся гимнастикой по утрам»</a:t>
            </a:r>
          </a:p>
          <a:p>
            <a:r>
              <a:rPr lang="ru-RU" sz="2800" b="1" dirty="0"/>
              <a:t>«Полезно - не полезно»</a:t>
            </a:r>
          </a:p>
          <a:p>
            <a:r>
              <a:rPr lang="ru-RU" sz="2800" b="1" dirty="0"/>
              <a:t>«Плохо - хорошо»</a:t>
            </a:r>
          </a:p>
          <a:p>
            <a:r>
              <a:rPr lang="ru-RU" sz="2800" b="1" dirty="0"/>
              <a:t>«Чистота и здоровье»</a:t>
            </a:r>
          </a:p>
          <a:p>
            <a:r>
              <a:rPr lang="ru-RU" sz="2800" b="1" dirty="0"/>
              <a:t>«Личная гигиена»</a:t>
            </a:r>
          </a:p>
          <a:p>
            <a:r>
              <a:rPr lang="ru-RU" sz="2800" b="1" dirty="0"/>
              <a:t>«О здоровой пище»</a:t>
            </a:r>
          </a:p>
          <a:p>
            <a:r>
              <a:rPr lang="ru-RU" sz="2800" b="1" dirty="0"/>
              <a:t>«Кто спортом занимается»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731601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1,2.3,4,5 -  ребята сильными стать хотят!</a:t>
            </a:r>
          </a:p>
        </p:txBody>
      </p:sp>
      <p:pic>
        <p:nvPicPr>
          <p:cNvPr id="1026" name="Picture 2" descr="D:\DCIM\100CANON\IMG_60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714488"/>
            <a:ext cx="421481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DCIM\100CANON\IMG_60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9" y="3071810"/>
            <a:ext cx="4357718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solidFill>
                  <a:srgbClr val="9D3232"/>
                </a:solidFill>
                <a:latin typeface="Times New Roman" pitchFamily="18" charset="0"/>
              </a:rPr>
              <a:t>Оздоровительные игры «Цапля», «Скачки»</a:t>
            </a:r>
          </a:p>
        </p:txBody>
      </p:sp>
      <p:pic>
        <p:nvPicPr>
          <p:cNvPr id="2051" name="Picture 3" descr="D:\DCIM\100CANON\IMG_59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3000372"/>
            <a:ext cx="4286280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DCIM\100CANON\IMG_59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928802"/>
            <a:ext cx="4357718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4291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solidFill>
                  <a:srgbClr val="9D3232"/>
                </a:solidFill>
                <a:latin typeface="Times New Roman" pitchFamily="18" charset="0"/>
              </a:rPr>
              <a:t>Оздоровительные игры</a:t>
            </a: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457200" y="642919"/>
            <a:ext cx="4038600" cy="521497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«Уши»</a:t>
            </a:r>
          </a:p>
          <a:p>
            <a:pPr algn="ctr">
              <a:buFont typeface="Wingdings" pitchFamily="2" charset="2"/>
              <a:buNone/>
            </a:pPr>
            <a:endParaRPr lang="ru-RU" sz="2800" b="1" u="sng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2867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105400" y="571480"/>
            <a:ext cx="4038600" cy="555468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«Кошка»</a:t>
            </a:r>
          </a:p>
        </p:txBody>
      </p:sp>
      <p:pic>
        <p:nvPicPr>
          <p:cNvPr id="1026" name="Picture 2" descr="D:\DCIM\100CANON\IMG_59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85860"/>
            <a:ext cx="435771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DCIM\100CANON\IMG_59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4071942"/>
            <a:ext cx="435771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DCIM\100CANON\IMG_60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214422"/>
            <a:ext cx="414340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DCIM\100CANON\IMG_60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4071942"/>
            <a:ext cx="414340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u="sng" dirty="0" smtClean="0">
                <a:solidFill>
                  <a:srgbClr val="990033"/>
                </a:solidFill>
                <a:latin typeface="Times New Roman" pitchFamily="18" charset="0"/>
              </a:rPr>
              <a:t>Упражнения для профилактики,  коррекции осанки и плоскостопия</a:t>
            </a: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Комплекс «В траве сидел кузнечик…»</a:t>
            </a:r>
          </a:p>
        </p:txBody>
      </p:sp>
      <p:pic>
        <p:nvPicPr>
          <p:cNvPr id="3074" name="Picture 2" descr="D:\DCIM\100CANON\IMG_6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71612"/>
            <a:ext cx="4286280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CIM\100CANON\IMG_6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500174"/>
            <a:ext cx="4111625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DCIM\100CANON\IMG_6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5984" y="3857628"/>
            <a:ext cx="4286280" cy="2857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3571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u="sng" dirty="0" smtClean="0">
                <a:solidFill>
                  <a:srgbClr val="990033"/>
                </a:solidFill>
                <a:latin typeface="Times New Roman" pitchFamily="18" charset="0"/>
              </a:rPr>
              <a:t>Игры, которые лечат</a:t>
            </a:r>
          </a:p>
        </p:txBody>
      </p:sp>
      <p:sp>
        <p:nvSpPr>
          <p:cNvPr id="2970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105400" y="500042"/>
            <a:ext cx="4038600" cy="562612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/>
              <a:t>  </a:t>
            </a:r>
            <a:r>
              <a:rPr lang="ru-RU" sz="2800" b="1" u="sng" dirty="0" smtClean="0">
                <a:solidFill>
                  <a:srgbClr val="800000"/>
                </a:solidFill>
                <a:latin typeface="Times New Roman" pitchFamily="18" charset="0"/>
              </a:rPr>
              <a:t>«Контроль ветров»</a:t>
            </a:r>
          </a:p>
        </p:txBody>
      </p:sp>
      <p:pic>
        <p:nvPicPr>
          <p:cNvPr id="4098" name="Picture 2" descr="D:\DCIM\100CANON\IMG_59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071546"/>
            <a:ext cx="435771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DCIM\100CANON\IMG_59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857232"/>
            <a:ext cx="4143404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D:\DCIM\100CANON\IMG_60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714752"/>
            <a:ext cx="4143404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D:\DCIM\100CANON\IMG_603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786190"/>
            <a:ext cx="4429156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8579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  <a:t>Игровая терапия</a:t>
            </a:r>
          </a:p>
        </p:txBody>
      </p:sp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Упражнения на поверхности воды и песка, связанные с тактильно – кинестетической чувствительностью, снятием эмоционального напряжения </a:t>
            </a:r>
          </a:p>
        </p:txBody>
      </p:sp>
      <p:pic>
        <p:nvPicPr>
          <p:cNvPr id="5122" name="Picture 2" descr="D:\DCIM\100CANON\IMG_60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357562"/>
            <a:ext cx="4357718" cy="3357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D:\DCIM\100CANON\IMG_59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000240"/>
            <a:ext cx="4286281" cy="3333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Мы отважные ребята – закаляться летом рады!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D:\DCIM\100CANON\IMG_5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0695" y="2500306"/>
            <a:ext cx="1000132" cy="428628"/>
          </a:xfrm>
          <a:prstGeom prst="rect">
            <a:avLst/>
          </a:prstGeom>
          <a:noFill/>
        </p:spPr>
      </p:pic>
      <p:pic>
        <p:nvPicPr>
          <p:cNvPr id="6148" name="Picture 4" descr="D:\DCIM\100CANON\IMG_58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642918"/>
            <a:ext cx="428628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D:\DCIM\100CANON\IMG_58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786190"/>
            <a:ext cx="428628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D:\DCIM\100CANON\IMG_589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5" y="642918"/>
            <a:ext cx="428628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D:\DCIM\100CANON\IMG_595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3786190"/>
            <a:ext cx="4286279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2666312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6837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Ходим дружно по дорожкам – закаляем наши ножки!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А дорожки не простые – мамы сделали родные!!!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D:\DCIM\100CANON\IMG_6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5728"/>
            <a:ext cx="4214842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D:\DCIM\100CANON\IMG_60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14290"/>
            <a:ext cx="4357718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13291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"/>
            <a:ext cx="8208912" cy="714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Если вышли мы гулять не спроста всё это!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Будем бегать и играть – ведь здоровье это!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3" descr="D:\DCIM\100CANON\IMG_5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928670"/>
            <a:ext cx="4357718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D:\DCIM\100CANON\IMG_60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928670"/>
            <a:ext cx="4286280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D:\DCIM\100CANON\IMG_60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3857628"/>
            <a:ext cx="421484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D:\DCIM\100CANON\IMG_60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3929066"/>
            <a:ext cx="4429155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05908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2"/>
          </p:nvPr>
        </p:nvSpPr>
        <p:spPr>
          <a:xfrm>
            <a:off x="5508104" y="714356"/>
            <a:ext cx="3064424" cy="483252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Автор проекта: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Кадукова Светлана Владимировна, воспитатель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МДОБУ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детский сад  № 43 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г</a:t>
            </a:r>
            <a:r>
              <a:rPr lang="ru-RU" sz="2800" b="1" dirty="0" smtClean="0">
                <a:solidFill>
                  <a:srgbClr val="0070C0"/>
                </a:solidFill>
              </a:rPr>
              <a:t>. Кореновск,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Краснодарский край.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Диана\Мои документы\Я фо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928670"/>
            <a:ext cx="3214710" cy="430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104652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Закаляемся всегда – на прогулке тоже!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И побегать мы хотим и покататься тоже!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DCIM\100CANON\IMG_6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071546"/>
            <a:ext cx="4357717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D:\DCIM\100CANON\IMG_60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000108"/>
            <a:ext cx="428628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D:\DCIM\100CANON\IMG_60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728" y="3857628"/>
            <a:ext cx="450059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4417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"/>
            <a:ext cx="8686800" cy="714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</a:rPr>
              <a:t>Спортом занимаемся – вот так мы закаляемся!</a:t>
            </a:r>
            <a:endParaRPr lang="ru-RU" sz="27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Тимофей\Desktop\да\2013-06-01 08-20-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714744" y="3786190"/>
            <a:ext cx="45165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имофей\Desktop\да\Фото0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1934" y="3714752"/>
            <a:ext cx="214314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CIM\100CANON\IMG_60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929066"/>
            <a:ext cx="442915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D:\DCIM\100CANON\IMG_60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642918"/>
            <a:ext cx="4214842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D:\DCIM\100CANON\IMG_60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642918"/>
            <a:ext cx="4429155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D:\DCIM\100CANON\IMG_605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86314" y="3857628"/>
            <a:ext cx="421484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889986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33576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00100" y="0"/>
            <a:ext cx="7915300" cy="8572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/>
              <a:t>Ох, устали малыши бегать, прыгать от души. Сядем, сядем, посидим, отдохнем и побежим!</a:t>
            </a:r>
            <a:endParaRPr lang="ru-RU" sz="2800" b="1" dirty="0"/>
          </a:p>
        </p:txBody>
      </p:sp>
      <p:pic>
        <p:nvPicPr>
          <p:cNvPr id="3074" name="Picture 2" descr="D:\DCIM\100CANON\IMG_6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3857628"/>
            <a:ext cx="4143404" cy="285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CIM\100CANON\IMG_61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785794"/>
            <a:ext cx="4286280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DCIM\100CANON\IMG_61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857232"/>
            <a:ext cx="428628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892158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142853"/>
            <a:ext cx="7560840" cy="16430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реализации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72808" cy="4608512"/>
          </a:xfrm>
        </p:spPr>
        <p:txBody>
          <a:bodyPr>
            <a:normAutofit fontScale="62500" lnSpcReduction="20000"/>
          </a:bodyPr>
          <a:lstStyle/>
          <a:p>
            <a:pPr marL="0" indent="0" fontAlgn="t">
              <a:buNone/>
            </a:pPr>
            <a:endParaRPr lang="ru-RU" dirty="0"/>
          </a:p>
          <a:p>
            <a:r>
              <a:rPr lang="ru-RU" sz="3200" b="1" dirty="0"/>
              <a:t>У детей значительно повысился интерес и желание заниматься гимнастикой, физкультурой, принимать участие в закаливающих процедурах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/>
              <a:t>У детей повысились знания о значимости образа жизни</a:t>
            </a:r>
            <a:r>
              <a:rPr lang="ru-RU" sz="3200" b="1" dirty="0" smtClean="0"/>
              <a:t>.</a:t>
            </a:r>
          </a:p>
          <a:p>
            <a:endParaRPr lang="ru-RU" sz="3200" b="1" dirty="0"/>
          </a:p>
          <a:p>
            <a:r>
              <a:rPr lang="ru-RU" sz="3200" b="1" dirty="0"/>
              <a:t>Расширилось представление о закаливающих мероприятиях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 </a:t>
            </a:r>
            <a:r>
              <a:rPr lang="ru-RU" sz="3200" b="1" dirty="0"/>
              <a:t>целью повышения интереса к здоровому образу жизни необходимо продолжать систематическую работу в данном направлении через создание и реализацию новых совместных проектов, и использование интегрированного подхода в этом направлении.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1029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14290"/>
            <a:ext cx="8183880" cy="650085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500" b="1" dirty="0" smtClean="0">
                <a:solidFill>
                  <a:srgbClr val="0070C0"/>
                </a:solidFill>
              </a:rPr>
              <a:t>ВЫВОД</a:t>
            </a:r>
            <a:endParaRPr lang="en-US" sz="65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51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3800" b="1" dirty="0"/>
              <a:t>В результате последовательной и систематической физкультурно-оздоровительной работы у наших малышей отмечаются хорошо выраженная положительная мотивация к физкультурно-оздоровительной деятельности; наличие у детей первоначальных </a:t>
            </a:r>
            <a:r>
              <a:rPr lang="ru-RU" sz="3800" b="1" dirty="0" smtClean="0"/>
              <a:t>знаний</a:t>
            </a:r>
            <a:r>
              <a:rPr lang="ru-RU" sz="3800" b="1" dirty="0"/>
              <a:t>, о том, что полезно, а что вредно для здоровья; хорошие интеллектуально-познавательные способности</a:t>
            </a:r>
            <a:r>
              <a:rPr lang="ru-RU" sz="3800" b="1" dirty="0" smtClean="0"/>
              <a:t>.</a:t>
            </a:r>
          </a:p>
          <a:p>
            <a:endParaRPr lang="ru-RU" sz="3800" b="1" dirty="0"/>
          </a:p>
          <a:p>
            <a:r>
              <a:rPr lang="ru-RU" sz="3800" b="1" dirty="0"/>
              <a:t>Опыт работы показывает, что активное последовательное включение инноваций в педагогический процесс обеспечивает гармоническое развитие интеллектуальных и физических способностей детей без ущерба их здоровью</a:t>
            </a:r>
            <a:r>
              <a:rPr lang="ru-RU" sz="3800" b="1" dirty="0" smtClean="0"/>
              <a:t>.</a:t>
            </a:r>
          </a:p>
          <a:p>
            <a:endParaRPr lang="ru-RU" sz="3800" b="1" dirty="0"/>
          </a:p>
          <a:p>
            <a:r>
              <a:rPr lang="ru-RU" sz="3800" b="1" dirty="0"/>
              <a:t>Таким образом, двигательная деятельность детей младшего возраста эффективно развивается, а здоровье сохраняется и укрепляется при условии систематической работы по оздоровлению с применением инновационных форм физкультурно-оздоровительных мероприятий.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259714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298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база проекта: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пространство а ДОУ, Н.И. Крылова, издательство «Учитель», 2009г.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Развивайте у дошкольников ловкость, силу, выносливость.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Е.Н.Крылова,М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«Просвещение», 1981г.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Играем с малышами. Григорьева Г.Г., М.,2003г.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Учимся быть здоровыми, Л.А.Теплякова,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С.З.Шишова,М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2001г.,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Занимательная физкультура в детском саду К.К. Утробина.- М.: ГНОМ и Д.,2005г.,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Оздоровительная гимнастика для детей(3-7лет), Л.И.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.- М.: Владос,2002г.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Прогулки в детском саду. И.В.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Кравченко,Т.Л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Долгова,М.,2011г.,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Технология проектирования в ДОУ. М.: Сфера, 2006г.,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http://festival.1septembr.ru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http://doshvozrast.ru/metodich/pedoput09.htm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1654980" cy="1045251"/>
          </a:xfrm>
          <a:prstGeom prst="rect">
            <a:avLst/>
          </a:prstGeom>
          <a:noFill/>
        </p:spPr>
      </p:pic>
      <p:pic>
        <p:nvPicPr>
          <p:cNvPr id="7" name="Picture 70" descr="E:\ВСЕ ПРЕЗЕНТАЦИИ\Анимированные рисунки и рамки\Анимация\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572140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E:\ВСЕ ПРЕЗЕНТАЦИИ\Анимированные рисунки и рамки\Анимация\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572140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3" descr="E:\ВСЕ ПРЕЗЕНТАЦИИ\Анимированные рисунки и рамки\Анимация\5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572140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8" descr="E:\ВСЕ ПРЕЗЕНТАЦИИ\Анимированные рисунки и рамки\Анимация\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500702"/>
            <a:ext cx="1571636" cy="11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1071538" y="571480"/>
            <a:ext cx="7286676" cy="2376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 !</a:t>
            </a:r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3143248"/>
            <a:ext cx="4608513" cy="3262312"/>
          </a:xfrm>
          <a:prstGeom prst="flowChartConnector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0"/>
            <a:ext cx="8401080" cy="4214818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>
                <a:solidFill>
                  <a:srgbClr val="0070C0"/>
                </a:solidFill>
              </a:rPr>
              <a:t>Актуальной</a:t>
            </a:r>
            <a:r>
              <a:rPr lang="ru-RU" b="1" dirty="0">
                <a:solidFill>
                  <a:srgbClr val="0070C0"/>
                </a:solidFill>
              </a:rPr>
              <a:t> является проблема </a:t>
            </a:r>
            <a:r>
              <a:rPr lang="ru-RU" b="1" dirty="0" smtClean="0">
                <a:solidFill>
                  <a:srgbClr val="0070C0"/>
                </a:solidFill>
              </a:rPr>
              <a:t>здоровья детей </a:t>
            </a:r>
            <a:r>
              <a:rPr lang="ru-RU" b="1" dirty="0">
                <a:solidFill>
                  <a:srgbClr val="0070C0"/>
                </a:solidFill>
              </a:rPr>
              <a:t>младшего возраста в ДОУ. 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  Подготовка к осенне – зимнему пику заболеваемости,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когда у детей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наблюдается,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требует необходимости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начинать интенсивное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зазначительное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увеличение количества случаев простудных 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</a:rPr>
              <a:t>заболеванийкаливание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летом, в связи с погодными условиям.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J:\закаливание\zakaliv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64347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133831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682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67849" y="1268760"/>
            <a:ext cx="6196405" cy="280831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798817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/>
              <a:t> Пропагандировать </a:t>
            </a:r>
            <a:r>
              <a:rPr lang="ru-RU" sz="2000" b="1" dirty="0"/>
              <a:t>здоровый образ жизни.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2.</a:t>
            </a:r>
            <a:r>
              <a:rPr lang="ru-RU" sz="2000" b="1" dirty="0"/>
              <a:t> Способствовать укреплению внутрисемейных связей.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3.</a:t>
            </a:r>
            <a:r>
              <a:rPr lang="ru-RU" sz="2000" b="1" dirty="0"/>
              <a:t> Повышать интерес детей к занятиям физической культуры.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4.</a:t>
            </a:r>
            <a:r>
              <a:rPr lang="ru-RU" sz="2000" b="1" dirty="0"/>
              <a:t> Обогащать и развивать двигательный опыт детей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5. </a:t>
            </a:r>
            <a:r>
              <a:rPr lang="ru-RU" sz="2000" b="1" dirty="0"/>
              <a:t>П</a:t>
            </a:r>
            <a:r>
              <a:rPr lang="ru-RU" sz="2000" b="1" dirty="0" smtClean="0"/>
              <a:t>овышать </a:t>
            </a:r>
            <a:r>
              <a:rPr lang="ru-RU" sz="2000" b="1" dirty="0"/>
              <a:t>сопротивляемость защитных свойств </a:t>
            </a:r>
            <a:r>
              <a:rPr lang="ru-RU" sz="2000" b="1" dirty="0" smtClean="0"/>
              <a:t>организма.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6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smtClean="0"/>
              <a:t>Оказать </a:t>
            </a:r>
            <a:r>
              <a:rPr lang="ru-RU" sz="2000" b="1" dirty="0"/>
              <a:t>помощь семье в оздоровлении </a:t>
            </a:r>
            <a:r>
              <a:rPr lang="ru-RU" sz="2000" b="1" dirty="0" smtClean="0"/>
              <a:t>детей.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dirty="0" smtClean="0">
                <a:solidFill>
                  <a:prstClr val="black"/>
                </a:solidFill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</a:rPr>
              <a:t>1.</a:t>
            </a:r>
            <a:r>
              <a:rPr lang="ru-RU" sz="2000" b="1" dirty="0" smtClean="0">
                <a:solidFill>
                  <a:prstClr val="black"/>
                </a:solidFill>
              </a:rPr>
              <a:t> Охрана </a:t>
            </a:r>
            <a:r>
              <a:rPr lang="ru-RU" sz="2000" b="1" dirty="0">
                <a:solidFill>
                  <a:prstClr val="black"/>
                </a:solidFill>
              </a:rPr>
              <a:t>и укрепление здоровья </a:t>
            </a:r>
            <a:r>
              <a:rPr lang="ru-RU" sz="2000" b="1" dirty="0" smtClean="0">
                <a:solidFill>
                  <a:prstClr val="black"/>
                </a:solidFill>
              </a:rPr>
              <a:t>детей</a:t>
            </a:r>
            <a:r>
              <a:rPr lang="ru-RU" sz="2000" b="1" dirty="0">
                <a:solidFill>
                  <a:prstClr val="black"/>
                </a:solidFill>
              </a:rPr>
              <a:t>.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</a:rPr>
              <a:t>2. </a:t>
            </a:r>
            <a:r>
              <a:rPr lang="ru-RU" sz="2000" b="1" dirty="0" smtClean="0">
                <a:solidFill>
                  <a:prstClr val="black"/>
                </a:solidFill>
              </a:rPr>
              <a:t>Всестороннее </a:t>
            </a:r>
            <a:r>
              <a:rPr lang="ru-RU" sz="2000" b="1" dirty="0">
                <a:solidFill>
                  <a:prstClr val="black"/>
                </a:solidFill>
              </a:rPr>
              <a:t>физическое </a:t>
            </a:r>
            <a:r>
              <a:rPr lang="ru-RU" sz="2000" b="1" dirty="0" smtClean="0">
                <a:solidFill>
                  <a:prstClr val="black"/>
                </a:solidFill>
              </a:rPr>
              <a:t>развитие. </a:t>
            </a:r>
          </a:p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dirty="0" smtClean="0">
                <a:solidFill>
                  <a:prstClr val="black"/>
                </a:solidFill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</a:rPr>
              <a:t>3. </a:t>
            </a:r>
            <a:r>
              <a:rPr lang="ru-RU" sz="2000" b="1" dirty="0" smtClean="0">
                <a:solidFill>
                  <a:prstClr val="black"/>
                </a:solidFill>
              </a:rPr>
              <a:t>Закаливание организма.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ru-RU" sz="2400" dirty="0" smtClean="0"/>
          </a:p>
          <a:p>
            <a:pPr algn="ctr"/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J:\закаливание\bezymjannyj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786058"/>
            <a:ext cx="3643338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3043580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42852"/>
            <a:ext cx="8183880" cy="4429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</a:rPr>
              <a:t>Предполагаемые результаты</a:t>
            </a:r>
            <a:r>
              <a:rPr lang="ru-RU" sz="4000" b="1" dirty="0" smtClean="0">
                <a:solidFill>
                  <a:srgbClr val="0070C0"/>
                </a:solidFill>
              </a:rPr>
              <a:t>: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повышение </a:t>
            </a:r>
            <a:r>
              <a:rPr lang="ru-RU" b="1" dirty="0"/>
              <a:t>уровня </a:t>
            </a:r>
            <a:r>
              <a:rPr lang="ru-RU" b="1" dirty="0" smtClean="0"/>
              <a:t>физического </a:t>
            </a:r>
            <a:r>
              <a:rPr lang="ru-RU" b="1" dirty="0"/>
              <a:t>здоровья </a:t>
            </a:r>
            <a:r>
              <a:rPr lang="ru-RU" b="1" dirty="0" smtClean="0"/>
              <a:t>детей;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осознанное </a:t>
            </a:r>
            <a:r>
              <a:rPr lang="ru-RU" b="1" dirty="0"/>
              <a:t>отношение детей и их родителей к состоянию </a:t>
            </a:r>
            <a:r>
              <a:rPr lang="ru-RU" b="1" dirty="0" smtClean="0"/>
              <a:t>здоровья, </a:t>
            </a:r>
            <a:r>
              <a:rPr lang="ru-RU" b="1" dirty="0"/>
              <a:t>как к основному фактору успеха на последующих этапах жизни.</a:t>
            </a:r>
          </a:p>
          <a:p>
            <a:endParaRPr lang="ru-RU" b="1" dirty="0"/>
          </a:p>
        </p:txBody>
      </p:sp>
      <p:pic>
        <p:nvPicPr>
          <p:cNvPr id="4" name="Picture 2" descr="J:\закаливание\vr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714776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40264415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2852"/>
            <a:ext cx="8352928" cy="7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Организационный </a:t>
            </a:r>
            <a:r>
              <a:rPr lang="ru-RU" sz="4000" b="1" dirty="0" smtClean="0">
                <a:solidFill>
                  <a:srgbClr val="0070C0"/>
                </a:solidFill>
              </a:rPr>
              <a:t>этап.</a:t>
            </a:r>
          </a:p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800" b="1" dirty="0" smtClean="0"/>
              <a:t>1. Организация </a:t>
            </a:r>
            <a:r>
              <a:rPr lang="ru-RU" sz="2800" b="1" dirty="0" err="1" smtClean="0"/>
              <a:t>здоровьесберегающего</a:t>
            </a:r>
            <a:r>
              <a:rPr lang="ru-RU" sz="2800" b="1" dirty="0" smtClean="0"/>
              <a:t> </a:t>
            </a:r>
            <a:r>
              <a:rPr lang="ru-RU" sz="2800" b="1" dirty="0"/>
              <a:t>образовательного пространства в группе (оздоровительный режим, комплексы закаливающих мероприятий, физкультурные занятия всех типов, </a:t>
            </a:r>
            <a:r>
              <a:rPr lang="ru-RU" sz="2800" b="1" dirty="0" smtClean="0"/>
              <a:t>оптимальный  двигательный </a:t>
            </a:r>
            <a:r>
              <a:rPr lang="ru-RU" sz="2800" b="1" dirty="0"/>
              <a:t>режим</a:t>
            </a:r>
            <a:r>
              <a:rPr lang="ru-RU" sz="2800" b="1" dirty="0" smtClean="0"/>
              <a:t>). </a:t>
            </a:r>
            <a:endParaRPr lang="ru-RU" sz="2800" b="1" dirty="0"/>
          </a:p>
          <a:p>
            <a:r>
              <a:rPr lang="ru-RU" sz="2800" b="1" dirty="0" smtClean="0"/>
              <a:t>2. </a:t>
            </a:r>
            <a:r>
              <a:rPr lang="ru-RU" sz="2800" b="1" dirty="0"/>
              <a:t>Подготовка материала вместе с родителями и детьми для их самостоятельной </a:t>
            </a:r>
            <a:r>
              <a:rPr lang="ru-RU" sz="2800" b="1" dirty="0" smtClean="0"/>
              <a:t>деятельности.</a:t>
            </a:r>
            <a:endParaRPr lang="ru-RU" sz="2800" b="1" dirty="0"/>
          </a:p>
          <a:p>
            <a:r>
              <a:rPr lang="ru-RU" sz="2800" b="1" dirty="0" smtClean="0"/>
              <a:t>3. </a:t>
            </a:r>
            <a:r>
              <a:rPr lang="ru-RU" sz="2800" b="1" dirty="0"/>
              <a:t>Подготовка детской литературы, дидактических и подвижных </a:t>
            </a:r>
            <a:r>
              <a:rPr lang="ru-RU" sz="2800" b="1" dirty="0" smtClean="0"/>
              <a:t>игр.</a:t>
            </a:r>
            <a:endParaRPr lang="ru-RU" sz="2800" b="1" dirty="0"/>
          </a:p>
          <a:p>
            <a:r>
              <a:rPr lang="ru-RU" sz="2800" b="1" dirty="0" smtClean="0"/>
              <a:t>4. </a:t>
            </a:r>
            <a:r>
              <a:rPr lang="ru-RU" sz="2800" b="1" dirty="0"/>
              <a:t>Анализ предметной </a:t>
            </a:r>
            <a:r>
              <a:rPr lang="ru-RU" sz="2800" b="1" dirty="0" smtClean="0"/>
              <a:t>среды.</a:t>
            </a:r>
          </a:p>
          <a:p>
            <a:r>
              <a:rPr lang="ru-RU" sz="2800" b="1" dirty="0" smtClean="0"/>
              <a:t>5.Изучение </a:t>
            </a:r>
            <a:r>
              <a:rPr lang="ru-RU" sz="2800" b="1" dirty="0"/>
              <a:t>интернет – </a:t>
            </a:r>
            <a:r>
              <a:rPr lang="ru-RU" sz="2800" b="1" dirty="0" smtClean="0"/>
              <a:t>ресурсов.</a:t>
            </a:r>
            <a:endParaRPr lang="ru-RU" sz="2800" b="1" dirty="0"/>
          </a:p>
          <a:p>
            <a:endParaRPr lang="ru-RU" sz="28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5037346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14290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Этап реализации</a:t>
            </a:r>
          </a:p>
          <a:p>
            <a:endParaRPr lang="ru-RU" sz="2400" b="1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1. </a:t>
            </a:r>
            <a:r>
              <a:rPr lang="ru-RU" sz="3200" b="1" dirty="0" smtClean="0"/>
              <a:t>Создание </a:t>
            </a:r>
            <a:r>
              <a:rPr lang="ru-RU" sz="3200" b="1" dirty="0"/>
              <a:t>условий для физкультурно-оздоровительной работы (развивающая среда</a:t>
            </a:r>
            <a:r>
              <a:rPr lang="ru-RU" sz="3200" b="1" dirty="0" smtClean="0"/>
              <a:t>).</a:t>
            </a:r>
            <a:endParaRPr lang="ru-RU" sz="3200" b="1" dirty="0"/>
          </a:p>
          <a:p>
            <a:r>
              <a:rPr lang="ru-RU" sz="3200" b="1" dirty="0" smtClean="0">
                <a:solidFill>
                  <a:srgbClr val="0070C0"/>
                </a:solidFill>
              </a:rPr>
              <a:t>2.</a:t>
            </a:r>
            <a:r>
              <a:rPr lang="ru-RU" sz="3200" b="1" dirty="0" smtClean="0"/>
              <a:t> Совершенствование </a:t>
            </a:r>
            <a:r>
              <a:rPr lang="ru-RU" sz="3200" b="1" dirty="0"/>
              <a:t>системы воспитательной работы по формированию здорового образа жизни </a:t>
            </a:r>
            <a:r>
              <a:rPr lang="ru-RU" sz="3200" b="1" dirty="0" smtClean="0"/>
              <a:t>дошкольников.</a:t>
            </a:r>
            <a:endParaRPr lang="ru-RU" sz="3200" b="1" dirty="0"/>
          </a:p>
          <a:p>
            <a:r>
              <a:rPr lang="ru-RU" sz="3200" b="1" dirty="0" smtClean="0">
                <a:solidFill>
                  <a:srgbClr val="0070C0"/>
                </a:solidFill>
              </a:rPr>
              <a:t>3. </a:t>
            </a:r>
            <a:r>
              <a:rPr lang="ru-RU" sz="3200" b="1" dirty="0" smtClean="0"/>
              <a:t>Совместная </a:t>
            </a:r>
            <a:r>
              <a:rPr lang="ru-RU" sz="3200" b="1" dirty="0"/>
              <a:t>работа с родителями </a:t>
            </a:r>
            <a:r>
              <a:rPr lang="ru-RU" sz="3200" b="1" dirty="0" smtClean="0"/>
              <a:t>направленная </a:t>
            </a:r>
            <a:r>
              <a:rPr lang="ru-RU" sz="3200" b="1" dirty="0"/>
              <a:t>на развитие и закаливание организма </a:t>
            </a:r>
            <a:r>
              <a:rPr lang="ru-RU" sz="3200" b="1" dirty="0" smtClean="0"/>
              <a:t>ребенка.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97658716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0"/>
            <a:ext cx="6965245" cy="114298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Основной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этап: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928992" cy="936104"/>
          </a:xfrm>
        </p:spPr>
        <p:txBody>
          <a:bodyPr>
            <a:normAutofit/>
          </a:bodyPr>
          <a:lstStyle/>
          <a:p>
            <a:pPr lvl="0" fontAlgn="t">
              <a:buClr>
                <a:srgbClr val="AA2B1E"/>
              </a:buClr>
            </a:pPr>
            <a:endParaRPr lang="ru-RU" sz="2400" b="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692696"/>
            <a:ext cx="3931920" cy="7921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539552" y="1214422"/>
            <a:ext cx="3672408" cy="4714908"/>
          </a:xfrm>
        </p:spPr>
        <p:txBody>
          <a:bodyPr>
            <a:normAutofit fontScale="85000" lnSpcReduction="10000"/>
          </a:bodyPr>
          <a:lstStyle/>
          <a:p>
            <a:pPr marL="0" indent="0" algn="ctr" fontAlgn="t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Беседы </a:t>
            </a:r>
            <a:r>
              <a:rPr lang="ru-RU" sz="3500" b="1" dirty="0">
                <a:solidFill>
                  <a:srgbClr val="0070C0"/>
                </a:solidFill>
              </a:rPr>
              <a:t>с </a:t>
            </a:r>
            <a:r>
              <a:rPr lang="ru-RU" sz="3500" b="1" dirty="0" smtClean="0">
                <a:solidFill>
                  <a:srgbClr val="0070C0"/>
                </a:solidFill>
              </a:rPr>
              <a:t>детьми</a:t>
            </a:r>
          </a:p>
          <a:p>
            <a:pPr marL="0" indent="0" algn="ctr" fontAlgn="t">
              <a:buNone/>
            </a:pPr>
            <a:endParaRPr lang="ru-RU" dirty="0"/>
          </a:p>
          <a:p>
            <a:r>
              <a:rPr lang="ru-RU" sz="3000" b="1" dirty="0"/>
              <a:t>Как я буду заботиться о своем здоровье.</a:t>
            </a:r>
          </a:p>
          <a:p>
            <a:r>
              <a:rPr lang="ru-RU" sz="3000" b="1" dirty="0"/>
              <a:t>Чистота и здоровье.</a:t>
            </a:r>
          </a:p>
          <a:p>
            <a:r>
              <a:rPr lang="ru-RU" sz="3000" b="1" dirty="0"/>
              <a:t>Кто спортом занимается?</a:t>
            </a:r>
          </a:p>
          <a:p>
            <a:r>
              <a:rPr lang="ru-RU" sz="3000" b="1" dirty="0"/>
              <a:t>Как я буду </a:t>
            </a:r>
            <a:r>
              <a:rPr lang="ru-RU" sz="3000" b="1" dirty="0" smtClean="0"/>
              <a:t>закаляться? «Солнце</a:t>
            </a:r>
            <a:r>
              <a:rPr lang="ru-RU" sz="3000" b="1" dirty="0"/>
              <a:t>, воздух и </a:t>
            </a:r>
            <a:r>
              <a:rPr lang="ru-RU" sz="3000" b="1" dirty="0" smtClean="0"/>
              <a:t>вода - </a:t>
            </a:r>
            <a:r>
              <a:rPr lang="ru-RU" sz="3000" b="1" dirty="0"/>
              <a:t>мои лучшие </a:t>
            </a:r>
            <a:r>
              <a:rPr lang="ru-RU" sz="3000" b="1" dirty="0" smtClean="0"/>
              <a:t>друзья».</a:t>
            </a:r>
            <a:endParaRPr lang="ru-RU" sz="3000" b="1" dirty="0"/>
          </a:p>
          <a:p>
            <a:endParaRPr lang="ru-RU" sz="3000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139952" y="1214422"/>
            <a:ext cx="4535361" cy="4786346"/>
          </a:xfrm>
        </p:spPr>
        <p:txBody>
          <a:bodyPr>
            <a:normAutofit fontScale="85000" lnSpcReduction="20000"/>
          </a:bodyPr>
          <a:lstStyle/>
          <a:p>
            <a:pPr marL="0" indent="0" algn="ctr" fontAlgn="t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Чтение познавательной литературы</a:t>
            </a:r>
            <a:endParaRPr lang="ru-RU" sz="3500" b="1" dirty="0">
              <a:solidFill>
                <a:srgbClr val="0070C0"/>
              </a:solidFill>
            </a:endParaRPr>
          </a:p>
          <a:p>
            <a:r>
              <a:rPr lang="ru-RU" sz="3300" b="1" dirty="0"/>
              <a:t>К. Чуковский «Доктор Айболит»</a:t>
            </a:r>
          </a:p>
          <a:p>
            <a:r>
              <a:rPr lang="ru-RU" sz="3300" b="1" dirty="0"/>
              <a:t>А. </a:t>
            </a:r>
            <a:r>
              <a:rPr lang="ru-RU" sz="3300" b="1" dirty="0" err="1"/>
              <a:t>Барто</a:t>
            </a:r>
            <a:r>
              <a:rPr lang="ru-RU" sz="3300" b="1" dirty="0"/>
              <a:t> «Девочка чумазая»</a:t>
            </a:r>
          </a:p>
          <a:p>
            <a:r>
              <a:rPr lang="ru-RU" sz="3300" b="1" dirty="0"/>
              <a:t>Александрова «Купание»</a:t>
            </a:r>
          </a:p>
          <a:p>
            <a:r>
              <a:rPr lang="ru-RU" sz="3300" b="1" dirty="0"/>
              <a:t>К. Чуковский «</a:t>
            </a:r>
            <a:r>
              <a:rPr lang="ru-RU" sz="3300" b="1" dirty="0" err="1"/>
              <a:t>Мойдодыр</a:t>
            </a:r>
            <a:r>
              <a:rPr lang="ru-RU" sz="3300" b="1" dirty="0"/>
              <a:t>»</a:t>
            </a:r>
          </a:p>
          <a:p>
            <a:r>
              <a:rPr lang="ru-RU" sz="3300" b="1" dirty="0"/>
              <a:t>Г. Зайцев «Дружи с водой»</a:t>
            </a:r>
          </a:p>
          <a:p>
            <a:r>
              <a:rPr lang="ru-RU" sz="3300" b="1" dirty="0"/>
              <a:t>Стихотворения, загадки, пословицы, </a:t>
            </a:r>
            <a:r>
              <a:rPr lang="ru-RU" sz="3300" b="1" dirty="0" err="1"/>
              <a:t>потешки</a:t>
            </a:r>
            <a:r>
              <a:rPr lang="ru-RU" sz="3300" b="1" dirty="0"/>
              <a:t> о </a:t>
            </a:r>
            <a:r>
              <a:rPr lang="ru-RU" sz="3300" b="1" dirty="0" smtClean="0"/>
              <a:t>здоровье.</a:t>
            </a:r>
            <a:endParaRPr lang="ru-RU" sz="33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9314211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0"/>
            <a:ext cx="8245544" cy="58772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Закаливающие мероприятия: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00042"/>
            <a:ext cx="8352928" cy="6421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утренняя </a:t>
            </a:r>
            <a:r>
              <a:rPr lang="ru-RU" sz="2400" b="1" dirty="0"/>
              <a:t>гимнастика: сочетание воздушной ванны с физическими </a:t>
            </a:r>
            <a:r>
              <a:rPr lang="ru-RU" sz="2400" b="1" dirty="0" smtClean="0"/>
              <a:t>упражнениями;</a:t>
            </a:r>
            <a:endParaRPr lang="ru-RU" sz="2400" b="1" dirty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воздушные ванны;</a:t>
            </a:r>
            <a:endParaRPr lang="ru-RU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 подвижные</a:t>
            </a:r>
            <a:r>
              <a:rPr lang="ru-RU" sz="2400" b="1" dirty="0"/>
              <a:t>, спортивные игры, физические упражнения и другие </a:t>
            </a:r>
            <a:r>
              <a:rPr lang="ru-RU" sz="2400" b="1" dirty="0" smtClean="0"/>
              <a:t>виды двигательной </a:t>
            </a:r>
            <a:r>
              <a:rPr lang="ru-RU" sz="2400" b="1" dirty="0"/>
              <a:t>активности: сочетание воздушной ванны с физическими упражнениями; </a:t>
            </a:r>
            <a:endParaRPr lang="ru-RU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dirty="0" smtClean="0"/>
              <a:t> босо </a:t>
            </a:r>
            <a:r>
              <a:rPr lang="ru-RU" sz="2400" b="1" dirty="0"/>
              <a:t>хождение с использованием  массажных ковриков, водные  процедуры: наступание в воду определённой </a:t>
            </a:r>
            <a:r>
              <a:rPr lang="ru-RU" sz="2400" b="1" dirty="0" smtClean="0"/>
              <a:t>температуры;</a:t>
            </a:r>
            <a:endParaRPr lang="ru-RU" sz="2400" b="1" dirty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прогулки </a:t>
            </a:r>
            <a:r>
              <a:rPr lang="ru-RU" sz="2400" b="1" dirty="0"/>
              <a:t>и игры на свежем воздухе: сочетание свето -воздушной ванны с </a:t>
            </a:r>
            <a:r>
              <a:rPr lang="ru-RU" sz="2400" b="1" dirty="0" smtClean="0"/>
              <a:t>физическими упражнениями;</a:t>
            </a:r>
            <a:endParaRPr lang="ru-RU" sz="2400" b="1" dirty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дневной </a:t>
            </a:r>
            <a:r>
              <a:rPr lang="ru-RU" sz="2400" b="1" dirty="0"/>
              <a:t>сон без </a:t>
            </a:r>
            <a:r>
              <a:rPr lang="ru-RU" sz="2400" b="1" dirty="0" smtClean="0"/>
              <a:t>маек;</a:t>
            </a:r>
            <a:endParaRPr lang="ru-RU" sz="2400" b="1" dirty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бодрящая </a:t>
            </a:r>
            <a:r>
              <a:rPr lang="ru-RU" sz="2400" b="1" dirty="0"/>
              <a:t>гимнастика: сочетание воздушной ванны с физическими </a:t>
            </a:r>
            <a:r>
              <a:rPr lang="ru-RU" sz="2400" b="1" dirty="0" smtClean="0"/>
              <a:t>упражнениями;</a:t>
            </a:r>
            <a:endParaRPr lang="ru-RU" sz="2400" b="1" dirty="0"/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 закаливание </a:t>
            </a:r>
            <a:r>
              <a:rPr lang="ru-RU" sz="2400" b="1" dirty="0"/>
              <a:t>после дневного сна: воздушная ванна и водные процедуры («расширенное» умывание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4052344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946</Words>
  <Application>Microsoft Office PowerPoint</Application>
  <PresentationFormat>Экран (4:3)</PresentationFormat>
  <Paragraphs>123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Проект</vt:lpstr>
      <vt:lpstr>Слайд 2</vt:lpstr>
      <vt:lpstr>Слайд 3</vt:lpstr>
      <vt:lpstr>Задачи:   </vt:lpstr>
      <vt:lpstr>Слайд 5</vt:lpstr>
      <vt:lpstr>Слайд 6</vt:lpstr>
      <vt:lpstr>Слайд 7</vt:lpstr>
      <vt:lpstr>Основной этап:</vt:lpstr>
      <vt:lpstr> </vt:lpstr>
      <vt:lpstr>Слайд 10</vt:lpstr>
      <vt:lpstr>1,2.3,4,5 -  ребята сильными стать хотят!</vt:lpstr>
      <vt:lpstr>Оздоровительные игры «Цапля», «Скачки»</vt:lpstr>
      <vt:lpstr>Оздоровительные игры</vt:lpstr>
      <vt:lpstr>Упражнения для профилактики,  коррекции осанки и плоскостопия</vt:lpstr>
      <vt:lpstr>Игры, которые лечат</vt:lpstr>
      <vt:lpstr>Игровая терапия</vt:lpstr>
      <vt:lpstr>Мы отважные ребята – закаляться летом рады!</vt:lpstr>
      <vt:lpstr>Ходим дружно по дорожкам – закаляем наши ножки! А дорожки не простые – мамы сделали родные!!!</vt:lpstr>
      <vt:lpstr>Если вышли мы гулять не спроста всё это! Будем бегать и играть – ведь здоровье это!</vt:lpstr>
      <vt:lpstr>Закаляемся всегда – на прогулке тоже!  И побегать мы хотим и покататься тоже!</vt:lpstr>
      <vt:lpstr> Спортом занимаемся – вот так мы закаляемся!</vt:lpstr>
      <vt:lpstr>Слайд 22</vt:lpstr>
      <vt:lpstr>   Итоги реализации проекта: </vt:lpstr>
      <vt:lpstr>Слайд 24</vt:lpstr>
      <vt:lpstr>Информационная база проекта: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SamLab.ws</dc:creator>
  <cp:lastModifiedBy>SamLab.ws</cp:lastModifiedBy>
  <cp:revision>42</cp:revision>
  <dcterms:created xsi:type="dcterms:W3CDTF">2001-12-31T21:09:39Z</dcterms:created>
  <dcterms:modified xsi:type="dcterms:W3CDTF">2016-02-17T13:13:33Z</dcterms:modified>
</cp:coreProperties>
</file>