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57" r:id="rId3"/>
    <p:sldId id="258" r:id="rId4"/>
    <p:sldId id="272" r:id="rId5"/>
    <p:sldId id="259" r:id="rId6"/>
    <p:sldId id="260" r:id="rId7"/>
    <p:sldId id="262" r:id="rId8"/>
    <p:sldId id="266" r:id="rId9"/>
    <p:sldId id="261" r:id="rId10"/>
    <p:sldId id="263" r:id="rId11"/>
    <p:sldId id="265" r:id="rId12"/>
    <p:sldId id="267" r:id="rId13"/>
    <p:sldId id="270" r:id="rId14"/>
    <p:sldId id="268" r:id="rId15"/>
    <p:sldId id="269" r:id="rId16"/>
    <p:sldId id="27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653" autoAdjust="0"/>
  </p:normalViewPr>
  <p:slideViewPr>
    <p:cSldViewPr>
      <p:cViewPr>
        <p:scale>
          <a:sx n="77" d="100"/>
          <a:sy n="77" d="100"/>
        </p:scale>
        <p:origin x="187" y="979"/>
      </p:cViewPr>
      <p:guideLst>
        <p:guide orient="horz" pos="2160"/>
        <p:guide pos="2880"/>
      </p:guideLst>
    </p:cSldViewPr>
  </p:slideViewPr>
  <p:outlineViewPr>
    <p:cViewPr>
      <p:scale>
        <a:sx n="33" d="100"/>
        <a:sy n="33" d="100"/>
      </p:scale>
      <p:origin x="0" y="870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E10C00-1753-4BDB-BB8B-1EEA4670A68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E10C00-1753-4BDB-BB8B-1EEA4670A68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E10C00-1753-4BDB-BB8B-1EEA4670A68D}"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E10C00-1753-4BDB-BB8B-1EEA4670A68D}"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E10C00-1753-4BDB-BB8B-1EEA4670A68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E10C00-1753-4BDB-BB8B-1EEA4670A68D}"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AE10C00-1753-4BDB-BB8B-1EEA4670A68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AE10C00-1753-4BDB-BB8B-1EEA4670A68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AE10C00-1753-4BDB-BB8B-1EEA4670A68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E10C00-1753-4BDB-BB8B-1EEA4670A68D}"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AB01CD0-1EB9-4073-8197-91D1A8A07580}" type="datetimeFigureOut">
              <a:rPr lang="ru-RU" smtClean="0"/>
              <a:pPr/>
              <a:t>15.02.2016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E10C00-1753-4BDB-BB8B-1EEA4670A68D}"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AB01CD0-1EB9-4073-8197-91D1A8A07580}" type="datetimeFigureOut">
              <a:rPr lang="ru-RU" smtClean="0"/>
              <a:pPr/>
              <a:t>15.02.2016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AE10C00-1753-4BDB-BB8B-1EEA4670A68D}"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ctr"/>
            <a:r>
              <a:rPr lang="ru-RU" sz="4400" b="1" dirty="0">
                <a:solidFill>
                  <a:schemeClr val="tx1">
                    <a:lumMod val="85000"/>
                    <a:lumOff val="15000"/>
                  </a:schemeClr>
                </a:solidFill>
                <a:latin typeface="Times New Roman" panose="02020603050405020304" pitchFamily="18" charset="0"/>
                <a:cs typeface="Times New Roman" panose="02020603050405020304" pitchFamily="18" charset="0"/>
              </a:rPr>
              <a:t>Краткосрочный проект «Сказки в гости к нам пришли»</a:t>
            </a:r>
          </a:p>
          <a:p>
            <a:pPr algn="r"/>
            <a:r>
              <a:rPr lang="ru-RU" b="1" i="1" dirty="0">
                <a:solidFill>
                  <a:srgbClr val="002060"/>
                </a:solidFill>
                <a:latin typeface="Times New Roman" panose="02020603050405020304" pitchFamily="18" charset="0"/>
                <a:cs typeface="Times New Roman" panose="02020603050405020304" pitchFamily="18" charset="0"/>
              </a:rPr>
              <a:t>Составила </a:t>
            </a:r>
            <a:r>
              <a:rPr lang="ru-RU" b="1" i="1" smtClean="0">
                <a:solidFill>
                  <a:srgbClr val="002060"/>
                </a:solidFill>
                <a:latin typeface="Times New Roman" panose="02020603050405020304" pitchFamily="18" charset="0"/>
                <a:cs typeface="Times New Roman" panose="02020603050405020304" pitchFamily="18" charset="0"/>
              </a:rPr>
              <a:t>воспитатель:</a:t>
            </a:r>
            <a:endParaRPr lang="ru-RU" b="1" i="1" dirty="0">
              <a:solidFill>
                <a:srgbClr val="002060"/>
              </a:solidFill>
              <a:latin typeface="Times New Roman" panose="02020603050405020304" pitchFamily="18" charset="0"/>
              <a:cs typeface="Times New Roman" panose="02020603050405020304" pitchFamily="18" charset="0"/>
            </a:endParaRPr>
          </a:p>
          <a:p>
            <a:pPr algn="r"/>
            <a:r>
              <a:rPr lang="ru-RU" b="1" i="1" dirty="0" smtClean="0">
                <a:solidFill>
                  <a:srgbClr val="002060"/>
                </a:solidFill>
                <a:latin typeface="Times New Roman" panose="02020603050405020304" pitchFamily="18" charset="0"/>
                <a:cs typeface="Times New Roman" panose="02020603050405020304" pitchFamily="18" charset="0"/>
              </a:rPr>
              <a:t>Большакова Лада Александровна</a:t>
            </a:r>
            <a:endParaRPr lang="ru-RU" b="1" i="1" dirty="0">
              <a:solidFill>
                <a:srgbClr val="002060"/>
              </a:solidFill>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a:xfrm>
            <a:off x="428596" y="214290"/>
            <a:ext cx="8258204" cy="2134590"/>
          </a:xfrm>
        </p:spPr>
        <p:txBody>
          <a:bodyPr>
            <a:normAutofit fontScale="90000"/>
          </a:bodyPr>
          <a:lstStyle/>
          <a:p>
            <a:r>
              <a:rPr lang="ru-RU" sz="2000" b="1" dirty="0" smtClean="0">
                <a:solidFill>
                  <a:schemeClr val="tx2">
                    <a:lumMod val="75000"/>
                  </a:schemeClr>
                </a:solidFill>
              </a:rPr>
              <a:t>Государственное бюджетное дошкольное образовательное учреждение </a:t>
            </a:r>
            <a:br>
              <a:rPr lang="ru-RU" sz="2000" b="1" dirty="0" smtClean="0">
                <a:solidFill>
                  <a:schemeClr val="tx2">
                    <a:lumMod val="75000"/>
                  </a:schemeClr>
                </a:solidFill>
              </a:rPr>
            </a:br>
            <a:r>
              <a:rPr lang="ru-RU" sz="2000" b="1" dirty="0" smtClean="0">
                <a:solidFill>
                  <a:schemeClr val="tx2">
                    <a:lumMod val="75000"/>
                  </a:schemeClr>
                </a:solidFill>
              </a:rPr>
              <a:t>детский сад № 34 </a:t>
            </a:r>
            <a:br>
              <a:rPr lang="ru-RU" sz="2000" b="1" dirty="0" smtClean="0">
                <a:solidFill>
                  <a:schemeClr val="tx2">
                    <a:lumMod val="75000"/>
                  </a:schemeClr>
                </a:solidFill>
              </a:rPr>
            </a:br>
            <a:r>
              <a:rPr lang="ru-RU" sz="2000" b="1" dirty="0" smtClean="0">
                <a:solidFill>
                  <a:schemeClr val="tx2">
                    <a:lumMod val="75000"/>
                  </a:schemeClr>
                </a:solidFill>
              </a:rPr>
              <a:t>общеобразовательного вида с приоритетным осуществлением деятельности по познавательно – речевому развитию детей </a:t>
            </a:r>
            <a:br>
              <a:rPr lang="ru-RU" sz="2000" b="1" dirty="0" smtClean="0">
                <a:solidFill>
                  <a:schemeClr val="tx2">
                    <a:lumMod val="75000"/>
                  </a:schemeClr>
                </a:solidFill>
              </a:rPr>
            </a:br>
            <a:r>
              <a:rPr lang="ru-RU" sz="2000" b="1" dirty="0" smtClean="0">
                <a:solidFill>
                  <a:schemeClr val="tx2">
                    <a:lumMod val="75000"/>
                  </a:schemeClr>
                </a:solidFill>
              </a:rPr>
              <a:t>Красногвардейского района города Санкт – Петербурга</a:t>
            </a:r>
            <a:r>
              <a:rPr lang="ru-RU" sz="2000" dirty="0" smtClean="0">
                <a:solidFill>
                  <a:schemeClr val="tx2"/>
                </a:solidFill>
              </a:rPr>
              <a:t/>
            </a:r>
            <a:br>
              <a:rPr lang="ru-RU" sz="2000" dirty="0" smtClean="0">
                <a:solidFill>
                  <a:schemeClr val="tx2"/>
                </a:solidFill>
              </a:rPr>
            </a:br>
            <a:r>
              <a:rPr lang="ru-RU" sz="2000" dirty="0" smtClean="0">
                <a:solidFill>
                  <a:schemeClr val="tx2"/>
                </a:solidFill>
              </a:rPr>
              <a:t> </a:t>
            </a:r>
            <a:br>
              <a:rPr lang="ru-RU" sz="2000" dirty="0" smtClean="0">
                <a:solidFill>
                  <a:schemeClr val="tx2"/>
                </a:solidFill>
              </a:rPr>
            </a:br>
            <a:r>
              <a:rPr lang="ru-RU" sz="2000" dirty="0">
                <a:solidFill>
                  <a:schemeClr val="tx2"/>
                </a:solidFill>
                <a:latin typeface="Times New Roman" panose="02020603050405020304" pitchFamily="18" charset="0"/>
                <a:cs typeface="Times New Roman" panose="02020603050405020304" pitchFamily="18" charset="0"/>
              </a:rPr>
              <a:t/>
            </a:r>
            <a:br>
              <a:rPr lang="ru-RU" sz="2000" dirty="0">
                <a:solidFill>
                  <a:schemeClr val="tx2"/>
                </a:solidFill>
                <a:latin typeface="Times New Roman" panose="02020603050405020304" pitchFamily="18" charset="0"/>
                <a:cs typeface="Times New Roman" panose="02020603050405020304" pitchFamily="18" charset="0"/>
              </a:rPr>
            </a:br>
            <a:endParaRPr lang="ru-RU" sz="2000" dirty="0">
              <a:solidFill>
                <a:schemeClr val="tx2"/>
              </a:solidFill>
            </a:endParaRPr>
          </a:p>
        </p:txBody>
      </p:sp>
    </p:spTree>
    <p:extLst>
      <p:ext uri="{BB962C8B-B14F-4D97-AF65-F5344CB8AC3E}">
        <p14:creationId xmlns:p14="http://schemas.microsoft.com/office/powerpoint/2010/main" xmlns="" val="1648770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44825"/>
            <a:ext cx="8712967" cy="5013176"/>
          </a:xfrm>
        </p:spPr>
        <p:txBody>
          <a:bodyPr>
            <a:normAutofit fontScale="92500" lnSpcReduction="10000"/>
          </a:bodyPr>
          <a:lstStyle/>
          <a:p>
            <a:r>
              <a:rPr lang="ru-RU" b="1" dirty="0" smtClean="0">
                <a:solidFill>
                  <a:srgbClr val="FF0000"/>
                </a:solidFill>
                <a:latin typeface="Times New Roman" panose="02020603050405020304" pitchFamily="18" charset="0"/>
                <a:cs typeface="Times New Roman" panose="02020603050405020304" pitchFamily="18" charset="0"/>
              </a:rPr>
              <a:t>Беседа с детьми </a:t>
            </a:r>
            <a:r>
              <a:rPr lang="ru-RU" dirty="0" smtClean="0">
                <a:solidFill>
                  <a:schemeClr val="tx1"/>
                </a:solidFill>
                <a:latin typeface="Times New Roman" panose="02020603050405020304" pitchFamily="18" charset="0"/>
                <a:cs typeface="Times New Roman" panose="02020603050405020304" pitchFamily="18" charset="0"/>
              </a:rPr>
              <a:t>«Моя любимая сказка», «Правила общения с книгой»</a:t>
            </a:r>
          </a:p>
          <a:p>
            <a:r>
              <a:rPr lang="ru-RU" dirty="0">
                <a:solidFill>
                  <a:schemeClr val="tx1"/>
                </a:solidFill>
                <a:latin typeface="Times New Roman" panose="02020603050405020304" pitchFamily="18" charset="0"/>
                <a:cs typeface="Times New Roman" panose="02020603050405020304" pitchFamily="18" charset="0"/>
              </a:rPr>
              <a:t>Чтение, прослушивание и просмотр сказок (аудиозаписи и видеозаписи): "Колобок", "Репка", "Теремок", "Курочка Ряба", "Маша и Медведь</a:t>
            </a:r>
            <a:r>
              <a:rPr lang="ru-RU" dirty="0" smtClean="0">
                <a:solidFill>
                  <a:schemeClr val="tx1"/>
                </a:solidFill>
                <a:latin typeface="Times New Roman" panose="02020603050405020304" pitchFamily="18" charset="0"/>
                <a:cs typeface="Times New Roman" panose="02020603050405020304" pitchFamily="18" charset="0"/>
              </a:rPr>
              <a:t>».</a:t>
            </a:r>
          </a:p>
          <a:p>
            <a:r>
              <a:rPr lang="ru-RU" b="1" dirty="0">
                <a:solidFill>
                  <a:srgbClr val="FF0000"/>
                </a:solidFill>
                <a:latin typeface="Times New Roman" panose="02020603050405020304" pitchFamily="18" charset="0"/>
                <a:cs typeface="Times New Roman" panose="02020603050405020304" pitchFamily="18" charset="0"/>
              </a:rPr>
              <a:t>НОД по конструированию</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«Домик для зверят по сказке "Теремок</a:t>
            </a:r>
            <a:r>
              <a:rPr lang="ru-RU" dirty="0" smtClean="0">
                <a:solidFill>
                  <a:schemeClr val="tx1"/>
                </a:solidFill>
                <a:latin typeface="Times New Roman" panose="02020603050405020304" pitchFamily="18" charset="0"/>
                <a:cs typeface="Times New Roman" panose="02020603050405020304" pitchFamily="18" charset="0"/>
              </a:rPr>
              <a:t>".</a:t>
            </a:r>
          </a:p>
          <a:p>
            <a:r>
              <a:rPr lang="ru-RU" b="1" dirty="0" smtClean="0">
                <a:solidFill>
                  <a:srgbClr val="FF0000"/>
                </a:solidFill>
                <a:latin typeface="Times New Roman" panose="02020603050405020304" pitchFamily="18" charset="0"/>
                <a:cs typeface="Times New Roman" panose="02020603050405020304" pitchFamily="18" charset="0"/>
              </a:rPr>
              <a:t>НОД по лепке </a:t>
            </a:r>
            <a:r>
              <a:rPr lang="ru-RU" dirty="0" smtClean="0">
                <a:solidFill>
                  <a:schemeClr val="tx1"/>
                </a:solidFill>
                <a:latin typeface="Times New Roman" panose="02020603050405020304" pitchFamily="18" charset="0"/>
                <a:cs typeface="Times New Roman" panose="02020603050405020304" pitchFamily="18" charset="0"/>
              </a:rPr>
              <a:t>«Репка», «Пирожки для Маши»</a:t>
            </a:r>
          </a:p>
          <a:p>
            <a:r>
              <a:rPr lang="ru-RU" b="1" dirty="0" smtClean="0">
                <a:solidFill>
                  <a:srgbClr val="FF0000"/>
                </a:solidFill>
                <a:latin typeface="Times New Roman" panose="02020603050405020304" pitchFamily="18" charset="0"/>
                <a:cs typeface="Times New Roman" panose="02020603050405020304" pitchFamily="18" charset="0"/>
              </a:rPr>
              <a:t>НОД по рисованию </a:t>
            </a:r>
            <a:r>
              <a:rPr lang="ru-RU" dirty="0" smtClean="0">
                <a:solidFill>
                  <a:schemeClr val="tx1"/>
                </a:solidFill>
                <a:latin typeface="Times New Roman" panose="02020603050405020304" pitchFamily="18" charset="0"/>
                <a:cs typeface="Times New Roman" panose="02020603050405020304" pitchFamily="18" charset="0"/>
              </a:rPr>
              <a:t>«Яичко»</a:t>
            </a:r>
          </a:p>
          <a:p>
            <a:r>
              <a:rPr lang="ru-RU" b="1" dirty="0" smtClean="0">
                <a:solidFill>
                  <a:srgbClr val="FF0000"/>
                </a:solidFill>
                <a:latin typeface="Times New Roman" panose="02020603050405020304" pitchFamily="18" charset="0"/>
                <a:cs typeface="Times New Roman" panose="02020603050405020304" pitchFamily="18" charset="0"/>
              </a:rPr>
              <a:t>Аппликация </a:t>
            </a:r>
            <a:r>
              <a:rPr lang="ru-RU" dirty="0" smtClean="0">
                <a:solidFill>
                  <a:schemeClr val="tx1"/>
                </a:solidFill>
                <a:latin typeface="Times New Roman" panose="02020603050405020304" pitchFamily="18" charset="0"/>
                <a:cs typeface="Times New Roman" panose="02020603050405020304" pitchFamily="18" charset="0"/>
              </a:rPr>
              <a:t>«Колобок»</a:t>
            </a:r>
          </a:p>
          <a:p>
            <a:r>
              <a:rPr lang="ru-RU" b="1" dirty="0">
                <a:solidFill>
                  <a:srgbClr val="FF0000"/>
                </a:solidFill>
                <a:latin typeface="Times New Roman" panose="02020603050405020304" pitchFamily="18" charset="0"/>
                <a:cs typeface="Times New Roman" panose="02020603050405020304" pitchFamily="18" charset="0"/>
              </a:rPr>
              <a:t>Разучивание пальчиковой гимнастики</a:t>
            </a:r>
            <a:r>
              <a:rPr lang="ru-RU" b="1" dirty="0">
                <a:solidFill>
                  <a:schemeClr val="bg2">
                    <a:lumMod val="25000"/>
                  </a:schemeClr>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«Теремок», «Репка», «Колобок</a:t>
            </a:r>
            <a:r>
              <a:rPr lang="ru-RU" dirty="0" smtClean="0">
                <a:solidFill>
                  <a:schemeClr val="tx1"/>
                </a:solidFill>
                <a:latin typeface="Times New Roman" panose="02020603050405020304" pitchFamily="18" charset="0"/>
                <a:cs typeface="Times New Roman" panose="02020603050405020304" pitchFamily="18" charset="0"/>
              </a:rPr>
              <a:t>».</a:t>
            </a:r>
          </a:p>
          <a:p>
            <a:r>
              <a:rPr lang="ru-RU" b="1" dirty="0">
                <a:solidFill>
                  <a:srgbClr val="FF0000"/>
                </a:solidFill>
                <a:latin typeface="Times New Roman" panose="02020603050405020304" pitchFamily="18" charset="0"/>
                <a:cs typeface="Times New Roman" panose="02020603050405020304" pitchFamily="18" charset="0"/>
              </a:rPr>
              <a:t>Свободное рисование</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раскраски по русским народным </a:t>
            </a:r>
            <a:r>
              <a:rPr lang="ru-RU" dirty="0" smtClean="0">
                <a:solidFill>
                  <a:schemeClr val="tx1"/>
                </a:solidFill>
                <a:latin typeface="Times New Roman" panose="02020603050405020304" pitchFamily="18" charset="0"/>
                <a:cs typeface="Times New Roman" panose="02020603050405020304" pitchFamily="18" charset="0"/>
              </a:rPr>
              <a:t>сказкам</a:t>
            </a:r>
          </a:p>
          <a:p>
            <a:r>
              <a:rPr lang="ru-RU" b="1" dirty="0">
                <a:solidFill>
                  <a:srgbClr val="FF0000"/>
                </a:solidFill>
                <a:latin typeface="Times New Roman" panose="02020603050405020304" pitchFamily="18" charset="0"/>
                <a:cs typeface="Times New Roman" panose="02020603050405020304" pitchFamily="18" charset="0"/>
              </a:rPr>
              <a:t>Подвижные игры </a:t>
            </a:r>
            <a:r>
              <a:rPr lang="ru-RU" dirty="0">
                <a:solidFill>
                  <a:schemeClr val="tx1"/>
                </a:solidFill>
                <a:latin typeface="Times New Roman" panose="02020603050405020304" pitchFamily="18" charset="0"/>
                <a:cs typeface="Times New Roman" panose="02020603050405020304" pitchFamily="18" charset="0"/>
              </a:rPr>
              <a:t>«У медведя во бору», «Лиса</a:t>
            </a:r>
            <a:r>
              <a:rPr lang="ru-RU" dirty="0" smtClean="0">
                <a:solidFill>
                  <a:schemeClr val="tx1"/>
                </a:solidFill>
                <a:latin typeface="Times New Roman" panose="02020603050405020304" pitchFamily="18" charset="0"/>
                <a:cs typeface="Times New Roman" panose="02020603050405020304" pitchFamily="18" charset="0"/>
              </a:rPr>
              <a:t>»</a:t>
            </a:r>
          </a:p>
          <a:p>
            <a:r>
              <a:rPr lang="ru-RU" dirty="0" smtClean="0">
                <a:solidFill>
                  <a:schemeClr val="tx1"/>
                </a:solidFill>
                <a:latin typeface="Times New Roman" panose="02020603050405020304" pitchFamily="18" charset="0"/>
                <a:cs typeface="Times New Roman" panose="02020603050405020304" pitchFamily="18" charset="0"/>
              </a:rPr>
              <a:t>Разгадывание загадок про сказки и сказочных героев</a:t>
            </a:r>
          </a:p>
          <a:p>
            <a:endParaRPr lang="ru-RU"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4000" dirty="0" smtClean="0">
                <a:latin typeface="Times New Roman" panose="02020603050405020304" pitchFamily="18" charset="0"/>
                <a:cs typeface="Times New Roman" panose="02020603050405020304" pitchFamily="18" charset="0"/>
              </a:rPr>
              <a:t>Основной этап</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08870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404664"/>
            <a:ext cx="8496944" cy="6336704"/>
          </a:xfrm>
        </p:spPr>
        <p:txBody>
          <a:bodyPr/>
          <a:lstStyle/>
          <a:p>
            <a:pPr marL="0" indent="0" algn="ctr">
              <a:buNone/>
            </a:pPr>
            <a:r>
              <a:rPr lang="ru-RU" dirty="0"/>
              <a:t>«</a:t>
            </a:r>
            <a:r>
              <a:rPr lang="ru-RU" dirty="0">
                <a:latin typeface="Times New Roman" panose="02020603050405020304" pitchFamily="18" charset="0"/>
                <a:cs typeface="Times New Roman" panose="02020603050405020304" pitchFamily="18" charset="0"/>
              </a:rPr>
              <a:t>Использование разных видов </a:t>
            </a:r>
            <a:r>
              <a:rPr lang="ru-RU" dirty="0" smtClean="0">
                <a:latin typeface="Times New Roman" panose="02020603050405020304" pitchFamily="18" charset="0"/>
                <a:cs typeface="Times New Roman" panose="02020603050405020304" pitchFamily="18" charset="0"/>
              </a:rPr>
              <a:t>театрализации»</a:t>
            </a:r>
          </a:p>
          <a:p>
            <a:pPr algn="ctr"/>
            <a:r>
              <a:rPr lang="ru-RU" dirty="0"/>
              <a:t>«Курочка Ряба» - пальчиковый театр</a:t>
            </a:r>
          </a:p>
          <a:p>
            <a:pPr algn="ctr"/>
            <a:r>
              <a:rPr lang="ru-RU" dirty="0"/>
              <a:t>«Репка» - настольный театр</a:t>
            </a:r>
          </a:p>
          <a:p>
            <a:pPr algn="ctr"/>
            <a:r>
              <a:rPr lang="ru-RU" dirty="0"/>
              <a:t>«Теремок» - маски</a:t>
            </a:r>
          </a:p>
          <a:p>
            <a:pPr algn="ctr"/>
            <a:r>
              <a:rPr lang="ru-RU" dirty="0"/>
              <a:t>«Колобок» </a:t>
            </a:r>
            <a:r>
              <a:rPr lang="ru-RU" dirty="0" smtClean="0"/>
              <a:t>маски</a:t>
            </a:r>
          </a:p>
          <a:p>
            <a:pPr marL="0" indent="0" algn="ctr">
              <a:buNone/>
            </a:pP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2267744" y="1340768"/>
            <a:ext cx="4608512" cy="3384376"/>
          </a:xfrm>
        </p:spPr>
        <p:txBody>
          <a:bodyPr/>
          <a:lstStyle/>
          <a:p>
            <a:r>
              <a:rPr lang="ru-RU" dirty="0" smtClean="0"/>
              <a:t>р</a:t>
            </a:r>
            <a:endParaRPr lang="ru-RU" dirty="0"/>
          </a:p>
        </p:txBody>
      </p:sp>
      <p:pic>
        <p:nvPicPr>
          <p:cNvPr id="5" name="Рисунок 4"/>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251520" y="2636912"/>
            <a:ext cx="3810000" cy="3891756"/>
          </a:xfrm>
          <a:prstGeom prst="rect">
            <a:avLst/>
          </a:prstGeom>
        </p:spPr>
      </p:pic>
      <p:pic>
        <p:nvPicPr>
          <p:cNvPr id="10" name="Рисунок 9"/>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304068" y="2786941"/>
            <a:ext cx="4401763" cy="3666395"/>
          </a:xfrm>
          <a:prstGeom prst="rect">
            <a:avLst/>
          </a:prstGeom>
        </p:spPr>
      </p:pic>
    </p:spTree>
    <p:extLst>
      <p:ext uri="{BB962C8B-B14F-4D97-AF65-F5344CB8AC3E}">
        <p14:creationId xmlns:p14="http://schemas.microsoft.com/office/powerpoint/2010/main" xmlns="" val="1374021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1340768"/>
            <a:ext cx="5832648" cy="4536504"/>
          </a:xfrm>
        </p:spPr>
        <p:txBody>
          <a:bodyPr>
            <a:normAutofit fontScale="85000" lnSpcReduction="20000"/>
          </a:bodyPr>
          <a:lstStyle/>
          <a:p>
            <a:pPr algn="just"/>
            <a:r>
              <a:rPr lang="ru-RU" sz="2600" dirty="0">
                <a:latin typeface="Times New Roman" panose="02020603050405020304" pitchFamily="18" charset="0"/>
                <a:cs typeface="Times New Roman" panose="02020603050405020304" pitchFamily="18" charset="0"/>
              </a:rPr>
              <a:t>Консультация "Значение сказок в жизни ребенка"</a:t>
            </a:r>
          </a:p>
          <a:p>
            <a:pPr algn="just"/>
            <a:r>
              <a:rPr lang="ru-RU" sz="2600" dirty="0">
                <a:latin typeface="Times New Roman" panose="02020603050405020304" pitchFamily="18" charset="0"/>
                <a:cs typeface="Times New Roman" panose="02020603050405020304" pitchFamily="18" charset="0"/>
              </a:rPr>
              <a:t>Консультация "Как читать ребенку дома</a:t>
            </a:r>
            <a:r>
              <a:rPr lang="ru-RU" sz="2600" dirty="0" smtClean="0">
                <a:latin typeface="Times New Roman" panose="02020603050405020304" pitchFamily="18" charset="0"/>
                <a:cs typeface="Times New Roman" panose="02020603050405020304" pitchFamily="18" charset="0"/>
              </a:rPr>
              <a:t>".</a:t>
            </a:r>
          </a:p>
          <a:p>
            <a:pPr marL="0" indent="0" algn="just">
              <a:buNone/>
            </a:pPr>
            <a:endParaRPr lang="ru-RU" sz="2600" dirty="0">
              <a:latin typeface="Times New Roman" panose="02020603050405020304" pitchFamily="18" charset="0"/>
              <a:cs typeface="Times New Roman" panose="02020603050405020304" pitchFamily="18" charset="0"/>
            </a:endParaRPr>
          </a:p>
          <a:p>
            <a:pPr algn="just"/>
            <a:r>
              <a:rPr lang="ru-RU" sz="3800" b="1" u="sng" dirty="0">
                <a:latin typeface="Times New Roman" panose="02020603050405020304" pitchFamily="18" charset="0"/>
                <a:cs typeface="Times New Roman" panose="02020603050405020304" pitchFamily="18" charset="0"/>
              </a:rPr>
              <a:t>Задание для родителей</a:t>
            </a:r>
            <a:r>
              <a:rPr lang="ru-RU" sz="2600" u="sng" dirty="0">
                <a:latin typeface="Times New Roman" panose="02020603050405020304" pitchFamily="18" charset="0"/>
                <a:cs typeface="Times New Roman" panose="02020603050405020304" pitchFamily="18" charset="0"/>
              </a:rPr>
              <a:t>:</a:t>
            </a:r>
            <a:endParaRPr lang="ru-RU" sz="2600" dirty="0">
              <a:latin typeface="Times New Roman" panose="02020603050405020304" pitchFamily="18" charset="0"/>
              <a:cs typeface="Times New Roman" panose="02020603050405020304" pitchFamily="18" charset="0"/>
            </a:endParaRPr>
          </a:p>
          <a:p>
            <a:pPr algn="just"/>
            <a:r>
              <a:rPr lang="ru-RU" sz="2600" dirty="0">
                <a:latin typeface="Times New Roman" panose="02020603050405020304" pitchFamily="18" charset="0"/>
                <a:cs typeface="Times New Roman" panose="02020603050405020304" pitchFamily="18" charset="0"/>
              </a:rPr>
              <a:t>Подбор раскрасок на тему «русские народные сказки»</a:t>
            </a:r>
          </a:p>
          <a:p>
            <a:pPr algn="just"/>
            <a:r>
              <a:rPr lang="ru-RU" sz="2600" dirty="0" smtClean="0">
                <a:latin typeface="Times New Roman" panose="02020603050405020304" pitchFamily="18" charset="0"/>
                <a:cs typeface="Times New Roman" panose="02020603050405020304" pitchFamily="18" charset="0"/>
              </a:rPr>
              <a:t>Изготовление </a:t>
            </a:r>
            <a:r>
              <a:rPr lang="ru-RU" sz="2600" dirty="0">
                <a:latin typeface="Times New Roman" panose="02020603050405020304" pitchFamily="18" charset="0"/>
                <a:cs typeface="Times New Roman" panose="02020603050405020304" pitchFamily="18" charset="0"/>
              </a:rPr>
              <a:t>масок для сказки «Репка», «Теремок», «Курочка ряба», «Маша и медведь», «Колобок».</a:t>
            </a:r>
          </a:p>
          <a:p>
            <a:pPr algn="just"/>
            <a:r>
              <a:rPr lang="ru-RU" sz="2600" dirty="0">
                <a:latin typeface="Times New Roman" panose="02020603050405020304" pitchFamily="18" charset="0"/>
                <a:cs typeface="Times New Roman" panose="02020603050405020304" pitchFamily="18" charset="0"/>
              </a:rPr>
              <a:t>Создание </a:t>
            </a:r>
            <a:r>
              <a:rPr lang="ru-RU" sz="2600" dirty="0" err="1">
                <a:latin typeface="Times New Roman" panose="02020603050405020304" pitchFamily="18" charset="0"/>
                <a:cs typeface="Times New Roman" panose="02020603050405020304" pitchFamily="18" charset="0"/>
              </a:rPr>
              <a:t>пазлов</a:t>
            </a:r>
            <a:r>
              <a:rPr lang="ru-RU" sz="2600" dirty="0">
                <a:latin typeface="Times New Roman" panose="02020603050405020304" pitchFamily="18" charset="0"/>
                <a:cs typeface="Times New Roman" panose="02020603050405020304" pitchFamily="18" charset="0"/>
              </a:rPr>
              <a:t> с изображениями героев </a:t>
            </a:r>
            <a:r>
              <a:rPr lang="ru-RU" sz="2600" dirty="0" err="1">
                <a:latin typeface="Times New Roman" panose="02020603050405020304" pitchFamily="18" charset="0"/>
                <a:cs typeface="Times New Roman" panose="02020603050405020304" pitchFamily="18" charset="0"/>
              </a:rPr>
              <a:t>р.н.с</a:t>
            </a:r>
            <a:r>
              <a:rPr lang="ru-RU" sz="2600"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Изготовление альбома «Загадки про сказочных героев».</a:t>
            </a:r>
          </a:p>
          <a:p>
            <a:endParaRPr lang="ru-RU" sz="28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ru-RU" b="1" dirty="0">
                <a:latin typeface="Times New Roman" panose="02020603050405020304" pitchFamily="18" charset="0"/>
                <a:cs typeface="Times New Roman" panose="02020603050405020304" pitchFamily="18" charset="0"/>
              </a:rPr>
              <a:t>Работа с родителями: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6228184" y="3717032"/>
            <a:ext cx="2667000" cy="2095500"/>
          </a:xfrm>
          <a:prstGeom prst="rect">
            <a:avLst/>
          </a:prstGeom>
        </p:spPr>
      </p:pic>
    </p:spTree>
    <p:extLst>
      <p:ext uri="{BB962C8B-B14F-4D97-AF65-F5344CB8AC3E}">
        <p14:creationId xmlns:p14="http://schemas.microsoft.com/office/powerpoint/2010/main" xmlns="" val="444995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Изготовление героев</a:t>
            </a:r>
            <a:endParaRPr lang="ru-RU" dirty="0"/>
          </a:p>
        </p:txBody>
      </p:sp>
      <p:pic>
        <p:nvPicPr>
          <p:cNvPr id="5" name="Рисунок 4"/>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4572000" y="2420888"/>
            <a:ext cx="4176464" cy="3960440"/>
          </a:xfrm>
          <a:prstGeom prst="rect">
            <a:avLst/>
          </a:prstGeom>
        </p:spPr>
      </p:pic>
      <p:pic>
        <p:nvPicPr>
          <p:cNvPr id="9" name="Объект 8"/>
          <p:cNvPicPr>
            <a:picLocks noGrp="1" noChangeAspect="1"/>
          </p:cNvPicPr>
          <p:nvPr>
            <p:ph idx="1"/>
          </p:nvPr>
        </p:nvPicPr>
        <p:blipFill>
          <a:blip r:embed="rId3" cstate="email">
            <a:extLst>
              <a:ext uri="{28A0092B-C50C-407E-A947-70E740481C1C}">
                <a14:useLocalDpi xmlns:a14="http://schemas.microsoft.com/office/drawing/2010/main" xmlns="" val="0"/>
              </a:ext>
            </a:extLst>
          </a:blip>
          <a:stretch>
            <a:fillRect/>
          </a:stretch>
        </p:blipFill>
        <p:spPr>
          <a:xfrm>
            <a:off x="179512" y="2420888"/>
            <a:ext cx="4104455" cy="3960440"/>
          </a:xfrm>
        </p:spPr>
      </p:pic>
    </p:spTree>
    <p:extLst>
      <p:ext uri="{BB962C8B-B14F-4D97-AF65-F5344CB8AC3E}">
        <p14:creationId xmlns:p14="http://schemas.microsoft.com/office/powerpoint/2010/main" xmlns="" val="424066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1628800"/>
            <a:ext cx="7408333" cy="4752528"/>
          </a:xfrm>
        </p:spPr>
        <p:txBody>
          <a:bodyPr/>
          <a:lstStyle/>
          <a:p>
            <a:pPr algn="just"/>
            <a:r>
              <a:rPr lang="ru-RU" dirty="0">
                <a:latin typeface="Times New Roman" panose="02020603050405020304" pitchFamily="18" charset="0"/>
                <a:cs typeface="Times New Roman" panose="02020603050405020304" pitchFamily="18" charset="0"/>
              </a:rPr>
              <a:t>Итоговое мероприятие - музыкальный досуг «В гостях у </a:t>
            </a:r>
            <a:r>
              <a:rPr lang="ru-RU" dirty="0" smtClean="0">
                <a:latin typeface="Times New Roman" panose="02020603050405020304" pitchFamily="18" charset="0"/>
                <a:cs typeface="Times New Roman" panose="02020603050405020304" pitchFamily="18" charset="0"/>
              </a:rPr>
              <a:t>сказки»</a:t>
            </a:r>
          </a:p>
          <a:p>
            <a:pPr algn="just"/>
            <a:r>
              <a:rPr lang="ru-RU" dirty="0" smtClean="0">
                <a:latin typeface="Times New Roman" panose="02020603050405020304" pitchFamily="18" charset="0"/>
                <a:cs typeface="Times New Roman" panose="02020603050405020304" pitchFamily="18" charset="0"/>
              </a:rPr>
              <a:t>Итоговое мероприятие «В гостях у сказки»</a:t>
            </a:r>
          </a:p>
          <a:p>
            <a:pPr marL="0" indent="0" algn="just">
              <a:buNone/>
            </a:pP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ru-RU" b="1" dirty="0"/>
              <a:t> </a:t>
            </a:r>
            <a:r>
              <a:rPr lang="ru-RU" b="1" dirty="0" smtClean="0">
                <a:latin typeface="Times New Roman" panose="02020603050405020304" pitchFamily="18" charset="0"/>
                <a:cs typeface="Times New Roman" panose="02020603050405020304" pitchFamily="18" charset="0"/>
              </a:rPr>
              <a:t>Заключительный этап</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2483767" y="2924944"/>
            <a:ext cx="3763919" cy="3600400"/>
          </a:xfrm>
          <a:prstGeom prst="rect">
            <a:avLst/>
          </a:prstGeom>
        </p:spPr>
      </p:pic>
    </p:spTree>
    <p:extLst>
      <p:ext uri="{BB962C8B-B14F-4D97-AF65-F5344CB8AC3E}">
        <p14:creationId xmlns:p14="http://schemas.microsoft.com/office/powerpoint/2010/main" xmlns="" val="4006089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1844824"/>
            <a:ext cx="7408333" cy="3450696"/>
          </a:xfrm>
        </p:spPr>
        <p:txBody>
          <a:bodyPr/>
          <a:lstStyle/>
          <a:p>
            <a:r>
              <a:rPr lang="ru-RU" dirty="0">
                <a:solidFill>
                  <a:srgbClr val="002060"/>
                </a:solidFill>
                <a:latin typeface="Times New Roman" panose="02020603050405020304" pitchFamily="18" charset="0"/>
                <a:cs typeface="Times New Roman" panose="02020603050405020304" pitchFamily="18" charset="0"/>
              </a:rPr>
              <a:t>Комплексные занятия по программе «От рождения до школы» под ред. Н.Е. </a:t>
            </a:r>
            <a:r>
              <a:rPr lang="ru-RU" dirty="0" err="1">
                <a:solidFill>
                  <a:srgbClr val="002060"/>
                </a:solidFill>
                <a:latin typeface="Times New Roman" panose="02020603050405020304" pitchFamily="18" charset="0"/>
                <a:cs typeface="Times New Roman" panose="02020603050405020304" pitchFamily="18" charset="0"/>
              </a:rPr>
              <a:t>Вераксы</a:t>
            </a:r>
            <a:r>
              <a:rPr lang="ru-RU" dirty="0">
                <a:solidFill>
                  <a:srgbClr val="002060"/>
                </a:solidFill>
                <a:latin typeface="Times New Roman" panose="02020603050405020304" pitchFamily="18" charset="0"/>
                <a:cs typeface="Times New Roman" panose="02020603050405020304" pitchFamily="18" charset="0"/>
              </a:rPr>
              <a:t>, Т.С. Комаровой, М.А. Васильевой. Первая младшая группа / </a:t>
            </a:r>
            <a:r>
              <a:rPr lang="ru-RU" dirty="0" err="1">
                <a:solidFill>
                  <a:srgbClr val="002060"/>
                </a:solidFill>
                <a:latin typeface="Times New Roman" panose="02020603050405020304" pitchFamily="18" charset="0"/>
                <a:cs typeface="Times New Roman" panose="02020603050405020304" pitchFamily="18" charset="0"/>
              </a:rPr>
              <a:t>авт</a:t>
            </a:r>
            <a:r>
              <a:rPr lang="ru-RU" dirty="0">
                <a:solidFill>
                  <a:srgbClr val="002060"/>
                </a:solidFill>
                <a:latin typeface="Times New Roman" panose="02020603050405020304" pitchFamily="18" charset="0"/>
                <a:cs typeface="Times New Roman" panose="02020603050405020304" pitchFamily="18" charset="0"/>
              </a:rPr>
              <a:t> сост. О.П. Власенко [и др.]. – Волгоград: Учитель, 2011. – </a:t>
            </a:r>
            <a:r>
              <a:rPr lang="ru-RU" dirty="0">
                <a:latin typeface="Times New Roman" panose="02020603050405020304" pitchFamily="18" charset="0"/>
                <a:cs typeface="Times New Roman" panose="02020603050405020304" pitchFamily="18" charset="0"/>
              </a:rPr>
              <a:t>292 с.</a:t>
            </a:r>
          </a:p>
          <a:p>
            <a:pPr marL="0" indent="0">
              <a:buNone/>
            </a:pPr>
            <a:r>
              <a:rPr lang="ru-RU" dirty="0"/>
              <a:t> </a:t>
            </a:r>
          </a:p>
          <a:p>
            <a:endParaRPr lang="ru-RU" dirty="0"/>
          </a:p>
        </p:txBody>
      </p:sp>
      <p:sp>
        <p:nvSpPr>
          <p:cNvPr id="3" name="Заголовок 2"/>
          <p:cNvSpPr>
            <a:spLocks noGrp="1"/>
          </p:cNvSpPr>
          <p:nvPr>
            <p:ph type="title"/>
          </p:nvPr>
        </p:nvSpPr>
        <p:spPr/>
        <p:txBody>
          <a:bodyPr>
            <a:normAutofit fontScale="90000"/>
          </a:bodyPr>
          <a:lstStyle/>
          <a:p>
            <a:pPr algn="just"/>
            <a:r>
              <a:rPr lang="ru-RU" dirty="0">
                <a:latin typeface="Times New Roman" panose="02020603050405020304" pitchFamily="18" charset="0"/>
                <a:cs typeface="Times New Roman" panose="02020603050405020304" pitchFamily="18" charset="0"/>
              </a:rPr>
              <a:t>Литература:</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24603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ctr"/>
            <a:r>
              <a:rPr lang="ru-RU" sz="6000" b="1" dirty="0" smtClean="0">
                <a:solidFill>
                  <a:schemeClr val="tx1"/>
                </a:solidFill>
                <a:latin typeface="Times New Roman" pitchFamily="18" charset="0"/>
                <a:cs typeface="Times New Roman" pitchFamily="18" charset="0"/>
              </a:rPr>
              <a:t>СПАСИБО</a:t>
            </a:r>
            <a:endParaRPr lang="ru-RU" sz="6000" b="1" dirty="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xmlns="" val="2370715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2067" y="2132856"/>
            <a:ext cx="7408333" cy="4725144"/>
          </a:xfrm>
        </p:spPr>
        <p:txBody>
          <a:bodyPr>
            <a:noAutofit/>
          </a:bodyPr>
          <a:lstStyle/>
          <a:p>
            <a:pPr>
              <a:lnSpc>
                <a:spcPct val="115000"/>
              </a:lnSpc>
              <a:spcAft>
                <a:spcPts val="1000"/>
              </a:spcAft>
            </a:pPr>
            <a:r>
              <a:rPr lang="ru-RU" sz="2000" b="1" dirty="0" smtClean="0">
                <a:solidFill>
                  <a:srgbClr val="FF0000"/>
                </a:solidFill>
                <a:latin typeface="Times New Roman" panose="02020603050405020304" pitchFamily="18" charset="0"/>
                <a:ea typeface="Calibri"/>
                <a:cs typeface="Times New Roman" panose="02020603050405020304" pitchFamily="18" charset="0"/>
              </a:rPr>
              <a:t> </a:t>
            </a:r>
            <a:r>
              <a:rPr lang="ru-RU" sz="2000" b="1" i="1" dirty="0" smtClean="0">
                <a:solidFill>
                  <a:srgbClr val="FF0000"/>
                </a:solidFill>
                <a:latin typeface="Times New Roman" panose="02020603050405020304" pitchFamily="18" charset="0"/>
                <a:ea typeface="Calibri"/>
                <a:cs typeface="Times New Roman" panose="02020603050405020304" pitchFamily="18" charset="0"/>
              </a:rPr>
              <a:t>Тип проекта</a:t>
            </a:r>
            <a:r>
              <a:rPr lang="ru-RU" sz="2000" i="1" dirty="0" smtClean="0">
                <a:solidFill>
                  <a:schemeClr val="bg2">
                    <a:lumMod val="25000"/>
                  </a:schemeClr>
                </a:solidFill>
                <a:latin typeface="Times New Roman" panose="02020603050405020304" pitchFamily="18" charset="0"/>
                <a:ea typeface="Calibri"/>
                <a:cs typeface="Times New Roman" panose="02020603050405020304" pitchFamily="18" charset="0"/>
              </a:rPr>
              <a:t>:</a:t>
            </a:r>
            <a:r>
              <a:rPr lang="ru-RU" sz="2000" dirty="0" smtClean="0">
                <a:solidFill>
                  <a:schemeClr val="bg2">
                    <a:lumMod val="25000"/>
                  </a:schemeClr>
                </a:solidFill>
                <a:latin typeface="Times New Roman" panose="02020603050405020304" pitchFamily="18" charset="0"/>
                <a:ea typeface="Calibri"/>
                <a:cs typeface="Times New Roman" panose="02020603050405020304" pitchFamily="18" charset="0"/>
              </a:rPr>
              <a:t> </a:t>
            </a:r>
            <a:r>
              <a:rPr lang="ru-RU" sz="2000" dirty="0" smtClean="0">
                <a:solidFill>
                  <a:schemeClr val="tx1"/>
                </a:solidFill>
                <a:latin typeface="Times New Roman" panose="02020603050405020304" pitchFamily="18" charset="0"/>
                <a:ea typeface="Calibri"/>
                <a:cs typeface="Times New Roman" panose="02020603050405020304" pitchFamily="18" charset="0"/>
              </a:rPr>
              <a:t>творческий, групповой</a:t>
            </a:r>
          </a:p>
          <a:p>
            <a:pPr algn="just"/>
            <a:r>
              <a:rPr lang="ru-RU" sz="2000" dirty="0" smtClean="0">
                <a:latin typeface="Times New Roman" panose="02020603050405020304" pitchFamily="18" charset="0"/>
                <a:ea typeface="Calibri"/>
                <a:cs typeface="Times New Roman" panose="02020603050405020304" pitchFamily="18" charset="0"/>
              </a:rPr>
              <a:t> </a:t>
            </a:r>
            <a:r>
              <a:rPr lang="ru-RU" sz="2000" b="1" dirty="0" smtClean="0">
                <a:solidFill>
                  <a:srgbClr val="FF0000"/>
                </a:solidFill>
                <a:latin typeface="Times New Roman" panose="02020603050405020304" pitchFamily="18" charset="0"/>
                <a:ea typeface="Calibri"/>
                <a:cs typeface="Times New Roman" panose="02020603050405020304" pitchFamily="18" charset="0"/>
              </a:rPr>
              <a:t>Девиз проекта</a:t>
            </a:r>
            <a:r>
              <a:rPr lang="ru-RU" sz="2000" dirty="0" smtClean="0">
                <a:solidFill>
                  <a:srgbClr val="FF0000"/>
                </a:solidFill>
                <a:latin typeface="Times New Roman" panose="02020603050405020304" pitchFamily="18" charset="0"/>
                <a:ea typeface="Calibri"/>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Сказка </a:t>
            </a:r>
            <a:r>
              <a:rPr lang="ru-RU" sz="2000" dirty="0">
                <a:solidFill>
                  <a:schemeClr val="tx1"/>
                </a:solidFill>
                <a:latin typeface="Times New Roman" panose="02020603050405020304" pitchFamily="18" charset="0"/>
                <a:cs typeface="Times New Roman" panose="02020603050405020304" pitchFamily="18" charset="0"/>
              </a:rPr>
              <a:t>в гости к нам </a:t>
            </a:r>
            <a:r>
              <a:rPr lang="ru-RU" sz="2000" dirty="0" smtClean="0">
                <a:solidFill>
                  <a:schemeClr val="tx1"/>
                </a:solidFill>
                <a:latin typeface="Times New Roman" panose="02020603050405020304" pitchFamily="18" charset="0"/>
                <a:cs typeface="Times New Roman" panose="02020603050405020304" pitchFamily="18" charset="0"/>
              </a:rPr>
              <a:t>пришла,</a:t>
            </a:r>
            <a:endParaRPr lang="ru-RU" sz="2000" dirty="0">
              <a:solidFill>
                <a:schemeClr val="tx1"/>
              </a:solidFill>
              <a:latin typeface="Times New Roman" panose="02020603050405020304" pitchFamily="18" charset="0"/>
              <a:cs typeface="Times New Roman" panose="02020603050405020304" pitchFamily="18" charset="0"/>
            </a:endParaRPr>
          </a:p>
          <a:p>
            <a:pPr algn="just"/>
            <a:r>
              <a:rPr lang="ru-RU" sz="2000" dirty="0" smtClean="0">
                <a:solidFill>
                  <a:schemeClr val="tx1"/>
                </a:solidFill>
                <a:latin typeface="Times New Roman" panose="02020603050405020304" pitchFamily="18" charset="0"/>
                <a:cs typeface="Times New Roman" panose="02020603050405020304" pitchFamily="18" charset="0"/>
              </a:rPr>
              <a:t>                                    В </a:t>
            </a:r>
            <a:r>
              <a:rPr lang="ru-RU" sz="2000" dirty="0">
                <a:solidFill>
                  <a:schemeClr val="tx1"/>
                </a:solidFill>
                <a:latin typeface="Times New Roman" panose="02020603050405020304" pitchFamily="18" charset="0"/>
                <a:cs typeface="Times New Roman" panose="02020603050405020304" pitchFamily="18" charset="0"/>
              </a:rPr>
              <a:t>мир фантазий позвала.</a:t>
            </a:r>
          </a:p>
          <a:p>
            <a:pPr algn="just"/>
            <a:r>
              <a:rPr lang="ru-RU" sz="2000" dirty="0" smtClean="0">
                <a:solidFill>
                  <a:schemeClr val="tx1"/>
                </a:solidFill>
                <a:latin typeface="Times New Roman" panose="02020603050405020304" pitchFamily="18" charset="0"/>
                <a:cs typeface="Times New Roman" panose="02020603050405020304" pitchFamily="18" charset="0"/>
              </a:rPr>
              <a:t>                                    Всё </a:t>
            </a:r>
            <a:r>
              <a:rPr lang="ru-RU" sz="2000" dirty="0">
                <a:solidFill>
                  <a:schemeClr val="tx1"/>
                </a:solidFill>
                <a:latin typeface="Times New Roman" panose="02020603050405020304" pitchFamily="18" charset="0"/>
                <a:cs typeface="Times New Roman" panose="02020603050405020304" pitchFamily="18" charset="0"/>
              </a:rPr>
              <a:t>про сказку мы расскажем</a:t>
            </a:r>
          </a:p>
          <a:p>
            <a:pPr algn="just"/>
            <a:r>
              <a:rPr lang="ru-RU" sz="2000" dirty="0" smtClean="0">
                <a:solidFill>
                  <a:schemeClr val="tx1"/>
                </a:solidFill>
                <a:latin typeface="Times New Roman" panose="02020603050405020304" pitchFamily="18" charset="0"/>
                <a:cs typeface="Times New Roman" panose="02020603050405020304" pitchFamily="18" charset="0"/>
              </a:rPr>
              <a:t>                                    Свои </a:t>
            </a:r>
            <a:r>
              <a:rPr lang="ru-RU" sz="2000" dirty="0">
                <a:solidFill>
                  <a:schemeClr val="tx1"/>
                </a:solidFill>
                <a:latin typeface="Times New Roman" panose="02020603050405020304" pitchFamily="18" charset="0"/>
                <a:cs typeface="Times New Roman" panose="02020603050405020304" pitchFamily="18" charset="0"/>
              </a:rPr>
              <a:t>знания покажем</a:t>
            </a:r>
            <a:r>
              <a:rPr lang="ru-RU" sz="2000" dirty="0" smtClean="0">
                <a:solidFill>
                  <a:schemeClr val="tx1"/>
                </a:solidFill>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ru-RU" sz="2000" b="1" i="1" dirty="0">
                <a:solidFill>
                  <a:srgbClr val="FF0000"/>
                </a:solidFill>
                <a:latin typeface="Times New Roman" panose="02020603050405020304" pitchFamily="18" charset="0"/>
                <a:ea typeface="Calibri"/>
                <a:cs typeface="Times New Roman" panose="02020603050405020304" pitchFamily="18" charset="0"/>
              </a:rPr>
              <a:t>Продолжительность проекта</a:t>
            </a:r>
            <a:r>
              <a:rPr lang="ru-RU" sz="2000" i="1" dirty="0">
                <a:solidFill>
                  <a:srgbClr val="FF0000"/>
                </a:solidFill>
                <a:latin typeface="Times New Roman" panose="02020603050405020304" pitchFamily="18" charset="0"/>
                <a:ea typeface="Calibri"/>
                <a:cs typeface="Times New Roman" panose="02020603050405020304" pitchFamily="18" charset="0"/>
              </a:rPr>
              <a:t>:</a:t>
            </a:r>
            <a:r>
              <a:rPr lang="ru-RU" sz="2000" i="1" dirty="0">
                <a:latin typeface="Times New Roman" panose="02020603050405020304" pitchFamily="18" charset="0"/>
                <a:ea typeface="Calibri"/>
                <a:cs typeface="Times New Roman" panose="02020603050405020304" pitchFamily="18" charset="0"/>
              </a:rPr>
              <a:t> </a:t>
            </a:r>
            <a:r>
              <a:rPr lang="ru-RU" sz="2000" dirty="0">
                <a:solidFill>
                  <a:schemeClr val="tx1"/>
                </a:solidFill>
                <a:latin typeface="Times New Roman" panose="02020603050405020304" pitchFamily="18" charset="0"/>
                <a:ea typeface="Calibri"/>
                <a:cs typeface="Times New Roman" panose="02020603050405020304" pitchFamily="18" charset="0"/>
              </a:rPr>
              <a:t>краткосрочный </a:t>
            </a:r>
            <a:r>
              <a:rPr lang="ru-RU" sz="2000" dirty="0" smtClean="0">
                <a:solidFill>
                  <a:schemeClr val="tx1"/>
                </a:solidFill>
                <a:latin typeface="Times New Roman" panose="02020603050405020304" pitchFamily="18" charset="0"/>
                <a:ea typeface="Calibri"/>
                <a:cs typeface="Times New Roman" panose="02020603050405020304" pitchFamily="18" charset="0"/>
              </a:rPr>
              <a:t>( 1 месяц ).</a:t>
            </a:r>
            <a:endParaRPr lang="ru-RU" sz="2000" dirty="0">
              <a:solidFill>
                <a:schemeClr val="tx1"/>
              </a:solidFill>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ru-RU" sz="2000" b="1" i="1" dirty="0">
                <a:solidFill>
                  <a:srgbClr val="FF0000"/>
                </a:solidFill>
                <a:latin typeface="Times New Roman" panose="02020603050405020304" pitchFamily="18" charset="0"/>
                <a:ea typeface="Calibri"/>
                <a:cs typeface="Times New Roman" panose="02020603050405020304" pitchFamily="18" charset="0"/>
              </a:rPr>
              <a:t>Участники проекта</a:t>
            </a:r>
            <a:r>
              <a:rPr lang="ru-RU" sz="2000" i="1" dirty="0">
                <a:solidFill>
                  <a:srgbClr val="FF0000"/>
                </a:solidFill>
                <a:latin typeface="Times New Roman" panose="02020603050405020304" pitchFamily="18" charset="0"/>
                <a:ea typeface="Calibri"/>
                <a:cs typeface="Times New Roman" panose="02020603050405020304" pitchFamily="18" charset="0"/>
              </a:rPr>
              <a:t>:</a:t>
            </a:r>
            <a:r>
              <a:rPr lang="ru-RU" sz="2000" dirty="0">
                <a:solidFill>
                  <a:srgbClr val="FF0000"/>
                </a:solidFill>
                <a:latin typeface="Times New Roman" panose="02020603050405020304" pitchFamily="18" charset="0"/>
                <a:ea typeface="Calibri"/>
                <a:cs typeface="Times New Roman" panose="02020603050405020304" pitchFamily="18" charset="0"/>
              </a:rPr>
              <a:t> </a:t>
            </a:r>
            <a:r>
              <a:rPr lang="ru-RU" sz="2000" dirty="0">
                <a:solidFill>
                  <a:schemeClr val="tx1"/>
                </a:solidFill>
                <a:latin typeface="Times New Roman" panose="02020603050405020304" pitchFamily="18" charset="0"/>
                <a:ea typeface="Calibri"/>
                <a:cs typeface="Times New Roman" panose="02020603050405020304" pitchFamily="18" charset="0"/>
              </a:rPr>
              <a:t>дети, воспитатели, </a:t>
            </a:r>
            <a:r>
              <a:rPr lang="ru-RU" sz="2000" dirty="0" smtClean="0">
                <a:solidFill>
                  <a:schemeClr val="tx1"/>
                </a:solidFill>
                <a:latin typeface="Times New Roman" panose="02020603050405020304" pitchFamily="18" charset="0"/>
                <a:ea typeface="Calibri"/>
                <a:cs typeface="Times New Roman" panose="02020603050405020304" pitchFamily="18" charset="0"/>
              </a:rPr>
              <a:t>родители, музыкальный руководитель</a:t>
            </a:r>
            <a:endParaRPr lang="ru-RU" sz="2000" dirty="0">
              <a:solidFill>
                <a:schemeClr val="tx1"/>
              </a:solidFill>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ru-RU" sz="2000" b="1" i="1" dirty="0">
                <a:solidFill>
                  <a:schemeClr val="bg2">
                    <a:lumMod val="25000"/>
                  </a:schemeClr>
                </a:solidFill>
                <a:latin typeface="Times New Roman" panose="02020603050405020304" pitchFamily="18" charset="0"/>
                <a:ea typeface="Calibri"/>
                <a:cs typeface="Times New Roman" panose="02020603050405020304" pitchFamily="18" charset="0"/>
              </a:rPr>
              <a:t>Возраст детей</a:t>
            </a:r>
            <a:r>
              <a:rPr lang="ru-RU" sz="2000" i="1" dirty="0">
                <a:latin typeface="Times New Roman" panose="02020603050405020304" pitchFamily="18" charset="0"/>
                <a:ea typeface="Calibri"/>
                <a:cs typeface="Times New Roman" panose="02020603050405020304" pitchFamily="18" charset="0"/>
              </a:rPr>
              <a:t>:</a:t>
            </a:r>
            <a:r>
              <a:rPr lang="ru-RU" sz="2000" dirty="0">
                <a:latin typeface="Times New Roman" panose="02020603050405020304" pitchFamily="18" charset="0"/>
                <a:ea typeface="Calibri"/>
                <a:cs typeface="Times New Roman" panose="02020603050405020304" pitchFamily="18" charset="0"/>
              </a:rPr>
              <a:t> </a:t>
            </a:r>
            <a:r>
              <a:rPr lang="ru-RU" sz="2000" dirty="0" smtClean="0">
                <a:solidFill>
                  <a:schemeClr val="tx1"/>
                </a:solidFill>
                <a:latin typeface="Times New Roman" panose="02020603050405020304" pitchFamily="18" charset="0"/>
                <a:ea typeface="Calibri"/>
                <a:cs typeface="Times New Roman" panose="02020603050405020304" pitchFamily="18" charset="0"/>
              </a:rPr>
              <a:t>3 - 4года</a:t>
            </a:r>
            <a:r>
              <a:rPr lang="ru-RU" sz="2000" dirty="0">
                <a:solidFill>
                  <a:schemeClr val="tx1"/>
                </a:solidFill>
                <a:latin typeface="Times New Roman" panose="02020603050405020304" pitchFamily="18" charset="0"/>
                <a:ea typeface="Calibri"/>
                <a:cs typeface="Times New Roman" panose="02020603050405020304" pitchFamily="18" charset="0"/>
              </a:rPr>
              <a:t>.</a:t>
            </a:r>
          </a:p>
          <a:p>
            <a:pPr>
              <a:lnSpc>
                <a:spcPct val="115000"/>
              </a:lnSpc>
              <a:spcAft>
                <a:spcPts val="1000"/>
              </a:spcAft>
            </a:pPr>
            <a:endParaRPr lang="ru-RU" sz="2000" b="1" dirty="0">
              <a:solidFill>
                <a:schemeClr val="bg2">
                  <a:lumMod val="25000"/>
                </a:schemeClr>
              </a:solidFill>
            </a:endParaRPr>
          </a:p>
        </p:txBody>
      </p:sp>
      <p:sp>
        <p:nvSpPr>
          <p:cNvPr id="2" name="Заголовок 1"/>
          <p:cNvSpPr>
            <a:spLocks noGrp="1"/>
          </p:cNvSpPr>
          <p:nvPr>
            <p:ph type="title"/>
          </p:nvPr>
        </p:nvSpPr>
        <p:spPr/>
        <p:txBody>
          <a:bodyPr>
            <a:normAutofit/>
          </a:bodyPr>
          <a:lstStyle/>
          <a:p>
            <a:r>
              <a:rPr lang="ru-RU" sz="4000" b="1" dirty="0" smtClean="0">
                <a:solidFill>
                  <a:schemeClr val="bg1"/>
                </a:solidFill>
                <a:latin typeface="Times New Roman" panose="02020603050405020304" pitchFamily="18" charset="0"/>
                <a:cs typeface="Times New Roman" panose="02020603050405020304" pitchFamily="18" charset="0"/>
              </a:rPr>
              <a:t>Паспорт проекта</a:t>
            </a:r>
            <a:endParaRPr lang="ru-RU"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94576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2067" y="1412776"/>
            <a:ext cx="7408333" cy="5544616"/>
          </a:xfrm>
        </p:spPr>
        <p:txBody>
          <a:bodyPr>
            <a:normAutofit fontScale="70000" lnSpcReduction="20000"/>
          </a:bodyPr>
          <a:lstStyle/>
          <a:p>
            <a:r>
              <a:rPr lang="ru-RU" sz="2300" dirty="0" smtClean="0">
                <a:solidFill>
                  <a:schemeClr val="tx1"/>
                </a:solidFill>
                <a:latin typeface="Times New Roman" panose="02020603050405020304" pitchFamily="18" charset="0"/>
                <a:cs typeface="Times New Roman" panose="02020603050405020304" pitchFamily="18" charset="0"/>
              </a:rPr>
              <a:t> </a:t>
            </a:r>
            <a:r>
              <a:rPr lang="ru-RU" sz="2600" dirty="0">
                <a:solidFill>
                  <a:schemeClr val="tx1"/>
                </a:solidFill>
                <a:latin typeface="Times New Roman" panose="02020603050405020304" pitchFamily="18" charset="0"/>
                <a:cs typeface="Times New Roman" panose="02020603050405020304" pitchFamily="18" charset="0"/>
              </a:rPr>
              <a:t>Формирование речи является одной из главных задач речевого воспитания дошкольника, т.к. играет большую роль в формировании личности. Для развития речи ребенка необходимо использовать различные игры, занятия, сказки. Именно сказки являются прекрасным материалом для обучения детей младшего дошкольного возраста развитию речи. Из сказок дети берут много различных знаний: первые представления об окружающем мире, о взаимосвязи человека и природы, сказки позволяют увидеть добро и зло. Персонажи сказок хорошо знакомы детям, их черты характера ярко выражены, мотивы поступков понятны. Язык сказок очень выразителен, богат образными сравнениями, имеет несложные формы прямой речи. Все это позволяет вовлечь ребенка в активную речевую работу</a:t>
            </a:r>
            <a:r>
              <a:rPr lang="ru-RU" sz="2600" dirty="0" smtClean="0">
                <a:solidFill>
                  <a:schemeClr val="tx1"/>
                </a:solidFill>
                <a:latin typeface="Times New Roman" panose="02020603050405020304" pitchFamily="18" charset="0"/>
                <a:cs typeface="Times New Roman" panose="02020603050405020304" pitchFamily="18" charset="0"/>
              </a:rPr>
              <a:t>.</a:t>
            </a:r>
          </a:p>
          <a:p>
            <a:endParaRPr lang="ru-RU" dirty="0"/>
          </a:p>
          <a:p>
            <a:r>
              <a:rPr lang="ru-RU" sz="3400" b="1" dirty="0">
                <a:solidFill>
                  <a:srgbClr val="FF0000"/>
                </a:solidFill>
              </a:rPr>
              <a:t>Проблема:</a:t>
            </a:r>
            <a:r>
              <a:rPr lang="ru-RU" dirty="0">
                <a:solidFill>
                  <a:srgbClr val="92D050"/>
                </a:solidFill>
              </a:rPr>
              <a:t> </a:t>
            </a:r>
            <a:r>
              <a:rPr lang="ru-RU" dirty="0">
                <a:solidFill>
                  <a:schemeClr val="tx1"/>
                </a:solidFill>
                <a:latin typeface="Times New Roman" pitchFamily="18" charset="0"/>
                <a:cs typeface="Times New Roman" pitchFamily="18" charset="0"/>
              </a:rPr>
              <a:t>В последние годы наблюдается резкое снижение уровня речевого развития </a:t>
            </a:r>
            <a:r>
              <a:rPr lang="ru-RU" dirty="0" smtClean="0">
                <a:solidFill>
                  <a:schemeClr val="tx1"/>
                </a:solidFill>
                <a:latin typeface="Times New Roman" pitchFamily="18" charset="0"/>
                <a:cs typeface="Times New Roman" pitchFamily="18" charset="0"/>
              </a:rPr>
              <a:t> дошкольников. Одной </a:t>
            </a:r>
            <a:r>
              <a:rPr lang="ru-RU" dirty="0">
                <a:solidFill>
                  <a:schemeClr val="tx1"/>
                </a:solidFill>
                <a:latin typeface="Times New Roman" pitchFamily="18" charset="0"/>
                <a:cs typeface="Times New Roman" pitchFamily="18" charset="0"/>
              </a:rPr>
              <a:t>из причин снижения уровня речевого развития является пассивность и неосведомленность родителей в вопросах речевого развития детей. Участие родителей в речевом развитии ребенка играет колоссальную роль</a:t>
            </a:r>
            <a:r>
              <a:rPr lang="ru-RU" dirty="0">
                <a:latin typeface="Times New Roman" pitchFamily="18" charset="0"/>
                <a:cs typeface="Times New Roman" pitchFamily="18" charset="0"/>
              </a:rPr>
              <a:t>.</a:t>
            </a:r>
          </a:p>
          <a:p>
            <a:r>
              <a:rPr lang="ru-RU" sz="3400" b="1" dirty="0"/>
              <a:t>Цель проекта</a:t>
            </a:r>
            <a:r>
              <a:rPr lang="ru-RU" sz="3400" dirty="0"/>
              <a:t>: </a:t>
            </a:r>
            <a:r>
              <a:rPr lang="ru-RU" dirty="0">
                <a:solidFill>
                  <a:schemeClr val="tx1"/>
                </a:solidFill>
              </a:rPr>
              <a:t>развитие интереса к сказкам, создание условий для активного использования сказок в деятельности детей.</a:t>
            </a:r>
          </a:p>
          <a:p>
            <a:endParaRPr lang="ru-RU" dirty="0">
              <a:solidFill>
                <a:schemeClr val="tx1"/>
              </a:solidFill>
            </a:endParaRPr>
          </a:p>
        </p:txBody>
      </p:sp>
      <p:sp>
        <p:nvSpPr>
          <p:cNvPr id="2" name="Заголовок 1"/>
          <p:cNvSpPr>
            <a:spLocks noGrp="1"/>
          </p:cNvSpPr>
          <p:nvPr>
            <p:ph type="title"/>
          </p:nvPr>
        </p:nvSpPr>
        <p:spPr/>
        <p:txBody>
          <a:bodyPr>
            <a:normAutofit/>
          </a:bodyPr>
          <a:lstStyle/>
          <a:p>
            <a:r>
              <a:rPr lang="ru-RU" sz="4000" dirty="0">
                <a:latin typeface="Times New Roman" panose="02020603050405020304" pitchFamily="18" charset="0"/>
                <a:cs typeface="Times New Roman" panose="02020603050405020304" pitchFamily="18" charset="0"/>
              </a:rPr>
              <a:t>Актуальность проблемы:</a:t>
            </a:r>
          </a:p>
        </p:txBody>
      </p:sp>
    </p:spTree>
    <p:extLst>
      <p:ext uri="{BB962C8B-B14F-4D97-AF65-F5344CB8AC3E}">
        <p14:creationId xmlns:p14="http://schemas.microsoft.com/office/powerpoint/2010/main" xmlns="" val="3964267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476672"/>
            <a:ext cx="7408333" cy="3888431"/>
          </a:xfrm>
        </p:spPr>
        <p:txBody>
          <a:bodyPr>
            <a:normAutofit fontScale="92500" lnSpcReduction="10000"/>
          </a:bodyPr>
          <a:lstStyle/>
          <a:p>
            <a:r>
              <a:rPr lang="ru-RU" b="1" u="sng" dirty="0">
                <a:solidFill>
                  <a:srgbClr val="C00000"/>
                </a:solidFill>
                <a:latin typeface="Times New Roman" pitchFamily="18" charset="0"/>
                <a:cs typeface="Times New Roman" pitchFamily="18" charset="0"/>
              </a:rPr>
              <a:t>Участники проекта</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Дети второй младшей группы, воспитатели, родители</a:t>
            </a:r>
            <a:r>
              <a:rPr lang="ru-RU" dirty="0" smtClean="0">
                <a:latin typeface="Times New Roman" pitchFamily="18" charset="0"/>
                <a:cs typeface="Times New Roman" pitchFamily="18" charset="0"/>
              </a:rPr>
              <a:t>.</a:t>
            </a:r>
          </a:p>
          <a:p>
            <a:r>
              <a:rPr lang="ru-RU" b="1" u="sng" dirty="0">
                <a:solidFill>
                  <a:srgbClr val="C00000"/>
                </a:solidFill>
                <a:latin typeface="Times New Roman" pitchFamily="18" charset="0"/>
                <a:cs typeface="Times New Roman" pitchFamily="18" charset="0"/>
              </a:rPr>
              <a:t>Тип проекта</a:t>
            </a:r>
            <a:br>
              <a:rPr lang="ru-RU" b="1" u="sng" dirty="0">
                <a:solidFill>
                  <a:srgbClr val="C00000"/>
                </a:solidFill>
                <a:latin typeface="Times New Roman" pitchFamily="18" charset="0"/>
                <a:cs typeface="Times New Roman" pitchFamily="18" charset="0"/>
              </a:rPr>
            </a:br>
            <a:r>
              <a:rPr lang="ru-RU" dirty="0">
                <a:solidFill>
                  <a:schemeClr val="tx1"/>
                </a:solidFill>
                <a:latin typeface="Times New Roman" pitchFamily="18" charset="0"/>
                <a:cs typeface="Times New Roman" pitchFamily="18" charset="0"/>
              </a:rPr>
              <a:t>Информационно-творческий</a:t>
            </a:r>
            <a:br>
              <a:rPr lang="ru-RU" dirty="0">
                <a:solidFill>
                  <a:schemeClr val="tx1"/>
                </a:solidFill>
                <a:latin typeface="Times New Roman" pitchFamily="18" charset="0"/>
                <a:cs typeface="Times New Roman" pitchFamily="18" charset="0"/>
              </a:rPr>
            </a:br>
            <a:r>
              <a:rPr lang="ru-RU" dirty="0">
                <a:solidFill>
                  <a:schemeClr val="tx1"/>
                </a:solidFill>
                <a:latin typeface="Times New Roman" pitchFamily="18" charset="0"/>
                <a:cs typeface="Times New Roman" pitchFamily="18" charset="0"/>
              </a:rPr>
              <a:t>Кратковременный </a:t>
            </a:r>
            <a:br>
              <a:rPr lang="ru-RU" dirty="0">
                <a:solidFill>
                  <a:schemeClr val="tx1"/>
                </a:solidFill>
                <a:latin typeface="Times New Roman" pitchFamily="18" charset="0"/>
                <a:cs typeface="Times New Roman" pitchFamily="18" charset="0"/>
              </a:rPr>
            </a:br>
            <a:r>
              <a:rPr lang="ru-RU" dirty="0">
                <a:solidFill>
                  <a:schemeClr val="tx1"/>
                </a:solidFill>
                <a:latin typeface="Times New Roman" pitchFamily="18" charset="0"/>
                <a:cs typeface="Times New Roman" pitchFamily="18" charset="0"/>
              </a:rPr>
              <a:t>Групповой </a:t>
            </a:r>
            <a:endParaRPr lang="ru-RU" dirty="0" smtClean="0">
              <a:solidFill>
                <a:schemeClr val="tx1"/>
              </a:solidFill>
              <a:latin typeface="Times New Roman" pitchFamily="18" charset="0"/>
              <a:cs typeface="Times New Roman" pitchFamily="18" charset="0"/>
            </a:endParaRPr>
          </a:p>
          <a:p>
            <a:r>
              <a:rPr lang="ru-RU" sz="2800" b="1" u="sng" dirty="0" smtClean="0">
                <a:solidFill>
                  <a:srgbClr val="C00000"/>
                </a:solidFill>
              </a:rPr>
              <a:t>Методы</a:t>
            </a:r>
            <a:r>
              <a:rPr lang="ru-RU" sz="2800" dirty="0">
                <a:solidFill>
                  <a:srgbClr val="C00000"/>
                </a:solidFill>
              </a:rPr>
              <a:t/>
            </a:r>
            <a:br>
              <a:rPr lang="ru-RU" sz="2800" dirty="0">
                <a:solidFill>
                  <a:srgbClr val="C00000"/>
                </a:solidFill>
              </a:rPr>
            </a:br>
            <a:r>
              <a:rPr lang="ru-RU" dirty="0"/>
              <a:t> </a:t>
            </a:r>
            <a:r>
              <a:rPr lang="ru-RU" dirty="0">
                <a:solidFill>
                  <a:schemeClr val="tx1"/>
                </a:solidFill>
              </a:rPr>
              <a:t>Беседы, чтение, отгадывание загадок, рассматривание иллюстраций, игры-драматизации</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
        <p:nvSpPr>
          <p:cNvPr id="3" name="Заголовок 2"/>
          <p:cNvSpPr>
            <a:spLocks noGrp="1"/>
          </p:cNvSpPr>
          <p:nvPr>
            <p:ph type="title"/>
          </p:nvPr>
        </p:nvSpPr>
        <p:spPr>
          <a:xfrm>
            <a:off x="457200" y="4653136"/>
            <a:ext cx="8229600" cy="504056"/>
          </a:xfrm>
        </p:spPr>
        <p:txBody>
          <a:bodyPr>
            <a:noAutofit/>
          </a:bodyPr>
          <a:lstStyle/>
          <a:p>
            <a:r>
              <a:rPr lang="ru-RU" sz="1800" dirty="0" smtClean="0">
                <a:latin typeface="Times New Roman" pitchFamily="18" charset="0"/>
                <a:cs typeface="Times New Roman" pitchFamily="18" charset="0"/>
              </a:rPr>
              <a:t>.</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b="1" u="sng" dirty="0" smtClean="0">
                <a:solidFill>
                  <a:srgbClr val="C00000"/>
                </a:solidFill>
                <a:latin typeface="Times New Roman" pitchFamily="18" charset="0"/>
                <a:cs typeface="Times New Roman" pitchFamily="18" charset="0"/>
              </a:rPr>
              <a:t/>
            </a:r>
            <a:br>
              <a:rPr lang="ru-RU" sz="1800" b="1" u="sng" dirty="0" smtClean="0">
                <a:solidFill>
                  <a:srgbClr val="C00000"/>
                </a:solidFill>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876085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1" y="1700808"/>
            <a:ext cx="6696744" cy="3450696"/>
          </a:xfrm>
        </p:spPr>
        <p:txBody>
          <a:bodyPr>
            <a:normAutofit fontScale="85000" lnSpcReduction="10000"/>
          </a:bodyPr>
          <a:lstStyle/>
          <a:p>
            <a:pPr lvl="0" algn="just"/>
            <a:r>
              <a:rPr lang="ru-RU" dirty="0">
                <a:solidFill>
                  <a:schemeClr val="tx1"/>
                </a:solidFill>
                <a:latin typeface="Times New Roman" panose="02020603050405020304" pitchFamily="18" charset="0"/>
                <a:cs typeface="Times New Roman" panose="02020603050405020304" pitchFamily="18" charset="0"/>
              </a:rPr>
              <a:t>Способствовать формированию интереса к книгам, </a:t>
            </a:r>
            <a:r>
              <a:rPr lang="ru-RU" dirty="0" smtClean="0">
                <a:solidFill>
                  <a:schemeClr val="tx1"/>
                </a:solidFill>
                <a:latin typeface="Times New Roman" panose="02020603050405020304" pitchFamily="18" charset="0"/>
                <a:cs typeface="Times New Roman" panose="02020603050405020304" pitchFamily="18" charset="0"/>
              </a:rPr>
              <a:t>произведениям устного </a:t>
            </a:r>
            <a:r>
              <a:rPr lang="ru-RU" dirty="0">
                <a:solidFill>
                  <a:schemeClr val="tx1"/>
                </a:solidFill>
                <a:latin typeface="Times New Roman" panose="02020603050405020304" pitchFamily="18" charset="0"/>
                <a:cs typeface="Times New Roman" panose="02020603050405020304" pitchFamily="18" charset="0"/>
              </a:rPr>
              <a:t>народного творчества – сказкам.</a:t>
            </a:r>
          </a:p>
          <a:p>
            <a:pPr lvl="0" algn="just"/>
            <a:r>
              <a:rPr lang="ru-RU" dirty="0">
                <a:solidFill>
                  <a:schemeClr val="tx1"/>
                </a:solidFill>
                <a:latin typeface="Times New Roman" panose="02020603050405020304" pitchFamily="18" charset="0"/>
                <a:cs typeface="Times New Roman" panose="02020603050405020304" pitchFamily="18" charset="0"/>
              </a:rPr>
              <a:t>Развивать речевую активность детей, обогащать словарный запас.</a:t>
            </a:r>
          </a:p>
          <a:p>
            <a:pPr lvl="0" algn="just"/>
            <a:r>
              <a:rPr lang="ru-RU" dirty="0">
                <a:solidFill>
                  <a:schemeClr val="tx1"/>
                </a:solidFill>
                <a:latin typeface="Times New Roman" panose="02020603050405020304" pitchFamily="18" charset="0"/>
                <a:cs typeface="Times New Roman" panose="02020603050405020304" pitchFamily="18" charset="0"/>
              </a:rPr>
              <a:t>Научить отражать содержание сказок в играх, драматизациях, театрализованной деятельности.</a:t>
            </a:r>
          </a:p>
          <a:p>
            <a:pPr lvl="0" algn="just"/>
            <a:r>
              <a:rPr lang="ru-RU" dirty="0">
                <a:solidFill>
                  <a:schemeClr val="tx1"/>
                </a:solidFill>
                <a:latin typeface="Times New Roman" panose="02020603050405020304" pitchFamily="18" charset="0"/>
                <a:cs typeface="Times New Roman" panose="02020603050405020304" pitchFamily="18" charset="0"/>
              </a:rPr>
              <a:t>Развивать у детей эмоциональную отзывчивость, внимание, любознательность.</a:t>
            </a:r>
          </a:p>
          <a:p>
            <a:pPr lvl="0" algn="just"/>
            <a:r>
              <a:rPr lang="ru-RU" dirty="0" smtClean="0">
                <a:solidFill>
                  <a:schemeClr val="tx1"/>
                </a:solidFill>
                <a:latin typeface="Times New Roman" panose="02020603050405020304" pitchFamily="18" charset="0"/>
                <a:cs typeface="Times New Roman" panose="02020603050405020304" pitchFamily="18" charset="0"/>
              </a:rPr>
              <a:t> развивать коммуникативные способности по отношению к сверстникам</a:t>
            </a:r>
          </a:p>
          <a:p>
            <a:pPr lvl="0" algn="just"/>
            <a:r>
              <a:rPr lang="ru-RU" dirty="0" smtClean="0">
                <a:solidFill>
                  <a:schemeClr val="tx1"/>
                </a:solidFill>
                <a:latin typeface="Times New Roman" panose="02020603050405020304" pitchFamily="18" charset="0"/>
                <a:cs typeface="Times New Roman" panose="02020603050405020304" pitchFamily="18" charset="0"/>
              </a:rPr>
              <a:t>Воспитывать желание слушать сказки</a:t>
            </a:r>
            <a:endParaRPr lang="ru-RU" dirty="0">
              <a:solidFill>
                <a:schemeClr val="tx1"/>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4000" b="1" dirty="0">
                <a:latin typeface="Times New Roman" panose="02020603050405020304" pitchFamily="18" charset="0"/>
                <a:cs typeface="Times New Roman" panose="02020603050405020304" pitchFamily="18" charset="0"/>
              </a:rPr>
              <a:t>Задачи проекта</a:t>
            </a:r>
            <a:endParaRPr lang="ru-RU" sz="40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5920128" y="4509120"/>
            <a:ext cx="2972352" cy="2210941"/>
          </a:xfrm>
          <a:prstGeom prst="rect">
            <a:avLst/>
          </a:prstGeom>
        </p:spPr>
      </p:pic>
    </p:spTree>
    <p:extLst>
      <p:ext uri="{BB962C8B-B14F-4D97-AF65-F5344CB8AC3E}">
        <p14:creationId xmlns:p14="http://schemas.microsoft.com/office/powerpoint/2010/main" xmlns="" val="3125462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algn="just"/>
            <a:r>
              <a:rPr lang="ru-RU" sz="2000" dirty="0">
                <a:solidFill>
                  <a:schemeClr val="tx1"/>
                </a:solidFill>
                <a:latin typeface="Times New Roman" panose="02020603050405020304" pitchFamily="18" charset="0"/>
                <a:cs typeface="Times New Roman" panose="02020603050405020304" pitchFamily="18" charset="0"/>
              </a:rPr>
              <a:t>а</a:t>
            </a:r>
            <a:r>
              <a:rPr lang="ru-RU" sz="2000" dirty="0" smtClean="0">
                <a:solidFill>
                  <a:schemeClr val="tx1"/>
                </a:solidFill>
                <a:latin typeface="Times New Roman" panose="02020603050405020304" pitchFamily="18" charset="0"/>
                <a:cs typeface="Times New Roman" panose="02020603050405020304" pitchFamily="18" charset="0"/>
              </a:rPr>
              <a:t>льбом </a:t>
            </a:r>
            <a:r>
              <a:rPr lang="ru-RU" sz="2000" dirty="0">
                <a:solidFill>
                  <a:schemeClr val="tx1"/>
                </a:solidFill>
                <a:latin typeface="Times New Roman" panose="02020603050405020304" pitchFamily="18" charset="0"/>
                <a:cs typeface="Times New Roman" panose="02020603050405020304" pitchFamily="18" charset="0"/>
              </a:rPr>
              <a:t>«Русские народные сказки»; </a:t>
            </a:r>
            <a:r>
              <a:rPr lang="ru-RU" sz="2000" dirty="0" smtClean="0">
                <a:solidFill>
                  <a:schemeClr val="tx1"/>
                </a:solidFill>
                <a:latin typeface="Times New Roman" panose="02020603050405020304" pitchFamily="18" charset="0"/>
                <a:cs typeface="Times New Roman" panose="02020603050405020304" pitchFamily="18" charset="0"/>
              </a:rPr>
              <a:t> </a:t>
            </a:r>
          </a:p>
          <a:p>
            <a:pPr algn="just"/>
            <a:r>
              <a:rPr lang="ru-RU" sz="2000" dirty="0" err="1" smtClean="0">
                <a:solidFill>
                  <a:schemeClr val="tx1"/>
                </a:solidFill>
                <a:latin typeface="Times New Roman" panose="02020603050405020304" pitchFamily="18" charset="0"/>
                <a:cs typeface="Times New Roman" panose="02020603050405020304" pitchFamily="18" charset="0"/>
              </a:rPr>
              <a:t>пазлы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с изображением героев сказок; </a:t>
            </a:r>
            <a:r>
              <a:rPr lang="ru-RU" sz="2000" dirty="0" smtClean="0">
                <a:solidFill>
                  <a:schemeClr val="tx1"/>
                </a:solidFill>
                <a:latin typeface="Times New Roman" panose="02020603050405020304" pitchFamily="18" charset="0"/>
                <a:cs typeface="Times New Roman" panose="02020603050405020304" pitchFamily="18" charset="0"/>
              </a:rPr>
              <a:t> </a:t>
            </a:r>
          </a:p>
          <a:p>
            <a:pPr algn="just"/>
            <a:r>
              <a:rPr lang="ru-RU" sz="2000" dirty="0" smtClean="0">
                <a:solidFill>
                  <a:schemeClr val="tx1"/>
                </a:solidFill>
                <a:latin typeface="Times New Roman" panose="02020603050405020304" pitchFamily="18" charset="0"/>
                <a:cs typeface="Times New Roman" panose="02020603050405020304" pitchFamily="18" charset="0"/>
              </a:rPr>
              <a:t> маски </a:t>
            </a:r>
            <a:r>
              <a:rPr lang="ru-RU" sz="2000" dirty="0">
                <a:solidFill>
                  <a:schemeClr val="tx1"/>
                </a:solidFill>
                <a:latin typeface="Times New Roman" panose="02020603050405020304" pitchFamily="18" charset="0"/>
                <a:cs typeface="Times New Roman" panose="02020603050405020304" pitchFamily="18" charset="0"/>
              </a:rPr>
              <a:t>для сказок «Репка», «Теремок», «Курочка ряба», «Маша и медведь», «Колобок</a:t>
            </a:r>
            <a:r>
              <a:rPr lang="ru-RU" sz="2000" dirty="0" smtClean="0">
                <a:solidFill>
                  <a:schemeClr val="tx1"/>
                </a:solidFill>
                <a:latin typeface="Times New Roman" panose="02020603050405020304" pitchFamily="18" charset="0"/>
                <a:cs typeface="Times New Roman" panose="02020603050405020304" pitchFamily="18" charset="0"/>
              </a:rPr>
              <a:t>»; </a:t>
            </a:r>
          </a:p>
          <a:p>
            <a:pPr algn="just"/>
            <a:r>
              <a:rPr lang="ru-RU" sz="2000" dirty="0" smtClean="0">
                <a:solidFill>
                  <a:schemeClr val="tx1"/>
                </a:solidFill>
                <a:latin typeface="Times New Roman" panose="02020603050405020304" pitchFamily="18" charset="0"/>
                <a:cs typeface="Times New Roman" panose="02020603050405020304" pitchFamily="18" charset="0"/>
              </a:rPr>
              <a:t>дидактическая </a:t>
            </a:r>
            <a:r>
              <a:rPr lang="ru-RU" sz="2000" dirty="0">
                <a:solidFill>
                  <a:schemeClr val="tx1"/>
                </a:solidFill>
                <a:latin typeface="Times New Roman" panose="02020603050405020304" pitchFamily="18" charset="0"/>
                <a:cs typeface="Times New Roman" panose="02020603050405020304" pitchFamily="18" charset="0"/>
              </a:rPr>
              <a:t>игра «Найди героев сказки»; </a:t>
            </a:r>
            <a:endParaRPr lang="ru-RU" sz="2000" dirty="0" smtClean="0">
              <a:solidFill>
                <a:schemeClr val="tx1"/>
              </a:solidFill>
              <a:latin typeface="Times New Roman" panose="02020603050405020304" pitchFamily="18" charset="0"/>
              <a:cs typeface="Times New Roman" panose="02020603050405020304" pitchFamily="18" charset="0"/>
            </a:endParaRPr>
          </a:p>
          <a:p>
            <a:pPr algn="just"/>
            <a:r>
              <a:rPr lang="ru-RU" sz="2000" dirty="0" smtClean="0">
                <a:solidFill>
                  <a:schemeClr val="tx1"/>
                </a:solidFill>
                <a:latin typeface="Times New Roman" panose="02020603050405020304" pitchFamily="18" charset="0"/>
                <a:cs typeface="Times New Roman" panose="02020603050405020304" pitchFamily="18" charset="0"/>
              </a:rPr>
              <a:t>пальчиковый </a:t>
            </a:r>
            <a:r>
              <a:rPr lang="ru-RU" sz="2000" dirty="0">
                <a:solidFill>
                  <a:schemeClr val="tx1"/>
                </a:solidFill>
                <a:latin typeface="Times New Roman" panose="02020603050405020304" pitchFamily="18" charset="0"/>
                <a:cs typeface="Times New Roman" panose="02020603050405020304" pitchFamily="18" charset="0"/>
              </a:rPr>
              <a:t>театр «Курочка ряба»; </a:t>
            </a:r>
            <a:r>
              <a:rPr lang="ru-RU" sz="2000" dirty="0" smtClean="0">
                <a:solidFill>
                  <a:schemeClr val="tx1"/>
                </a:solidFill>
                <a:latin typeface="Times New Roman" panose="02020603050405020304" pitchFamily="18" charset="0"/>
                <a:cs typeface="Times New Roman" panose="02020603050405020304" pitchFamily="18" charset="0"/>
              </a:rPr>
              <a:t> </a:t>
            </a:r>
          </a:p>
          <a:p>
            <a:pPr algn="just"/>
            <a:r>
              <a:rPr lang="ru-RU" sz="2000" dirty="0" smtClean="0">
                <a:solidFill>
                  <a:schemeClr val="tx1"/>
                </a:solidFill>
                <a:latin typeface="Times New Roman" panose="02020603050405020304" pitchFamily="18" charset="0"/>
                <a:cs typeface="Times New Roman" panose="02020603050405020304" pitchFamily="18" charset="0"/>
              </a:rPr>
              <a:t>настольный </a:t>
            </a:r>
            <a:r>
              <a:rPr lang="ru-RU" sz="2000" dirty="0">
                <a:solidFill>
                  <a:schemeClr val="tx1"/>
                </a:solidFill>
                <a:latin typeface="Times New Roman" panose="02020603050405020304" pitchFamily="18" charset="0"/>
                <a:cs typeface="Times New Roman" panose="02020603050405020304" pitchFamily="18" charset="0"/>
              </a:rPr>
              <a:t>театр «Колобок», «Репка»; </a:t>
            </a:r>
            <a:r>
              <a:rPr lang="ru-RU" sz="2000" dirty="0" smtClean="0">
                <a:solidFill>
                  <a:schemeClr val="tx1"/>
                </a:solidFill>
                <a:latin typeface="Times New Roman" panose="02020603050405020304" pitchFamily="18" charset="0"/>
                <a:cs typeface="Times New Roman" panose="02020603050405020304" pitchFamily="18" charset="0"/>
              </a:rPr>
              <a:t> </a:t>
            </a:r>
          </a:p>
          <a:p>
            <a:pPr algn="just"/>
            <a:r>
              <a:rPr lang="ru-RU" sz="2000" dirty="0" smtClean="0">
                <a:solidFill>
                  <a:schemeClr val="tx1"/>
                </a:solidFill>
                <a:latin typeface="Times New Roman" panose="02020603050405020304" pitchFamily="18" charset="0"/>
                <a:cs typeface="Times New Roman" panose="02020603050405020304" pitchFamily="18" charset="0"/>
              </a:rPr>
              <a:t>альбом </a:t>
            </a:r>
            <a:r>
              <a:rPr lang="ru-RU" sz="2000" dirty="0">
                <a:solidFill>
                  <a:schemeClr val="tx1"/>
                </a:solidFill>
                <a:latin typeface="Times New Roman" panose="02020603050405020304" pitchFamily="18" charset="0"/>
                <a:cs typeface="Times New Roman" panose="02020603050405020304" pitchFamily="18" charset="0"/>
              </a:rPr>
              <a:t>«Загадки про сказочных героев</a:t>
            </a:r>
            <a:r>
              <a:rPr lang="ru-RU" sz="2000" dirty="0" smtClean="0">
                <a:solidFill>
                  <a:schemeClr val="tx1"/>
                </a:solidFill>
                <a:latin typeface="Times New Roman" panose="02020603050405020304" pitchFamily="18" charset="0"/>
                <a:cs typeface="Times New Roman" panose="02020603050405020304" pitchFamily="18" charset="0"/>
              </a:rPr>
              <a:t>»; </a:t>
            </a:r>
          </a:p>
          <a:p>
            <a:pPr algn="just"/>
            <a:r>
              <a:rPr lang="ru-RU" sz="2000" dirty="0" smtClean="0">
                <a:solidFill>
                  <a:schemeClr val="tx1"/>
                </a:solidFill>
                <a:latin typeface="Times New Roman" panose="02020603050405020304" pitchFamily="18" charset="0"/>
                <a:cs typeface="Times New Roman" panose="02020603050405020304" pitchFamily="18" charset="0"/>
              </a:rPr>
              <a:t>аппликация </a:t>
            </a:r>
            <a:r>
              <a:rPr lang="ru-RU" sz="2000" dirty="0">
                <a:solidFill>
                  <a:schemeClr val="tx1"/>
                </a:solidFill>
                <a:latin typeface="Times New Roman" panose="02020603050405020304" pitchFamily="18" charset="0"/>
                <a:cs typeface="Times New Roman" panose="02020603050405020304" pitchFamily="18" charset="0"/>
              </a:rPr>
              <a:t>«Колобок», подборка раскрасок на тему «Русские народные сказки».</a:t>
            </a:r>
          </a:p>
          <a:p>
            <a:pPr algn="just"/>
            <a:endParaRPr lang="ru-RU" sz="20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4000" b="1" dirty="0">
                <a:latin typeface="Times New Roman" panose="02020603050405020304" pitchFamily="18" charset="0"/>
                <a:cs typeface="Times New Roman" panose="02020603050405020304" pitchFamily="18" charset="0"/>
              </a:rPr>
              <a:t>Продукт проекта</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04851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lvl="0" algn="just"/>
            <a:r>
              <a:rPr lang="ru-RU" dirty="0">
                <a:solidFill>
                  <a:schemeClr val="tx1"/>
                </a:solidFill>
                <a:latin typeface="Times New Roman" panose="02020603050405020304" pitchFamily="18" charset="0"/>
                <a:cs typeface="Times New Roman" panose="02020603050405020304" pitchFamily="18" charset="0"/>
              </a:rPr>
              <a:t>Дети </a:t>
            </a:r>
            <a:r>
              <a:rPr lang="ru-RU" dirty="0" smtClean="0">
                <a:solidFill>
                  <a:schemeClr val="tx1"/>
                </a:solidFill>
                <a:latin typeface="Times New Roman" panose="02020603050405020304" pitchFamily="18" charset="0"/>
                <a:cs typeface="Times New Roman" panose="02020603050405020304" pitchFamily="18" charset="0"/>
              </a:rPr>
              <a:t>будут   знать </a:t>
            </a:r>
            <a:r>
              <a:rPr lang="ru-RU" dirty="0">
                <a:solidFill>
                  <a:schemeClr val="tx1"/>
                </a:solidFill>
                <a:latin typeface="Times New Roman" panose="02020603050405020304" pitchFamily="18" charset="0"/>
                <a:cs typeface="Times New Roman" panose="02020603050405020304" pitchFamily="18" charset="0"/>
              </a:rPr>
              <a:t>сказки «Курочка ряба», «Теремок», «Репка», «Маша и медведь», «Колобок».</a:t>
            </a:r>
          </a:p>
          <a:p>
            <a:pPr lvl="0" algn="just"/>
            <a:r>
              <a:rPr lang="ru-RU" dirty="0">
                <a:solidFill>
                  <a:schemeClr val="tx1"/>
                </a:solidFill>
                <a:latin typeface="Times New Roman" panose="02020603050405020304" pitchFamily="18" charset="0"/>
                <a:cs typeface="Times New Roman" panose="02020603050405020304" pitchFamily="18" charset="0"/>
              </a:rPr>
              <a:t>В процессе ознакомления со сказками </a:t>
            </a:r>
            <a:r>
              <a:rPr lang="ru-RU" dirty="0" smtClean="0">
                <a:solidFill>
                  <a:schemeClr val="tx1"/>
                </a:solidFill>
                <a:latin typeface="Times New Roman" panose="02020603050405020304" pitchFamily="18" charset="0"/>
                <a:cs typeface="Times New Roman" panose="02020603050405020304" pitchFamily="18" charset="0"/>
              </a:rPr>
              <a:t>будет  развиваться </a:t>
            </a:r>
            <a:r>
              <a:rPr lang="ru-RU" dirty="0">
                <a:solidFill>
                  <a:schemeClr val="tx1"/>
                </a:solidFill>
                <a:latin typeface="Times New Roman" panose="02020603050405020304" pitchFamily="18" charset="0"/>
                <a:cs typeface="Times New Roman" panose="02020603050405020304" pitchFamily="18" charset="0"/>
              </a:rPr>
              <a:t>связная </a:t>
            </a:r>
            <a:r>
              <a:rPr lang="ru-RU" dirty="0" smtClean="0">
                <a:solidFill>
                  <a:schemeClr val="tx1"/>
                </a:solidFill>
                <a:latin typeface="Times New Roman" panose="02020603050405020304" pitchFamily="18" charset="0"/>
                <a:cs typeface="Times New Roman" panose="02020603050405020304" pitchFamily="18" charset="0"/>
              </a:rPr>
              <a:t>речь, обогатится словарный запас слов.</a:t>
            </a:r>
            <a:endParaRPr lang="ru-RU" dirty="0">
              <a:solidFill>
                <a:schemeClr val="tx1"/>
              </a:solidFill>
              <a:latin typeface="Times New Roman" panose="02020603050405020304" pitchFamily="18" charset="0"/>
              <a:cs typeface="Times New Roman" panose="02020603050405020304" pitchFamily="18" charset="0"/>
            </a:endParaRPr>
          </a:p>
          <a:p>
            <a:pPr lvl="0" algn="just"/>
            <a:r>
              <a:rPr lang="ru-RU" dirty="0">
                <a:solidFill>
                  <a:schemeClr val="tx1"/>
                </a:solidFill>
                <a:latin typeface="Times New Roman" panose="02020603050405020304" pitchFamily="18" charset="0"/>
                <a:cs typeface="Times New Roman" panose="02020603050405020304" pitchFamily="18" charset="0"/>
              </a:rPr>
              <a:t>Ознакомление со сказками </a:t>
            </a:r>
            <a:r>
              <a:rPr lang="ru-RU" dirty="0" smtClean="0">
                <a:solidFill>
                  <a:schemeClr val="tx1"/>
                </a:solidFill>
                <a:latin typeface="Times New Roman" panose="02020603050405020304" pitchFamily="18" charset="0"/>
                <a:cs typeface="Times New Roman" panose="02020603050405020304" pitchFamily="18" charset="0"/>
              </a:rPr>
              <a:t>будет способствовать развитию </a:t>
            </a:r>
            <a:r>
              <a:rPr lang="ru-RU" dirty="0">
                <a:solidFill>
                  <a:schemeClr val="tx1"/>
                </a:solidFill>
                <a:latin typeface="Times New Roman" panose="02020603050405020304" pitchFamily="18" charset="0"/>
                <a:cs typeface="Times New Roman" panose="02020603050405020304" pitchFamily="18" charset="0"/>
              </a:rPr>
              <a:t>продуктивной деятельности.</a:t>
            </a:r>
          </a:p>
          <a:p>
            <a:pPr lvl="0" algn="just"/>
            <a:r>
              <a:rPr lang="ru-RU" dirty="0">
                <a:solidFill>
                  <a:schemeClr val="tx1"/>
                </a:solidFill>
                <a:latin typeface="Times New Roman" panose="02020603050405020304" pitchFamily="18" charset="0"/>
                <a:cs typeface="Times New Roman" panose="02020603050405020304" pitchFamily="18" charset="0"/>
              </a:rPr>
              <a:t>У детей появится интерес к играм, драматизациям.</a:t>
            </a:r>
          </a:p>
          <a:p>
            <a:pPr algn="just"/>
            <a:endParaRPr lang="ru-RU"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67544" y="476672"/>
            <a:ext cx="8229600" cy="1252728"/>
          </a:xfrm>
        </p:spPr>
        <p:txBody>
          <a:bodyPr>
            <a:noAutofit/>
          </a:bodyPr>
          <a:lstStyle/>
          <a:p>
            <a:r>
              <a:rPr lang="ru-RU" sz="4000" b="1" dirty="0">
                <a:latin typeface="Times New Roman" panose="02020603050405020304" pitchFamily="18" charset="0"/>
                <a:cs typeface="Times New Roman" panose="02020603050405020304" pitchFamily="18" charset="0"/>
              </a:rPr>
              <a:t>Ожидаемые результаты по проекту:</a:t>
            </a: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endParaRPr lang="ru-RU" sz="4000" dirty="0"/>
          </a:p>
        </p:txBody>
      </p:sp>
    </p:spTree>
    <p:extLst>
      <p:ext uri="{BB962C8B-B14F-4D97-AF65-F5344CB8AC3E}">
        <p14:creationId xmlns:p14="http://schemas.microsoft.com/office/powerpoint/2010/main" xmlns="" val="441958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340768"/>
            <a:ext cx="5832648" cy="3672408"/>
          </a:xfrm>
        </p:spPr>
        <p:txBody>
          <a:bodyPr>
            <a:normAutofit fontScale="92500"/>
          </a:bodyPr>
          <a:lstStyle/>
          <a:p>
            <a:pPr algn="just"/>
            <a:r>
              <a:rPr lang="ru-RU" dirty="0" err="1" smtClean="0">
                <a:solidFill>
                  <a:schemeClr val="tx1"/>
                </a:solidFill>
                <a:latin typeface="Times New Roman" panose="02020603050405020304" pitchFamily="18" charset="0"/>
                <a:cs typeface="Times New Roman" panose="02020603050405020304" pitchFamily="18" charset="0"/>
              </a:rPr>
              <a:t>Программма</a:t>
            </a:r>
            <a:r>
              <a:rPr lang="ru-RU" dirty="0" smtClean="0">
                <a:solidFill>
                  <a:schemeClr val="tx1"/>
                </a:solidFill>
                <a:latin typeface="Times New Roman" panose="02020603050405020304" pitchFamily="18" charset="0"/>
                <a:cs typeface="Times New Roman" panose="02020603050405020304" pitchFamily="18" charset="0"/>
              </a:rPr>
              <a:t> дошкольного образования « От рождения до школы» Н.Е. </a:t>
            </a:r>
            <a:r>
              <a:rPr lang="ru-RU" dirty="0" err="1" smtClean="0">
                <a:solidFill>
                  <a:schemeClr val="tx1"/>
                </a:solidFill>
                <a:latin typeface="Times New Roman" panose="02020603050405020304" pitchFamily="18" charset="0"/>
                <a:cs typeface="Times New Roman" panose="02020603050405020304" pitchFamily="18" charset="0"/>
              </a:rPr>
              <a:t>Вераксы</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Использование иллюстраций к сказкам.</a:t>
            </a:r>
          </a:p>
          <a:p>
            <a:pPr algn="just"/>
            <a:r>
              <a:rPr lang="ru-RU" dirty="0" smtClean="0">
                <a:solidFill>
                  <a:schemeClr val="tx1"/>
                </a:solidFill>
                <a:latin typeface="Times New Roman" panose="02020603050405020304" pitchFamily="18" charset="0"/>
                <a:cs typeface="Times New Roman" panose="02020603050405020304" pitchFamily="18" charset="0"/>
              </a:rPr>
              <a:t>Программа методические рекомендации, конспекты занятий, игры, и упражнения О.С. Ушакова.</a:t>
            </a:r>
          </a:p>
          <a:p>
            <a:pPr algn="just"/>
            <a:endParaRPr lang="ru-RU" dirty="0">
              <a:solidFill>
                <a:schemeClr val="tx1"/>
              </a:solidFill>
              <a:latin typeface="Times New Roman" panose="02020603050405020304" pitchFamily="18" charset="0"/>
              <a:cs typeface="Times New Roman" panose="02020603050405020304" pitchFamily="18" charset="0"/>
            </a:endParaRPr>
          </a:p>
          <a:p>
            <a:pPr algn="just"/>
            <a:r>
              <a:rPr lang="ru-RU" dirty="0" err="1" smtClean="0">
                <a:solidFill>
                  <a:schemeClr val="tx1"/>
                </a:solidFill>
                <a:latin typeface="Times New Roman" panose="02020603050405020304" pitchFamily="18" charset="0"/>
                <a:cs typeface="Times New Roman" panose="02020603050405020304" pitchFamily="18" charset="0"/>
              </a:rPr>
              <a:t>Электронно</a:t>
            </a:r>
            <a:r>
              <a:rPr lang="ru-RU" dirty="0" smtClean="0">
                <a:solidFill>
                  <a:schemeClr val="tx1"/>
                </a:solidFill>
                <a:latin typeface="Times New Roman" panose="02020603050405020304" pitchFamily="18" charset="0"/>
                <a:cs typeface="Times New Roman" panose="02020603050405020304" pitchFamily="18" charset="0"/>
              </a:rPr>
              <a:t> образовательные ресурсы: </a:t>
            </a:r>
            <a:r>
              <a:rPr lang="ru-RU" dirty="0" err="1" smtClean="0">
                <a:solidFill>
                  <a:schemeClr val="tx1"/>
                </a:solidFill>
                <a:latin typeface="Times New Roman" panose="02020603050405020304" pitchFamily="18" charset="0"/>
                <a:cs typeface="Times New Roman" panose="02020603050405020304" pitchFamily="18" charset="0"/>
              </a:rPr>
              <a:t>Гербова</a:t>
            </a:r>
            <a:r>
              <a:rPr lang="ru-RU" dirty="0" smtClean="0">
                <a:solidFill>
                  <a:schemeClr val="tx1"/>
                </a:solidFill>
                <a:latin typeface="Times New Roman" panose="02020603050405020304" pitchFamily="18" charset="0"/>
                <a:cs typeface="Times New Roman" panose="02020603050405020304" pitchFamily="18" charset="0"/>
              </a:rPr>
              <a:t> В.В.  Развитие речи в детском саду.</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Ресурсы проекта</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5925228" y="4365104"/>
            <a:ext cx="3005336" cy="1814392"/>
          </a:xfrm>
          <a:prstGeom prst="rect">
            <a:avLst/>
          </a:prstGeom>
        </p:spPr>
      </p:pic>
    </p:spTree>
    <p:extLst>
      <p:ext uri="{BB962C8B-B14F-4D97-AF65-F5344CB8AC3E}">
        <p14:creationId xmlns:p14="http://schemas.microsoft.com/office/powerpoint/2010/main" xmlns="" val="4271016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43807" y="3068960"/>
            <a:ext cx="5760641" cy="3312367"/>
          </a:xfrm>
        </p:spPr>
        <p:txBody>
          <a:bodyPr>
            <a:normAutofit fontScale="92500"/>
          </a:bodyPr>
          <a:lstStyle/>
          <a:p>
            <a:pPr marL="0" indent="0" algn="just">
              <a:buNone/>
            </a:pPr>
            <a:r>
              <a:rPr lang="ru-RU" b="1" dirty="0"/>
              <a:t> </a:t>
            </a:r>
            <a:r>
              <a:rPr lang="ru-RU" sz="2400" b="1" dirty="0" smtClean="0">
                <a:latin typeface="Times New Roman" panose="02020603050405020304" pitchFamily="18" charset="0"/>
                <a:cs typeface="Times New Roman" panose="02020603050405020304" pitchFamily="18" charset="0"/>
              </a:rPr>
              <a:t>Подготовительный</a:t>
            </a:r>
          </a:p>
          <a:p>
            <a:pPr algn="just"/>
            <a:r>
              <a:rPr lang="ru-RU" sz="2400" dirty="0" smtClean="0">
                <a:solidFill>
                  <a:schemeClr val="tx1"/>
                </a:solidFill>
                <a:latin typeface="Times New Roman" panose="02020603050405020304" pitchFamily="18" charset="0"/>
                <a:cs typeface="Times New Roman" panose="02020603050405020304" pitchFamily="18" charset="0"/>
              </a:rPr>
              <a:t>подбор методической литературы</a:t>
            </a:r>
            <a:endParaRPr lang="ru-RU" sz="2400" dirty="0">
              <a:solidFill>
                <a:schemeClr val="tx1"/>
              </a:solidFill>
              <a:latin typeface="Times New Roman" panose="02020603050405020304" pitchFamily="18" charset="0"/>
              <a:cs typeface="Times New Roman" panose="02020603050405020304" pitchFamily="18" charset="0"/>
            </a:endParaRPr>
          </a:p>
          <a:p>
            <a:pPr algn="just"/>
            <a:r>
              <a:rPr lang="ru-RU" sz="2400" dirty="0">
                <a:solidFill>
                  <a:schemeClr val="tx1"/>
                </a:solidFill>
                <a:latin typeface="Times New Roman" panose="02020603050405020304" pitchFamily="18" charset="0"/>
                <a:cs typeface="Times New Roman" panose="02020603050405020304" pitchFamily="18" charset="0"/>
              </a:rPr>
              <a:t>к</a:t>
            </a:r>
            <a:r>
              <a:rPr lang="ru-RU" sz="2400" dirty="0" smtClean="0">
                <a:solidFill>
                  <a:schemeClr val="tx1"/>
                </a:solidFill>
                <a:latin typeface="Times New Roman" panose="02020603050405020304" pitchFamily="18" charset="0"/>
                <a:cs typeface="Times New Roman" panose="02020603050405020304" pitchFamily="18" charset="0"/>
              </a:rPr>
              <a:t>онсультация </a:t>
            </a:r>
            <a:r>
              <a:rPr lang="ru-RU" sz="2400" dirty="0">
                <a:solidFill>
                  <a:schemeClr val="tx1"/>
                </a:solidFill>
                <a:latin typeface="Times New Roman" panose="02020603050405020304" pitchFamily="18" charset="0"/>
                <a:cs typeface="Times New Roman" panose="02020603050405020304" pitchFamily="18" charset="0"/>
              </a:rPr>
              <a:t>для родителей через папки-передвижки</a:t>
            </a:r>
            <a:r>
              <a:rPr lang="ru-RU" sz="2400" dirty="0" smtClean="0">
                <a:solidFill>
                  <a:schemeClr val="tx1"/>
                </a:solidFill>
                <a:latin typeface="Times New Roman" panose="02020603050405020304" pitchFamily="18" charset="0"/>
                <a:cs typeface="Times New Roman" panose="02020603050405020304" pitchFamily="18" charset="0"/>
              </a:rPr>
              <a:t>.</a:t>
            </a:r>
          </a:p>
          <a:p>
            <a:pPr algn="just"/>
            <a:r>
              <a:rPr lang="ru-RU" sz="2400" dirty="0">
                <a:solidFill>
                  <a:schemeClr val="tx1"/>
                </a:solidFill>
                <a:latin typeface="Times New Roman" panose="02020603050405020304" pitchFamily="18" charset="0"/>
                <a:cs typeface="Times New Roman" panose="02020603050405020304" pitchFamily="18" charset="0"/>
              </a:rPr>
              <a:t>п</a:t>
            </a:r>
            <a:r>
              <a:rPr lang="ru-RU" sz="2400" dirty="0" smtClean="0">
                <a:solidFill>
                  <a:schemeClr val="tx1"/>
                </a:solidFill>
                <a:latin typeface="Times New Roman" panose="02020603050405020304" pitchFamily="18" charset="0"/>
                <a:cs typeface="Times New Roman" panose="02020603050405020304" pitchFamily="18" charset="0"/>
              </a:rPr>
              <a:t>одбор наглядно-дидактических пособий </a:t>
            </a:r>
          </a:p>
          <a:p>
            <a:pPr algn="just"/>
            <a:r>
              <a:rPr lang="ru-RU" sz="2400" dirty="0">
                <a:solidFill>
                  <a:schemeClr val="tx1"/>
                </a:solidFill>
                <a:latin typeface="Times New Roman" panose="02020603050405020304" pitchFamily="18" charset="0"/>
                <a:cs typeface="Times New Roman" panose="02020603050405020304" pitchFamily="18" charset="0"/>
              </a:rPr>
              <a:t>и</a:t>
            </a:r>
            <a:r>
              <a:rPr lang="ru-RU" sz="2400" dirty="0" smtClean="0">
                <a:solidFill>
                  <a:schemeClr val="tx1"/>
                </a:solidFill>
                <a:latin typeface="Times New Roman" panose="02020603050405020304" pitchFamily="18" charset="0"/>
                <a:cs typeface="Times New Roman" panose="02020603050405020304" pitchFamily="18" charset="0"/>
              </a:rPr>
              <a:t>нформирование родителей об идеи проекта и привлечение их к работе  </a:t>
            </a:r>
          </a:p>
          <a:p>
            <a:pPr algn="just"/>
            <a:r>
              <a:rPr lang="ru-RU" sz="2400" dirty="0">
                <a:solidFill>
                  <a:schemeClr val="tx1"/>
                </a:solidFill>
                <a:latin typeface="Times New Roman" panose="02020603050405020304" pitchFamily="18" charset="0"/>
                <a:cs typeface="Times New Roman" panose="02020603050405020304" pitchFamily="18" charset="0"/>
              </a:rPr>
              <a:t>о</a:t>
            </a:r>
            <a:r>
              <a:rPr lang="ru-RU" sz="2400" dirty="0" smtClean="0">
                <a:solidFill>
                  <a:schemeClr val="tx1"/>
                </a:solidFill>
                <a:latin typeface="Times New Roman" panose="02020603050405020304" pitchFamily="18" charset="0"/>
                <a:cs typeface="Times New Roman" panose="02020603050405020304" pitchFamily="18" charset="0"/>
              </a:rPr>
              <a:t>формление книжного уголка</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Autofit/>
          </a:bodyPr>
          <a:lstStyle/>
          <a:p>
            <a:r>
              <a:rPr lang="ru-RU" sz="4000" b="1" dirty="0">
                <a:latin typeface="Times New Roman" panose="02020603050405020304" pitchFamily="18" charset="0"/>
                <a:cs typeface="Times New Roman" panose="02020603050405020304" pitchFamily="18" charset="0"/>
              </a:rPr>
              <a:t>Этапы осуществления проекта</a:t>
            </a: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endParaRPr lang="ru-RU" sz="40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251519" y="1628800"/>
            <a:ext cx="2592289" cy="2520280"/>
          </a:xfrm>
          <a:prstGeom prst="rect">
            <a:avLst/>
          </a:prstGeom>
        </p:spPr>
      </p:pic>
    </p:spTree>
    <p:extLst>
      <p:ext uri="{BB962C8B-B14F-4D97-AF65-F5344CB8AC3E}">
        <p14:creationId xmlns:p14="http://schemas.microsoft.com/office/powerpoint/2010/main" xmlns="" val="31831249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241</TotalTime>
  <Words>684</Words>
  <Application>Microsoft Office PowerPoint</Application>
  <PresentationFormat>Экран (4:3)</PresentationFormat>
  <Paragraphs>90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Государственное бюджетное дошкольное образовательное учреждение  детский сад № 34  общеобразовательного вида с приоритетным осуществлением деятельности по познавательно – речевому развитию детей  Красногвардейского района города Санкт – Петербурга    </vt:lpstr>
      <vt:lpstr>Паспорт проекта</vt:lpstr>
      <vt:lpstr>Актуальность проблемы:</vt:lpstr>
      <vt:lpstr>.  </vt:lpstr>
      <vt:lpstr>Задачи проекта</vt:lpstr>
      <vt:lpstr>Продукт проекта</vt:lpstr>
      <vt:lpstr>Ожидаемые результаты по проекту: </vt:lpstr>
      <vt:lpstr>Ресурсы проекта </vt:lpstr>
      <vt:lpstr>Этапы осуществления проекта </vt:lpstr>
      <vt:lpstr>Основной этап</vt:lpstr>
      <vt:lpstr>р</vt:lpstr>
      <vt:lpstr>Работа с родителями: </vt:lpstr>
      <vt:lpstr>Изготовление героев</vt:lpstr>
      <vt:lpstr> Заключительный этап </vt:lpstr>
      <vt:lpstr>Литература: </vt:lpstr>
      <vt:lpstr>Слайд 16</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  Бюджетное дошкольное образовательное учреждение «Детский сад № 103»</dc:title>
  <dc:creator>жека</dc:creator>
  <cp:lastModifiedBy>Катя</cp:lastModifiedBy>
  <cp:revision>81</cp:revision>
  <dcterms:created xsi:type="dcterms:W3CDTF">2015-06-08T10:46:29Z</dcterms:created>
  <dcterms:modified xsi:type="dcterms:W3CDTF">2016-02-15T06:06:47Z</dcterms:modified>
</cp:coreProperties>
</file>