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9"/>
  </p:handoutMasterIdLst>
  <p:sldIdLst>
    <p:sldId id="256" r:id="rId2"/>
    <p:sldId id="257" r:id="rId3"/>
    <p:sldId id="265" r:id="rId4"/>
    <p:sldId id="259" r:id="rId5"/>
    <p:sldId id="264" r:id="rId6"/>
    <p:sldId id="269" r:id="rId7"/>
    <p:sldId id="270" r:id="rId8"/>
    <p:sldId id="267" r:id="rId9"/>
    <p:sldId id="268" r:id="rId10"/>
    <p:sldId id="271" r:id="rId11"/>
    <p:sldId id="272" r:id="rId12"/>
    <p:sldId id="276" r:id="rId13"/>
    <p:sldId id="273" r:id="rId14"/>
    <p:sldId id="275" r:id="rId15"/>
    <p:sldId id="280" r:id="rId16"/>
    <p:sldId id="274" r:id="rId17"/>
    <p:sldId id="258" r:id="rId18"/>
    <p:sldId id="278" r:id="rId19"/>
    <p:sldId id="277" r:id="rId20"/>
    <p:sldId id="281" r:id="rId21"/>
    <p:sldId id="282" r:id="rId22"/>
    <p:sldId id="263" r:id="rId23"/>
    <p:sldId id="283" r:id="rId24"/>
    <p:sldId id="261" r:id="rId25"/>
    <p:sldId id="260" r:id="rId26"/>
    <p:sldId id="262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37" autoAdjust="0"/>
  </p:normalViewPr>
  <p:slideViewPr>
    <p:cSldViewPr>
      <p:cViewPr varScale="1">
        <p:scale>
          <a:sx n="66" d="100"/>
          <a:sy n="66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C5094-4188-45C3-8A1D-4235EB1FDDEF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624CC-01CA-47EC-BE10-5F2A227E4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475656" y="4293096"/>
            <a:ext cx="2133600" cy="365125"/>
          </a:xfrm>
          <a:prstGeom prst="rect">
            <a:avLst/>
          </a:prstGeom>
        </p:spPr>
        <p:txBody>
          <a:bodyPr/>
          <a:lstStyle/>
          <a:p>
            <a:fld id="{354027FD-DAB4-4138-AE15-2DA231BEC211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DF17-A10E-4BC5-AF6A-0006981FD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475656" y="4293096"/>
            <a:ext cx="2133600" cy="365125"/>
          </a:xfrm>
          <a:prstGeom prst="rect">
            <a:avLst/>
          </a:prstGeom>
        </p:spPr>
        <p:txBody>
          <a:bodyPr/>
          <a:lstStyle/>
          <a:p>
            <a:fld id="{354027FD-DAB4-4138-AE15-2DA231BEC211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DF17-A10E-4BC5-AF6A-0006981FD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390D6-C26A-432E-93D7-EE0BC0C1AA3D}" type="datetime1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73B40-DAAD-46A2-B8A7-3ECFCDFAC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aper2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0"/>
            <a:ext cx="1668162" cy="6858000"/>
          </a:xfrm>
          <a:prstGeom prst="rect">
            <a:avLst/>
          </a:prstGeom>
        </p:spPr>
      </p:pic>
      <p:pic>
        <p:nvPicPr>
          <p:cNvPr id="7" name="Рисунок 6" descr="paper2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619672" y="0"/>
            <a:ext cx="1668162" cy="6858000"/>
          </a:xfrm>
          <a:prstGeom prst="rect">
            <a:avLst/>
          </a:prstGeom>
        </p:spPr>
      </p:pic>
      <p:pic>
        <p:nvPicPr>
          <p:cNvPr id="9" name="Рисунок 8" descr="paper2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275856" y="0"/>
            <a:ext cx="1668162" cy="6858000"/>
          </a:xfrm>
          <a:prstGeom prst="rect">
            <a:avLst/>
          </a:prstGeom>
        </p:spPr>
      </p:pic>
      <p:pic>
        <p:nvPicPr>
          <p:cNvPr id="10" name="Рисунок 9" descr="paper2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932040" y="0"/>
            <a:ext cx="1668162" cy="6858000"/>
          </a:xfrm>
          <a:prstGeom prst="rect">
            <a:avLst/>
          </a:prstGeom>
        </p:spPr>
      </p:pic>
      <p:pic>
        <p:nvPicPr>
          <p:cNvPr id="11" name="Рисунок 10" descr="paper2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588224" y="0"/>
            <a:ext cx="1668162" cy="6858000"/>
          </a:xfrm>
          <a:prstGeom prst="rect">
            <a:avLst/>
          </a:prstGeom>
        </p:spPr>
      </p:pic>
      <p:pic>
        <p:nvPicPr>
          <p:cNvPr id="12" name="Рисунок 11" descr="paper22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8100392" y="0"/>
            <a:ext cx="1043608" cy="6858000"/>
          </a:xfrm>
          <a:prstGeom prst="rect">
            <a:avLst/>
          </a:prstGeom>
        </p:spPr>
      </p:pic>
      <p:pic>
        <p:nvPicPr>
          <p:cNvPr id="14" name="Рисунок 13" descr="14358e5cf301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589240"/>
            <a:ext cx="1383229" cy="1096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BDF17-A10E-4BC5-AF6A-0006981FD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push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42910" y="1643050"/>
            <a:ext cx="80724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 русский писатель, прозаик, драматург.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000108"/>
            <a:ext cx="5791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err="1">
                <a:solidFill>
                  <a:srgbClr val="252525"/>
                </a:solidFill>
                <a:latin typeface="Arial" charset="0"/>
              </a:rPr>
              <a:t>Анто́н</a:t>
            </a:r>
            <a:r>
              <a:rPr lang="ru-RU" sz="3600" b="1" dirty="0">
                <a:solidFill>
                  <a:srgbClr val="252525"/>
                </a:solidFill>
                <a:latin typeface="Arial" charset="0"/>
              </a:rPr>
              <a:t> </a:t>
            </a:r>
            <a:r>
              <a:rPr lang="ru-RU" sz="3600" b="1" dirty="0" err="1">
                <a:solidFill>
                  <a:srgbClr val="252525"/>
                </a:solidFill>
                <a:latin typeface="Arial" charset="0"/>
              </a:rPr>
              <a:t>Па́влович</a:t>
            </a:r>
            <a:r>
              <a:rPr lang="ru-RU" sz="3600" b="1" dirty="0">
                <a:solidFill>
                  <a:srgbClr val="252525"/>
                </a:solidFill>
                <a:latin typeface="Arial" charset="0"/>
              </a:rPr>
              <a:t> </a:t>
            </a:r>
            <a:r>
              <a:rPr lang="ru-RU" sz="3600" b="1" dirty="0" err="1">
                <a:solidFill>
                  <a:srgbClr val="252525"/>
                </a:solidFill>
                <a:latin typeface="Arial" charset="0"/>
              </a:rPr>
              <a:t>Че́хов</a:t>
            </a:r>
            <a:r>
              <a:rPr lang="ru-RU" sz="3600" dirty="0">
                <a:solidFill>
                  <a:srgbClr val="252525"/>
                </a:solidFill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6388" name="AutoShape 4" descr="http://biopsyama.ru/uploads/images/c/h/e/chehov_anton_pavlovich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://biopsyama.ru/uploads/images/c/h/e/chehov_anton_pavlovi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А. П. Чех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3000372"/>
            <a:ext cx="37099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Arial" charset="0"/>
              </a:rPr>
              <a:t>17</a:t>
            </a:r>
            <a:r>
              <a:rPr lang="ru-RU" sz="3600" b="1" dirty="0">
                <a:latin typeface="Arial" charset="0"/>
                <a:cs typeface="Arial" charset="0"/>
              </a:rPr>
              <a:t> января 1860 </a:t>
            </a:r>
            <a:r>
              <a:rPr lang="ru-RU" sz="3600" b="1" dirty="0" smtClean="0">
                <a:latin typeface="Arial" charset="0"/>
              </a:rPr>
              <a:t>2</a:t>
            </a:r>
            <a:r>
              <a:rPr lang="ru-RU" sz="3600" b="1" dirty="0">
                <a:latin typeface="Arial" charset="0"/>
                <a:cs typeface="Arial" charset="0"/>
              </a:rPr>
              <a:t> июля 1904 </a:t>
            </a:r>
            <a:endParaRPr lang="ru-RU" sz="2000" b="1" dirty="0"/>
          </a:p>
        </p:txBody>
      </p:sp>
      <p:pic>
        <p:nvPicPr>
          <p:cNvPr id="16396" name="Picture 12" descr="А. П. Чех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85992"/>
            <a:ext cx="3286148" cy="427199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5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600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428596" y="1142984"/>
            <a:ext cx="3862412" cy="5368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2000" y="1571612"/>
            <a:ext cx="4286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b="1" dirty="0" smtClean="0"/>
              <a:t>24 декабря 1879 года, будучи студентом первого курса, Чехов поместил в журнал «Стрекоза» рассказ «Письмо к учёному соседу» и юмореску «Что чаще всего встречается в романах, повестях и т. п.». Это был его дебют в печати.</a:t>
            </a:r>
          </a:p>
          <a:p>
            <a:pPr indent="354013" algn="just"/>
            <a:r>
              <a:rPr lang="ru-RU" sz="2000" b="1" dirty="0" smtClean="0"/>
              <a:t>А.П.Чехов сотрудничает с разными журналами: «Зритель», «Будильник», </a:t>
            </a:r>
            <a:r>
              <a:rPr lang="ru-RU" sz="2000" b="1" dirty="0" smtClean="0">
                <a:ea typeface="Calibri" pitchFamily="34" charset="0"/>
              </a:rPr>
              <a:t>«Северный вестник», «Русская мысль», «Жизнь» и др.</a:t>
            </a:r>
            <a:endParaRPr lang="ru-RU" sz="2000" b="1" dirty="0" smtClean="0"/>
          </a:p>
          <a:p>
            <a:pPr indent="354013" algn="just"/>
            <a:endParaRPr lang="ru-RU" sz="2000" b="1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2071678"/>
            <a:ext cx="49292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b="1" dirty="0" smtClean="0"/>
              <a:t>Некогда один из биографов Чехова назвал его «человеком с кровью странника в жилах». И это очень верно. Родившись в вольном городе Таганроге, он ребенком любил глазеть на корабли и пеструю разноплеменную толпу в порту и мечтал о дальних походах. </a:t>
            </a:r>
          </a:p>
          <a:p>
            <a:pPr indent="354013" algn="just"/>
            <a:r>
              <a:rPr lang="ru-RU" b="1" dirty="0" smtClean="0"/>
              <a:t>В 1888 году он отправляется в первый раз за границу: из Феодосии через Новый Афон, </a:t>
            </a:r>
            <a:r>
              <a:rPr lang="ru-RU" b="1" dirty="0" err="1" smtClean="0"/>
              <a:t>Сухум</a:t>
            </a:r>
            <a:r>
              <a:rPr lang="ru-RU" b="1" dirty="0" smtClean="0"/>
              <a:t>, </a:t>
            </a:r>
            <a:r>
              <a:rPr lang="ru-RU" b="1" dirty="0" err="1" smtClean="0"/>
              <a:t>Батум</a:t>
            </a:r>
            <a:r>
              <a:rPr lang="ru-RU" b="1" dirty="0" smtClean="0"/>
              <a:t> и Тифлис в Бухару и Персию. </a:t>
            </a:r>
          </a:p>
          <a:p>
            <a:pPr indent="354013" algn="just"/>
            <a:r>
              <a:rPr lang="ru-RU" b="1" dirty="0" smtClean="0"/>
              <a:t>Поездку на Сахалин и возвращение на пароходе вокруг Азии в Одессу в 1890 году Чехов планировал как единое путешествие на Восток.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32251" y="1000108"/>
            <a:ext cx="58117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Главное путешествие Антона Чехова</a:t>
            </a:r>
            <a:endParaRPr lang="ru-RU" sz="3200" b="1" dirty="0"/>
          </a:p>
        </p:txBody>
      </p:sp>
      <p:pic>
        <p:nvPicPr>
          <p:cNvPr id="23556" name="Picture 4" descr="http://pbs.twimg.com/media/B8ipz9qCIAAQZ-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85860"/>
            <a:ext cx="3043265" cy="3963323"/>
          </a:xfrm>
          <a:prstGeom prst="rect">
            <a:avLst/>
          </a:prstGeom>
          <a:noFill/>
        </p:spPr>
      </p:pic>
      <p:pic>
        <p:nvPicPr>
          <p:cNvPr id="23554" name="Picture 2" descr="http://ourchehoveng.narod.ru/images/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092332"/>
            <a:ext cx="2040406" cy="262281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2" y="1928802"/>
            <a:ext cx="43576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b="1" dirty="0" smtClean="0"/>
              <a:t>С 1890 по 1895 год, по возвращении в Москву из поездки по Сахалину, Чехов поселился в небольшом двухэтажном флигеле на Малой Дмитровке. </a:t>
            </a:r>
          </a:p>
          <a:p>
            <a:pPr indent="354013" algn="just"/>
            <a:r>
              <a:rPr lang="ru-RU" b="1" dirty="0" smtClean="0"/>
              <a:t>Здесь он работал над книгой «Остров Сахалин», рассказами «Попрыгунья», «Дуэль»,«Палата № 6», а также встречался с писателями  В. Г. Короленко, Д. В. Григоровичем и др..</a:t>
            </a:r>
          </a:p>
        </p:txBody>
      </p:sp>
      <p:pic>
        <p:nvPicPr>
          <p:cNvPr id="27650" name="Picture 2" descr="https://upload.wikimedia.org/wikipedia/commons/thumb/0/03/Moscow_Malaya_Dmitrovka_Street_29.jpg/1024px-Moscow_Malaya_Dmitrovka_Street_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00174"/>
            <a:ext cx="4000528" cy="40083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5786454"/>
            <a:ext cx="1772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Домик Чехова</a:t>
            </a:r>
            <a:endParaRPr lang="ru-RU" sz="2000" b="1" i="1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1736" y="5929330"/>
            <a:ext cx="3071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latin typeface="+mn-lt"/>
                <a:cs typeface="+mn-cs"/>
              </a:rPr>
              <a:t>имение Мелихово</a:t>
            </a:r>
            <a:endParaRPr lang="ru-RU" sz="2000" b="1" i="1" dirty="0">
              <a:latin typeface="+mn-lt"/>
              <a:cs typeface="+mn-cs"/>
            </a:endParaRPr>
          </a:p>
        </p:txBody>
      </p:sp>
      <p:pic>
        <p:nvPicPr>
          <p:cNvPr id="4" name="Рисунок 3" descr="002melikhovo02h.jpg"/>
          <p:cNvPicPr>
            <a:picLocks noChangeAspect="1"/>
          </p:cNvPicPr>
          <p:nvPr/>
        </p:nvPicPr>
        <p:blipFill>
          <a:blip r:embed="rId2" cstate="email">
            <a:lum bright="10000" contrast="10000"/>
          </a:blip>
          <a:stretch>
            <a:fillRect/>
          </a:stretch>
        </p:blipFill>
        <p:spPr>
          <a:xfrm>
            <a:off x="1714480" y="2285992"/>
            <a:ext cx="5495911" cy="3666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1142984"/>
            <a:ext cx="8072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/>
            <a:r>
              <a:rPr lang="ru-RU" sz="2000" b="1" dirty="0" smtClean="0"/>
              <a:t>С 1892 по 1899 годы Чехов проживал в подмосковном имении Мелихово, где сейчас работает один из главных чеховских музеев. За годы «</a:t>
            </a:r>
            <a:r>
              <a:rPr lang="ru-RU" sz="2000" b="1" dirty="0" err="1" smtClean="0"/>
              <a:t>мелиховского</a:t>
            </a:r>
            <a:r>
              <a:rPr lang="ru-RU" sz="2000" b="1" dirty="0" smtClean="0"/>
              <a:t> сидения» было написано 42 произведения.</a:t>
            </a:r>
            <a:endParaRPr lang="ru-RU" sz="2000" b="1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000108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b="1" dirty="0" smtClean="0"/>
              <a:t>В конце 1898 года писатель купил в Ялте участок земли. На участке был разбит сад и построен дом по проекту архитектора Л. Н. </a:t>
            </a:r>
            <a:r>
              <a:rPr lang="ru-RU" b="1" dirty="0" err="1" smtClean="0"/>
              <a:t>Шаповалова</a:t>
            </a:r>
            <a:r>
              <a:rPr lang="ru-RU" b="1" dirty="0" smtClean="0"/>
              <a:t>. Строительство длилось всего 10 месяцев. Именно здесь были написаны такие знаменитые произведения, как рассказ «Дама с собачкой», пьесы «Три сестры» и «Вишнёвый сад», а также повесть «В овраге» и рассказы «</a:t>
            </a:r>
            <a:r>
              <a:rPr lang="ru-RU" b="1" dirty="0" err="1" smtClean="0"/>
              <a:t>Архирей</a:t>
            </a:r>
            <a:r>
              <a:rPr lang="ru-RU" b="1" dirty="0" smtClean="0"/>
              <a:t>», «На святках» и «Невеста».</a:t>
            </a:r>
            <a:endParaRPr lang="ru-RU" b="1" dirty="0"/>
          </a:p>
        </p:txBody>
      </p:sp>
      <p:pic>
        <p:nvPicPr>
          <p:cNvPr id="26628" name="Picture 4" descr="http://www.votpusk.ru/gallery/large/387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928934"/>
            <a:ext cx="5402872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7786742" cy="1285884"/>
          </a:xfrm>
        </p:spPr>
        <p:txBody>
          <a:bodyPr>
            <a:normAutofit/>
          </a:bodyPr>
          <a:lstStyle/>
          <a:p>
            <a:pPr marL="0" indent="354013">
              <a:buNone/>
            </a:pPr>
            <a:r>
              <a:rPr lang="ru-RU" sz="2400" b="1" dirty="0" smtClean="0"/>
              <a:t>В </a:t>
            </a:r>
            <a:r>
              <a:rPr lang="ru-RU" sz="2400" b="1" dirty="0"/>
              <a:t>конце 1880 он </a:t>
            </a:r>
            <a:r>
              <a:rPr lang="ru-RU" sz="2400" b="1" dirty="0" smtClean="0"/>
              <a:t>много работал </a:t>
            </a:r>
            <a:r>
              <a:rPr lang="ru-RU" sz="2400" b="1" dirty="0"/>
              <a:t>для театра: пьесы "Иванов", "Леший", "Свадьба", водевили "Медведь", "Юбилей" и др.</a:t>
            </a:r>
          </a:p>
        </p:txBody>
      </p:sp>
      <p:pic>
        <p:nvPicPr>
          <p:cNvPr id="22530" name="Picture 2" descr="http://www.hrono.ru/img/rgd/chehov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285992"/>
            <a:ext cx="4643438" cy="34575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/>
              <a:t>А. П. Чехов с артистами Московского Художественного театра.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static1.repo.aif.ru/1/ec/326243/5162ea37605ac206c6efd6f0eed734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09" y="1285860"/>
            <a:ext cx="3219741" cy="46434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228599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4013" algn="just"/>
            <a:r>
              <a:rPr lang="ru-RU" sz="2000" b="1" dirty="0" smtClean="0"/>
              <a:t>Еще на первых репетициях в этом театре Чехов встретился с актрисой О. </a:t>
            </a:r>
            <a:r>
              <a:rPr lang="ru-RU" sz="2000" b="1" dirty="0" err="1" smtClean="0"/>
              <a:t>Книппер</a:t>
            </a:r>
            <a:r>
              <a:rPr lang="ru-RU" sz="2000" b="1" dirty="0" smtClean="0"/>
              <a:t>. </a:t>
            </a:r>
          </a:p>
          <a:p>
            <a:pPr indent="354013" algn="just"/>
            <a:r>
              <a:rPr lang="ru-RU" sz="2000" b="1" dirty="0" smtClean="0"/>
              <a:t>25 мая 1901 года Антон Павлович и Ольга </a:t>
            </a:r>
            <a:r>
              <a:rPr lang="ru-RU" sz="2000" b="1" dirty="0" err="1" smtClean="0"/>
              <a:t>Леонардовна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Книппер</a:t>
            </a:r>
            <a:r>
              <a:rPr lang="ru-RU" sz="2000" b="1" dirty="0" smtClean="0"/>
              <a:t> обвенчались.</a:t>
            </a:r>
            <a:endParaRPr lang="ru-RU" sz="2000" b="1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friendsplace.ru/public/images/galleryblock/101858/b_699a844a17dd999b63913a5eeeb42a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357298"/>
            <a:ext cx="4214842" cy="2957784"/>
          </a:xfrm>
          <a:prstGeom prst="rect">
            <a:avLst/>
          </a:prstGeom>
          <a:noFill/>
        </p:spPr>
      </p:pic>
      <p:pic>
        <p:nvPicPr>
          <p:cNvPr id="4104" name="Picture 8" descr="http://www.ochevidets.ru/userfiles/2015/10/02/3581d794e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3044" y="2571744"/>
            <a:ext cx="2984621" cy="370519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714876" y="1714488"/>
            <a:ext cx="4143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Антон Павлович Чехов и Максим Горький в Ялте, 1901г.</a:t>
            </a:r>
            <a:endParaRPr lang="ru-RU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928662" y="4572008"/>
            <a:ext cx="267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А.П.Чехов и Л.Н.Толстой</a:t>
            </a:r>
            <a:endParaRPr lang="ru-RU" b="1" i="1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85786" y="1214422"/>
            <a:ext cx="79295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4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Летом 1904 года Чехов выехал на курорт в Германию. Из-за резкого обострения болезни, с которой ему не удалось справиться, писатель скончался 2 (15) июля 1904 года в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Баденвайлере</a:t>
            </a:r>
            <a:r>
              <a:rPr lang="ru-RU" sz="2000" b="1" dirty="0" smtClean="0">
                <a:cs typeface="Arial" pitchFamily="34" charset="0"/>
              </a:rPr>
              <a:t>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 Германия</a:t>
            </a:r>
            <a:r>
              <a:rPr lang="ru-RU" sz="2000" b="1" dirty="0" smtClean="0">
                <a:cs typeface="Arial" pitchFamily="34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</a:p>
          <a:p>
            <a:pPr lvl="0" indent="35401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9 (22) июля 1904 года и состоялись похороны.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5" name="Picture 2" descr="http://ic.pics.livejournal.com/skif_tag/19770500/5486702/5486702_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2857496"/>
            <a:ext cx="4500594" cy="298753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1643050"/>
            <a:ext cx="49292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b="1" dirty="0" smtClean="0"/>
              <a:t>Чехов в гимназические и студенческие годы болел туберкулёзным воспалением брюшины, но «теснение в грудине» чувствовал ещё в 10-летнем возрасте. С 1884 года Чехов страдал кровотечением из правого лёгкого.</a:t>
            </a:r>
          </a:p>
          <a:p>
            <a:pPr indent="354013" algn="just"/>
            <a:r>
              <a:rPr lang="ru-RU" b="1" dirty="0" smtClean="0"/>
              <a:t>Одни исследователи считают, что роковую роль в жизни писателя сыграло путешествие на Сахалин (сам Чехов и его близкие связывали заболевание именно с поездкой). </a:t>
            </a:r>
          </a:p>
          <a:p>
            <a:pPr indent="354013" algn="just"/>
            <a:r>
              <a:rPr lang="ru-RU" b="1" dirty="0" smtClean="0"/>
              <a:t>Другие причиной обострения туберкулёзного процесса называли частые переезды из Ялты в Москву в самое неблагоприятное для здоровья время.</a:t>
            </a:r>
            <a:endParaRPr lang="ru-RU" b="1" dirty="0"/>
          </a:p>
        </p:txBody>
      </p:sp>
      <p:pic>
        <p:nvPicPr>
          <p:cNvPr id="4" name="Picture 4" descr="https://upload.wikimedia.org/wikipedia/commons/thumb/b/b5/Grave_of_Anton_Chekhov_1.jpg/800px-Grave_of_Anton_Chekhov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85860"/>
            <a:ext cx="3416293" cy="45564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6000768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Могила Чехова на Новодевичьем кладбище в Москве.</a:t>
            </a:r>
            <a:endParaRPr lang="ru-RU" b="1" i="1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142984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А.П.Чехов родился в </a:t>
            </a:r>
            <a:r>
              <a:rPr lang="ru-RU" sz="2400" b="1" dirty="0"/>
              <a:t>небольшом </a:t>
            </a:r>
            <a:r>
              <a:rPr lang="ru-RU" sz="2400" b="1" dirty="0" smtClean="0"/>
              <a:t>домике</a:t>
            </a:r>
            <a:r>
              <a:rPr lang="ru-RU" sz="2400" b="1" dirty="0"/>
              <a:t> на Полицейской </a:t>
            </a:r>
            <a:r>
              <a:rPr lang="ru-RU" sz="2400" b="1" dirty="0" smtClean="0"/>
              <a:t>улице</a:t>
            </a:r>
            <a:r>
              <a:rPr lang="ru-RU" sz="2400" b="1" dirty="0"/>
              <a:t> (сейчас </a:t>
            </a:r>
            <a:r>
              <a:rPr lang="ru-RU" sz="2400" b="1" dirty="0" smtClean="0"/>
              <a:t>— ул.</a:t>
            </a:r>
            <a:r>
              <a:rPr lang="ru-RU" sz="2400" b="1" dirty="0"/>
              <a:t> Чехова) в Таганроге в семье Павла Егоровича Чехова родился третий ребёнок — Антон.</a:t>
            </a:r>
          </a:p>
        </p:txBody>
      </p:sp>
      <p:pic>
        <p:nvPicPr>
          <p:cNvPr id="5" name="Рисунок 4" descr="1282414555_screenshot3.jpg"/>
          <p:cNvPicPr>
            <a:picLocks noChangeAspect="1"/>
          </p:cNvPicPr>
          <p:nvPr/>
        </p:nvPicPr>
        <p:blipFill>
          <a:blip r:embed="rId2" cstate="email">
            <a:lum bright="10000" contrast="10000"/>
          </a:blip>
          <a:stretch>
            <a:fillRect/>
          </a:stretch>
        </p:blipFill>
        <p:spPr>
          <a:xfrm>
            <a:off x="2214546" y="2571744"/>
            <a:ext cx="4786322" cy="3590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.traveltipz.ru/gallery/55/73455/1024x768/1484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428736"/>
            <a:ext cx="3143272" cy="2302201"/>
          </a:xfrm>
          <a:prstGeom prst="rect">
            <a:avLst/>
          </a:prstGeom>
          <a:noFill/>
        </p:spPr>
      </p:pic>
      <p:pic>
        <p:nvPicPr>
          <p:cNvPr id="31748" name="Picture 4" descr="http://1.bp.blogspot.com/-2AFaybWKY7Y/UN3t9Y6B0pI/AAAAAAAABw0/ryA2jiLn8ek/s1600/0_dbb3_2b74d210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1571612"/>
            <a:ext cx="2882012" cy="43338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57752" y="1000108"/>
            <a:ext cx="371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 Камергерском переулке, Москве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071546"/>
            <a:ext cx="1358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Звенигород</a:t>
            </a:r>
            <a:endParaRPr lang="ru-RU" b="1" dirty="0"/>
          </a:p>
        </p:txBody>
      </p:sp>
      <p:pic>
        <p:nvPicPr>
          <p:cNvPr id="31750" name="Picture 6" descr="http://www.chekhov.velchel.ru/img/exhibition/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3929066"/>
            <a:ext cx="2928958" cy="27514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29058" y="6143644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Истра</a:t>
            </a:r>
            <a:endParaRPr lang="ru-RU" b="1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chekhov.velchel.ru/img/exhibition/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214715"/>
            <a:ext cx="2949620" cy="392879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5357826"/>
            <a:ext cx="1919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Ростов-на-Дону</a:t>
            </a:r>
            <a:endParaRPr lang="ru-RU" sz="2000" b="1" dirty="0"/>
          </a:p>
        </p:txBody>
      </p:sp>
      <p:pic>
        <p:nvPicPr>
          <p:cNvPr id="33798" name="Picture 6" descr="http://www.chekhov.velchel.ru/img/exhibition/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071546"/>
            <a:ext cx="3619482" cy="27118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71934" y="1214422"/>
            <a:ext cx="750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Ялта </a:t>
            </a:r>
            <a:endParaRPr lang="ru-RU" sz="2000" b="1" dirty="0"/>
          </a:p>
        </p:txBody>
      </p:sp>
      <p:pic>
        <p:nvPicPr>
          <p:cNvPr id="33800" name="Picture 8" descr="http://www.chekhov.velchel.ru/img/exhibition/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3929066"/>
            <a:ext cx="3209911" cy="27521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768" y="4143380"/>
            <a:ext cx="793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Каир </a:t>
            </a:r>
            <a:endParaRPr lang="ru-RU" sz="2000" b="1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8229600" cy="15827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Темы и жанры произведений</a:t>
            </a:r>
            <a:br>
              <a:rPr lang="ru-RU" b="1" dirty="0" smtClean="0"/>
            </a:br>
            <a:r>
              <a:rPr lang="ru-RU" b="1" dirty="0" smtClean="0"/>
              <a:t> А. П. Чехова</a:t>
            </a:r>
            <a:br>
              <a:rPr lang="ru-RU" b="1" dirty="0" smtClean="0"/>
            </a:br>
            <a:endParaRPr lang="ru-RU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2143125"/>
            <a:ext cx="8786813" cy="3983038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ru-RU" b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Рассказы о природе      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                                                   Рассказы о животных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                      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                              Рассказы о людях</a:t>
            </a:r>
          </a:p>
          <a:p>
            <a:pPr eaLnBrk="1" hangingPunct="1">
              <a:buFont typeface="Arial" charset="0"/>
              <a:buNone/>
              <a:defRPr/>
            </a:pP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6C587-3620-45C7-BCEE-4236E1DFFD0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928938" y="2214563"/>
            <a:ext cx="928687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286125" y="34290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357813" y="2286000"/>
            <a:ext cx="1357312" cy="10001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6572264" y="3286124"/>
            <a:ext cx="227309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Рассказы о людях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142844" y="3214686"/>
            <a:ext cx="2643206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sz="3200" b="1" dirty="0" smtClean="0">
                <a:latin typeface="Comic Sans MS" pitchFamily="66" charset="0"/>
              </a:rPr>
              <a:t>Рассказы</a:t>
            </a:r>
            <a:r>
              <a:rPr lang="ru-RU" sz="3200" dirty="0" smtClean="0">
                <a:latin typeface="Comic Sans MS" pitchFamily="66" charset="0"/>
              </a:rPr>
              <a:t> о природе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857224" y="4714884"/>
            <a:ext cx="478631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omic Sans MS" pitchFamily="66" charset="0"/>
              </a:rPr>
              <a:t> </a:t>
            </a:r>
            <a:r>
              <a:rPr lang="ru-RU" sz="3200" b="1" dirty="0" smtClean="0">
                <a:latin typeface="Comic Sans MS" pitchFamily="66" charset="0"/>
              </a:rPr>
              <a:t>Рассказы </a:t>
            </a:r>
            <a:r>
              <a:rPr lang="ru-RU" sz="3200" b="1" dirty="0">
                <a:latin typeface="Comic Sans MS" pitchFamily="66" charset="0"/>
              </a:rPr>
              <a:t>о животных</a:t>
            </a:r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 flipH="1">
            <a:off x="3500430" y="2428868"/>
            <a:ext cx="214314" cy="2286016"/>
          </a:xfrm>
          <a:prstGeom prst="line">
            <a:avLst/>
          </a:prstGeom>
          <a:noFill/>
          <a:ln w="5715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ru-RU">
              <a:latin typeface="Comic Sans MS" pitchFamily="66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6858016" y="2428868"/>
            <a:ext cx="714380" cy="785818"/>
          </a:xfrm>
          <a:prstGeom prst="line">
            <a:avLst/>
          </a:prstGeom>
          <a:noFill/>
          <a:ln w="5715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ru-RU">
              <a:latin typeface="Comic Sans MS" pitchFamily="66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1500166" y="2428868"/>
            <a:ext cx="1071570" cy="785818"/>
          </a:xfrm>
          <a:prstGeom prst="line">
            <a:avLst/>
          </a:prstGeom>
          <a:noFill/>
          <a:ln w="5715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ru-RU">
              <a:latin typeface="Comic Sans MS" pitchFamily="66" charset="0"/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1571604" y="857232"/>
            <a:ext cx="6429420" cy="1747652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Темы и жанры произведений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А. П. Чехова</a:t>
            </a:r>
            <a:endParaRPr lang="ru-RU" sz="3200" b="1" dirty="0">
              <a:ln w="10541" cmpd="sng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857620" y="5643578"/>
            <a:ext cx="457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Пьесы о людях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5429256" y="2357430"/>
            <a:ext cx="1500198" cy="3286148"/>
          </a:xfrm>
          <a:prstGeom prst="line">
            <a:avLst/>
          </a:prstGeom>
          <a:noFill/>
          <a:ln w="5715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ru-RU">
              <a:latin typeface="Comic Sans MS" pitchFamily="66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 animBg="1"/>
      <p:bldP spid="82951" grpId="0" animBg="1"/>
      <p:bldP spid="82953" grpId="0" animBg="1"/>
      <p:bldP spid="82956" grpId="0" animBg="1"/>
      <p:bldP spid="12" grpId="0" animBg="1"/>
      <p:bldP spid="13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00108"/>
            <a:ext cx="6000792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ru-RU" sz="1900" b="1" dirty="0" smtClean="0"/>
              <a:t>Волчиха помнила, что летом и осенью около зимовья паслись баран и две ярки, и когда она не так давно пробегала мимо, то ей послышалось, будто в хлеву блеяли… </a:t>
            </a:r>
          </a:p>
          <a:p>
            <a:pPr indent="265113" algn="just"/>
            <a:r>
              <a:rPr lang="ru-RU" sz="1900" b="1" dirty="0" smtClean="0"/>
              <a:t>По сугробу волчиха взобралась на хлев и стало разгребать лапами и мордой соломенную крышу… Прыгнув в дыру, волчиха упала передними лапами и грудью на что-то мягкое и теплое, должно быть, на барана, и в это время в хлеву что-то вдруг завизжало, залаяло и залилось тонким, подвывающим голоском, овцы шарахнулись к стенке, и волчиха, испугавшись, схватила, что первое попалось в зубы, и бросилась вон...</a:t>
            </a:r>
          </a:p>
          <a:p>
            <a:pPr indent="265113" algn="just"/>
            <a:r>
              <a:rPr lang="ru-RU" sz="1900" b="1" dirty="0" smtClean="0"/>
              <a:t>Волчиха остановилась и положила свою ношу на снег, чтобы отдохнуть и начать есть, и вдруг отскочила с отвращением. Это был не ягненок, а щенок, черный, с большой головой и на высоких ногах, крупной породы, с таким же белым пятном во весь лоб, как у Арапки…</a:t>
            </a:r>
          </a:p>
        </p:txBody>
      </p:sp>
      <p:pic>
        <p:nvPicPr>
          <p:cNvPr id="1026" name="Picture 2" descr="http://bookre.org/loader/img.php?dir=d00f42b2250029acad6eeca761963c9f&amp;file=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8" y="1071546"/>
            <a:ext cx="2453760" cy="2921691"/>
          </a:xfrm>
          <a:prstGeom prst="rect">
            <a:avLst/>
          </a:prstGeom>
          <a:noFill/>
        </p:spPr>
      </p:pic>
      <p:pic>
        <p:nvPicPr>
          <p:cNvPr id="1028" name="Picture 4" descr="http://xn----8sbaanbqii5cemzx2m.xn--p1ai/wp-content/uploads/2015/01/1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429132"/>
            <a:ext cx="2608498" cy="193354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214282" y="1071546"/>
            <a:ext cx="5857916" cy="5286412"/>
          </a:xfrm>
          <a:prstGeom prst="rect">
            <a:avLst/>
          </a:prstGeom>
        </p:spPr>
        <p:txBody>
          <a:bodyPr/>
          <a:lstStyle/>
          <a:p>
            <a:pPr lvl="0" indent="363538" algn="just">
              <a:spcBef>
                <a:spcPct val="20000"/>
              </a:spcBef>
            </a:pPr>
            <a:r>
              <a:rPr lang="ru-RU" b="1" dirty="0" smtClean="0"/>
              <a:t>Ванька Жуков, девятилетний мальчик, отданный три месяца тому назад в ученье к сапожнику </a:t>
            </a:r>
            <a:r>
              <a:rPr lang="ru-RU" b="1" dirty="0" err="1" smtClean="0"/>
              <a:t>Аляхину</a:t>
            </a:r>
            <a:r>
              <a:rPr lang="ru-RU" b="1" dirty="0" smtClean="0"/>
              <a:t>, в ночь под Рождество не ложился спать… Дождавшись, когда хозяева и подмастерья ушли к заутрене, он достал из хозяйского </a:t>
            </a:r>
            <a:r>
              <a:rPr lang="ru-RU" b="1" dirty="0" err="1" smtClean="0"/>
              <a:t>шкапа</a:t>
            </a:r>
            <a:r>
              <a:rPr lang="ru-RU" b="1" dirty="0" smtClean="0"/>
              <a:t> пузырек с чернилами, ручку с заржавленным пером и, разложив перед собой измятый лист бумаги, стал писать. </a:t>
            </a:r>
          </a:p>
          <a:p>
            <a:pPr lvl="0" indent="363538" algn="just">
              <a:spcBef>
                <a:spcPct val="20000"/>
              </a:spcBef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«Милый дедушка, Константин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Макарыч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 – писал он.– И пишу тебе письмо. Поздравляю вас с Рождеством и желаю тебе всего от господа бога. Нету у меня ни отца, ни маменьки, только ты у меня один остался.»…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</a:t>
            </a:r>
            <a:r>
              <a:rPr lang="ru-RU" b="1" dirty="0" smtClean="0"/>
              <a:t>А </a:t>
            </a:r>
            <a:r>
              <a:rPr lang="ru-RU" b="1" dirty="0" err="1" smtClean="0"/>
              <a:t>вчерась</a:t>
            </a:r>
            <a:r>
              <a:rPr lang="ru-RU" b="1" dirty="0" smtClean="0"/>
              <a:t> мне была выволочка… Милый дедушка, сделай </a:t>
            </a:r>
            <a:r>
              <a:rPr lang="ru-RU" b="1" dirty="0" err="1" smtClean="0"/>
              <a:t>божецкую</a:t>
            </a:r>
            <a:r>
              <a:rPr lang="ru-RU" b="1" dirty="0" smtClean="0"/>
              <a:t> милость, возьми меня отсюда домой, на деревню, нету никакой моей возможности...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  <a:p>
            <a:pPr marR="0" lvl="0" indent="36353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 свернул вчетверо исписанный лист и вложил его в конверт, купленный накануне за копейку… Подумав немного, он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умокнул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перо и написал адрес:  На деревню дедушке.</a:t>
            </a:r>
          </a:p>
        </p:txBody>
      </p:sp>
      <p:pic>
        <p:nvPicPr>
          <p:cNvPr id="2052" name="Picture 4" descr="http://chendrs.com/content/fotogal/20110124_151623_1046_tru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8" y="4357694"/>
            <a:ext cx="1995193" cy="2071647"/>
          </a:xfrm>
          <a:prstGeom prst="rect">
            <a:avLst/>
          </a:prstGeom>
          <a:noFill/>
        </p:spPr>
      </p:pic>
      <p:pic>
        <p:nvPicPr>
          <p:cNvPr id="2054" name="Picture 6" descr="http://www.rexbooks.ucoz.ru/_ph/184/2/2976700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1000108"/>
            <a:ext cx="2357422" cy="314322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00108"/>
            <a:ext cx="60007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ru-RU" sz="1900" b="1" dirty="0" smtClean="0"/>
              <a:t>– Володя приехал! – крикнул кто-то во дворе. – </a:t>
            </a:r>
            <a:r>
              <a:rPr lang="ru-RU" sz="1900" b="1" dirty="0" err="1" smtClean="0"/>
              <a:t>Володичка</a:t>
            </a:r>
            <a:r>
              <a:rPr lang="ru-RU" sz="1900" b="1" dirty="0" smtClean="0"/>
              <a:t> приехали! – завопила Наталья, вбегая в столовую… </a:t>
            </a:r>
          </a:p>
          <a:p>
            <a:pPr indent="265113" algn="just"/>
            <a:r>
              <a:rPr lang="ru-RU" sz="1900" b="1" dirty="0" smtClean="0"/>
              <a:t>…Володя уже стоял в сенях и красными, озябшими пальцами развязывал башлык. Его гимназическое пальто, фуражка, калоши и волосы на висках были покрыты инеем, и весь он от головы до ног издавал такой вкусный морозный запах… Мать и тетка бросились обнимать и целовать его…</a:t>
            </a:r>
          </a:p>
          <a:p>
            <a:pPr indent="265113" algn="just"/>
            <a:r>
              <a:rPr lang="ru-RU" sz="1900" b="1" dirty="0" smtClean="0"/>
              <a:t>Когда первый порыв радости прошел, Королевы заметили, что кроме Володи в передней находился еще один маленький человек, окутанный в платки, шали и башлыки и покрытый инеем; он неподвижно стоял в углу в тени, бросаемой большою лисьей шубой… </a:t>
            </a:r>
          </a:p>
          <a:p>
            <a:pPr indent="265113" algn="just"/>
            <a:r>
              <a:rPr lang="ru-RU" sz="1900" b="1" dirty="0" smtClean="0"/>
              <a:t>Немного погодя, Володя и его друг </a:t>
            </a:r>
            <a:r>
              <a:rPr lang="ru-RU" sz="1900" b="1" dirty="0" err="1" smtClean="0"/>
              <a:t>Чечевицын</a:t>
            </a:r>
            <a:r>
              <a:rPr lang="ru-RU" sz="1900" b="1" dirty="0" smtClean="0"/>
              <a:t>, ошеломленные шумной встречей и все еще </a:t>
            </a:r>
            <a:r>
              <a:rPr lang="ru-RU" sz="1900" b="1" dirty="0" err="1" smtClean="0"/>
              <a:t>розовые</a:t>
            </a:r>
            <a:r>
              <a:rPr lang="ru-RU" sz="1900" b="1" dirty="0" smtClean="0"/>
              <a:t> от холода, сидели за столом и пили чай…</a:t>
            </a:r>
            <a:endParaRPr lang="ru-RU" sz="1900" b="1" dirty="0"/>
          </a:p>
        </p:txBody>
      </p:sp>
      <p:pic>
        <p:nvPicPr>
          <p:cNvPr id="12290" name="Picture 2" descr="http://www.libex.ru/dimg/360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000108"/>
            <a:ext cx="2390775" cy="3371851"/>
          </a:xfrm>
          <a:prstGeom prst="rect">
            <a:avLst/>
          </a:prstGeom>
          <a:noFill/>
        </p:spPr>
      </p:pic>
      <p:pic>
        <p:nvPicPr>
          <p:cNvPr id="12292" name="Picture 4" descr="http://ezuch.com/wa-data/public/shop/products/96/58/35896/images/8262/8262.200x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429132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enter.az/uploads/37839_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14422"/>
            <a:ext cx="3333750" cy="4762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86182" y="928670"/>
            <a:ext cx="492920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b="1" dirty="0" smtClean="0"/>
              <a:t>Молодая собака потеряла своего хозяина, столяра Луку </a:t>
            </a:r>
            <a:r>
              <a:rPr lang="ru-RU" b="1" dirty="0" err="1" smtClean="0"/>
              <a:t>Александрыча</a:t>
            </a:r>
            <a:r>
              <a:rPr lang="ru-RU" b="1" dirty="0" smtClean="0"/>
              <a:t>. Она пытается найти его след, но безуспешно. Глубоким вечером, выбившись из сил, Каштанка засыпает у дверей подъезда, где её случайно находит некий таинственный незнакомец, впоследствии оказавшийся клоуном. Он проводит Каштанку в цирк. Она получает новую кличку </a:t>
            </a:r>
            <a:r>
              <a:rPr lang="ru-RU" b="1" i="1" dirty="0" smtClean="0"/>
              <a:t>Тётка</a:t>
            </a:r>
            <a:r>
              <a:rPr lang="ru-RU" b="1" dirty="0" smtClean="0"/>
              <a:t>. Собака встречается с другими животными — гусем Иваном </a:t>
            </a:r>
            <a:r>
              <a:rPr lang="ru-RU" b="1" dirty="0" err="1" smtClean="0"/>
              <a:t>Иванычем</a:t>
            </a:r>
            <a:r>
              <a:rPr lang="ru-RU" b="1" dirty="0" smtClean="0"/>
              <a:t> , котом Фёдором </a:t>
            </a:r>
            <a:r>
              <a:rPr lang="ru-RU" b="1" dirty="0" err="1" smtClean="0"/>
              <a:t>Тимофеичем</a:t>
            </a:r>
            <a:r>
              <a:rPr lang="ru-RU" b="1" dirty="0" smtClean="0"/>
              <a:t> и свиньёй Хавроньей Ивановной. Мистер Жорж учит Каштанку различным трюкам и пытается выступить с новым номером. Однако дебют Каштанки не удаётся, так как она во время представления узнаёт своих прежних хозяев — Луку </a:t>
            </a:r>
            <a:r>
              <a:rPr lang="ru-RU" b="1" dirty="0" err="1" smtClean="0"/>
              <a:t>Александрыча</a:t>
            </a:r>
            <a:r>
              <a:rPr lang="ru-RU" b="1" dirty="0" smtClean="0"/>
              <a:t> и его сына Федю и с радостным лаем бросается к ним. «Тётка» возвращается к своим хозяев.</a:t>
            </a:r>
            <a:endParaRPr lang="ru-RU" b="1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3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1214422"/>
            <a:ext cx="2114568" cy="2985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00003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43702" y="1214422"/>
            <a:ext cx="2042013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786578" y="4357694"/>
            <a:ext cx="1895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Отец </a:t>
            </a: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Павел </a:t>
            </a:r>
            <a:r>
              <a:rPr lang="ru-RU" sz="2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Егорович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214818"/>
            <a:ext cx="2218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Мать </a:t>
            </a: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Евгения </a:t>
            </a:r>
            <a:r>
              <a:rPr lang="ru-RU" sz="2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Яковлевна</a:t>
            </a:r>
          </a:p>
        </p:txBody>
      </p:sp>
      <p:pic>
        <p:nvPicPr>
          <p:cNvPr id="6" name="Picture 2" descr="http://www.proza.ru/pics/2013/05/23/12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1857364"/>
            <a:ext cx="3145526" cy="389504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43174" y="6072206"/>
            <a:ext cx="378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На </a:t>
            </a:r>
            <a:r>
              <a:rPr lang="ru-RU" b="1" i="1" dirty="0"/>
              <a:t>террасе </a:t>
            </a:r>
            <a:r>
              <a:rPr lang="ru-RU" b="1" i="1" dirty="0" err="1"/>
              <a:t>мелиховского</a:t>
            </a:r>
            <a:r>
              <a:rPr lang="ru-RU" b="1" i="1" dirty="0"/>
              <a:t> дома.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000108"/>
            <a:ext cx="35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Семья А.П.Чехова. </a:t>
            </a:r>
            <a:endParaRPr lang="ru-RU" sz="3200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.900igr.net:10/datai/literatura/Pisatel-Anton-CHekhov/0006-005-Semj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1428736"/>
            <a:ext cx="5072098" cy="40549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5643578"/>
            <a:ext cx="5929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Всего в семье Чеховых было 6 детей:</a:t>
            </a:r>
          </a:p>
          <a:p>
            <a:pPr algn="ctr"/>
            <a:r>
              <a:rPr lang="ru-RU" sz="2400" b="1" dirty="0" smtClean="0"/>
              <a:t> 5 сыновей и дочь</a:t>
            </a:r>
            <a:endParaRPr lang="ru-RU" sz="2400" b="1" dirty="0"/>
          </a:p>
        </p:txBody>
      </p:sp>
      <p:pic>
        <p:nvPicPr>
          <p:cNvPr id="3074" name="Picture 2" descr="http://cs621916.vk.me/v621916841/12ea9/icFNPAtcLR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500174"/>
            <a:ext cx="2143140" cy="3167202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>
            <a:off x="2714612" y="1928802"/>
            <a:ext cx="1857388" cy="7143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928670"/>
            <a:ext cx="857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b="1" dirty="0" smtClean="0"/>
              <a:t>Раннее детство Антона протекало в бесконечных церковных праздниках, именинах. В будние дни после школы братья сторожили лавку отца, а в 5 часов утра каждый день вставали петь в церковном хоре. Как говорил сам Чехов: «В детстве у меня не было детства».</a:t>
            </a:r>
          </a:p>
          <a:p>
            <a:pPr indent="363538" algn="just"/>
            <a:r>
              <a:rPr lang="ru-RU" b="1" dirty="0" smtClean="0"/>
              <a:t>Обучение Чехова началось в греческой школе в Таганроге; 23 августа 1868 года Антон Чехов поступил в приготовительный класс таганрогской гимназии. </a:t>
            </a:r>
            <a:endParaRPr lang="ru-RU" b="1" dirty="0"/>
          </a:p>
        </p:txBody>
      </p:sp>
      <p:pic>
        <p:nvPicPr>
          <p:cNvPr id="15364" name="Picture 4" descr="http://coollib.com/i/80/122880/_0000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2857496"/>
            <a:ext cx="6091230" cy="3437187"/>
          </a:xfrm>
          <a:prstGeom prst="rect">
            <a:avLst/>
          </a:prstGeom>
          <a:noFill/>
        </p:spPr>
      </p:pic>
      <p:pic>
        <p:nvPicPr>
          <p:cNvPr id="5" name="Picture 2" descr="http://cs621916.vk.me/v621916841/12ea9/icFNPAtcLR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86644" y="2786058"/>
            <a:ext cx="1714512" cy="253376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4" y="1785926"/>
            <a:ext cx="42148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b="1" dirty="0" smtClean="0"/>
              <a:t>В гимназии формировалось его </a:t>
            </a:r>
            <a:r>
              <a:rPr lang="ru-RU" sz="2000" b="1" dirty="0" err="1" smtClean="0"/>
              <a:t>ви́дение</a:t>
            </a:r>
            <a:r>
              <a:rPr lang="ru-RU" sz="2000" b="1" dirty="0" smtClean="0"/>
              <a:t> мира, любовь к книгам, знаниям и театру; здесь он получил свой первый литературный псевдоним «</a:t>
            </a:r>
            <a:r>
              <a:rPr lang="ru-RU" sz="2000" b="1" dirty="0" err="1" smtClean="0"/>
              <a:t>Чехонте</a:t>
            </a:r>
            <a:r>
              <a:rPr lang="ru-RU" sz="2000" b="1" dirty="0" smtClean="0"/>
              <a:t>́», которым его наградил учитель Закона Божьего Фёдор Платонович Покровский; здесь начались его первые литературные и сценические опыты.</a:t>
            </a:r>
            <a:endParaRPr lang="ru-RU" sz="2000" b="1" dirty="0"/>
          </a:p>
        </p:txBody>
      </p:sp>
      <p:pic>
        <p:nvPicPr>
          <p:cNvPr id="4" name="Рисунок 3" descr="30000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1357298"/>
            <a:ext cx="3200422" cy="4741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372" y="185736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4013" algn="just"/>
            <a:r>
              <a:rPr lang="ru-RU" sz="2000" b="1" dirty="0" smtClean="0"/>
              <a:t>Чехов-гимназист издавал юмористические журналы, придумывал подписи к рисункам, писал юмористические рассказы, сценки. Первая драма «Безотцовщина» была написана 18-летним Чеховым в период учёбы в гимназии. </a:t>
            </a:r>
            <a:endParaRPr lang="ru-RU" sz="2000" b="1" dirty="0"/>
          </a:p>
        </p:txBody>
      </p:sp>
      <p:pic>
        <p:nvPicPr>
          <p:cNvPr id="20482" name="Picture 2" descr="http://suliber.com/books/rus/Chehov%204/Bezotcovshina%2025/img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3357586" cy="457203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votpusk.ru/gallery/large/789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54216"/>
            <a:ext cx="5357814" cy="40084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1071546"/>
            <a:ext cx="707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1869 год – Чеховы переезжают в дом купца Моисеева на  Ярмарочную площадь, где у  отца была торговая лавка.</a:t>
            </a:r>
            <a:endParaRPr lang="ru-RU" sz="2000" b="1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928670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b="1" dirty="0" smtClean="0"/>
              <a:t>В 1879 году он окончил гимназию в Таганроге. В том же году он переехал в Москву и поступил на медицинский факультет   Московского университета (сейчас Первый Московский государственный медицинский университет имени И. М. Сеченова). С 1882 года, будучи студентом, он уже помогал врачам больницы при приёме пациентов. </a:t>
            </a:r>
          </a:p>
          <a:p>
            <a:pPr indent="354013" algn="just"/>
            <a:r>
              <a:rPr lang="ru-RU" sz="2000" b="1" dirty="0" smtClean="0"/>
              <a:t>В 1884 году Чехов окончил курс университета и начал работать уездным врачом в </a:t>
            </a:r>
            <a:r>
              <a:rPr lang="ru-RU" sz="2000" b="1" dirty="0" err="1" smtClean="0"/>
              <a:t>Чикинской</a:t>
            </a:r>
            <a:r>
              <a:rPr lang="ru-RU" sz="2000" b="1" dirty="0" smtClean="0"/>
              <a:t> больнице.</a:t>
            </a:r>
            <a:endParaRPr lang="ru-RU" sz="2000" b="1" dirty="0"/>
          </a:p>
        </p:txBody>
      </p:sp>
      <p:pic>
        <p:nvPicPr>
          <p:cNvPr id="19464" name="Picture 8" descr="http://www.mma.ru/upload/iblock/4a8/4a8009d4b544f8e3f5321772a4b9eee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3214686"/>
            <a:ext cx="4624383" cy="3002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http://dok.opredelim.com/pars_docs/refs/64/63103/img6.jpg"/>
          <p:cNvPicPr>
            <a:picLocks noChangeAspect="1" noChangeArrowheads="1"/>
          </p:cNvPicPr>
          <p:nvPr/>
        </p:nvPicPr>
        <p:blipFill>
          <a:blip r:embed="rId3"/>
          <a:srcRect l="40313"/>
          <a:stretch>
            <a:fillRect/>
          </a:stretch>
        </p:blipFill>
        <p:spPr bwMode="auto">
          <a:xfrm>
            <a:off x="6000760" y="3000371"/>
            <a:ext cx="2543776" cy="31963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лев толстой</Template>
  <TotalTime>391</TotalTime>
  <Words>751</Words>
  <Application>Microsoft Office PowerPoint</Application>
  <PresentationFormat>Экран (4:3)</PresentationFormat>
  <Paragraphs>72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Презентация1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 Темы и жанры произведений  А. П. Чехова </vt:lpstr>
      <vt:lpstr>Слайд 23</vt:lpstr>
      <vt:lpstr>Слайд 24</vt:lpstr>
      <vt:lpstr>Слайд 25</vt:lpstr>
      <vt:lpstr>Слайд 26</vt:lpstr>
      <vt:lpstr>Слайд 27</vt:lpstr>
    </vt:vector>
  </TitlesOfParts>
  <Company>xxxx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xxx</cp:lastModifiedBy>
  <cp:revision>42</cp:revision>
  <dcterms:created xsi:type="dcterms:W3CDTF">2016-02-09T10:25:50Z</dcterms:created>
  <dcterms:modified xsi:type="dcterms:W3CDTF">2016-02-17T09:18:54Z</dcterms:modified>
</cp:coreProperties>
</file>