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6" r:id="rId2"/>
    <p:sldId id="256" r:id="rId3"/>
    <p:sldId id="257" r:id="rId4"/>
    <p:sldId id="260" r:id="rId5"/>
    <p:sldId id="258" r:id="rId6"/>
    <p:sldId id="259" r:id="rId7"/>
    <p:sldId id="262" r:id="rId8"/>
    <p:sldId id="261" r:id="rId9"/>
    <p:sldId id="267" r:id="rId10"/>
    <p:sldId id="268" r:id="rId11"/>
    <p:sldId id="269" r:id="rId12"/>
    <p:sldId id="264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75656" y="4293096"/>
            <a:ext cx="2133600" cy="365125"/>
          </a:xfrm>
          <a:prstGeom prst="rect">
            <a:avLst/>
          </a:prstGeom>
        </p:spPr>
        <p:txBody>
          <a:bodyPr/>
          <a:lstStyle/>
          <a:p>
            <a:fld id="{D9FF5C02-EFC3-46CD-9BA8-113CCE857393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475656" y="4293096"/>
            <a:ext cx="2133600" cy="365125"/>
          </a:xfrm>
          <a:prstGeom prst="rect">
            <a:avLst/>
          </a:prstGeom>
        </p:spPr>
        <p:txBody>
          <a:bodyPr/>
          <a:lstStyle/>
          <a:p>
            <a:fld id="{0155180D-DB73-4E0F-AE8C-55C547EC06F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26E-90AD-4BF0-82FA-28D062BCC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per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668162" cy="6858000"/>
          </a:xfrm>
          <a:prstGeom prst="rect">
            <a:avLst/>
          </a:prstGeom>
        </p:spPr>
      </p:pic>
      <p:pic>
        <p:nvPicPr>
          <p:cNvPr id="7" name="Рисунок 6" descr="paper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0"/>
            <a:ext cx="1668162" cy="6858000"/>
          </a:xfrm>
          <a:prstGeom prst="rect">
            <a:avLst/>
          </a:prstGeom>
        </p:spPr>
      </p:pic>
      <p:pic>
        <p:nvPicPr>
          <p:cNvPr id="9" name="Рисунок 8" descr="paper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0"/>
            <a:ext cx="1668162" cy="6858000"/>
          </a:xfrm>
          <a:prstGeom prst="rect">
            <a:avLst/>
          </a:prstGeom>
        </p:spPr>
      </p:pic>
      <p:pic>
        <p:nvPicPr>
          <p:cNvPr id="10" name="Рисунок 9" descr="paper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0"/>
            <a:ext cx="1668162" cy="6858000"/>
          </a:xfrm>
          <a:prstGeom prst="rect">
            <a:avLst/>
          </a:prstGeom>
        </p:spPr>
      </p:pic>
      <p:pic>
        <p:nvPicPr>
          <p:cNvPr id="11" name="Рисунок 10" descr="paper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0"/>
            <a:ext cx="1668162" cy="6858000"/>
          </a:xfrm>
          <a:prstGeom prst="rect">
            <a:avLst/>
          </a:prstGeom>
        </p:spPr>
      </p:pic>
      <p:pic>
        <p:nvPicPr>
          <p:cNvPr id="12" name="Рисунок 11" descr="paper22.jpg"/>
          <p:cNvPicPr>
            <a:picLocks noChangeAspect="1"/>
          </p:cNvPicPr>
          <p:nvPr/>
        </p:nvPicPr>
        <p:blipFill>
          <a:blip r:embed="rId6" cstate="print"/>
          <a:srcRect r="37440"/>
          <a:stretch>
            <a:fillRect/>
          </a:stretch>
        </p:blipFill>
        <p:spPr>
          <a:xfrm>
            <a:off x="8100392" y="0"/>
            <a:ext cx="1043608" cy="6858000"/>
          </a:xfrm>
          <a:prstGeom prst="rect">
            <a:avLst/>
          </a:prstGeom>
        </p:spPr>
      </p:pic>
      <p:pic>
        <p:nvPicPr>
          <p:cNvPr id="14" name="Рисунок 13" descr="14358e5cf30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589240"/>
            <a:ext cx="1383229" cy="1096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2970-2350-499A-93FC-98CA2468D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ransition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olstoy.lit-info.ru/" TargetMode="External"/><Relationship Id="rId2" Type="http://schemas.openxmlformats.org/officeDocument/2006/relationships/hyperlink" Target="https://ru.wikipedia.org/wiki/&#1058;&#1086;&#1083;&#1089;&#1090;&#1086;&#1081;,_&#1051;&#1077;&#1074;_&#1053;&#1080;&#1082;&#1086;&#1083;&#1072;&#1077;&#1074;&#1080;&#1095;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bookvoed.ru/files/1836/18/65/86.jpg" TargetMode="External"/><Relationship Id="rId4" Type="http://schemas.openxmlformats.org/officeDocument/2006/relationships/hyperlink" Target="http://www.levtolstoy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90194" y="4853048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Автор: Корчагина Ольга Даниловна,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МОУ УСОШ № 2 им. Сергея </a:t>
            </a:r>
            <a:r>
              <a:rPr lang="ru-RU" sz="1600" b="1" dirty="0" err="1">
                <a:latin typeface="Calibri" pitchFamily="34" charset="0"/>
              </a:rPr>
              <a:t>Ступакова</a:t>
            </a:r>
            <a:endParaRPr lang="ru-RU" sz="1600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г.Удомля Тверской обл.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5088" y="1986212"/>
            <a:ext cx="7120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«Биография и творчество Л.Н.Толстого»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0326" y="3746104"/>
            <a:ext cx="639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Narrow" pitchFamily="34" charset="0"/>
              </a:rPr>
              <a:t>К уроку литературного чтения. </a:t>
            </a:r>
            <a:endParaRPr lang="ru-RU" sz="3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4112" y="1059055"/>
            <a:ext cx="485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1851 году поступил на военную службу на Кавказе. В 1854 году Толстой участвовал в обороне Севастополя. Награждается орденом св. Анны с надписью «За храбрость» и медалями «За защиту Севастополя». </a:t>
            </a:r>
          </a:p>
        </p:txBody>
      </p:sp>
      <p:pic>
        <p:nvPicPr>
          <p:cNvPr id="32772" name="Picture 4" descr="http://topwar.ru/uploads/posts/2012-03/1331030205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77951" y="1021186"/>
            <a:ext cx="3413759" cy="4087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readinlibrary.ru/image/aHR0cDovL3N0YXRpYy5vem9uZS5ydS9tdWx0aW1lZGlhL2Jvb2tzX2NvdmVycy8xMDA3MjkzOTk2LmpwZw==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6398" y="3231744"/>
            <a:ext cx="2319922" cy="34140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4944" y="5153120"/>
            <a:ext cx="5364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«Севастопольских рассказах» нарисует беспощадно достоверную картину войны, что произведет огромное впечатление на русское общество.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088" y="1031255"/>
            <a:ext cx="8528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/>
              <a:t>В ноябре 1855 Толстой приехал в Петербург и сразу вошел в кружок </a:t>
            </a:r>
            <a:r>
              <a:rPr lang="ru-RU" sz="2000" b="1" dirty="0" smtClean="0"/>
              <a:t>«Современника». </a:t>
            </a:r>
            <a:r>
              <a:rPr lang="ru-RU" sz="2000" b="1" dirty="0"/>
              <a:t>В тесном общении с </a:t>
            </a:r>
            <a:r>
              <a:rPr lang="ru-RU" sz="2000" b="1" dirty="0" smtClean="0"/>
              <a:t>Н.А.Некрасовым</a:t>
            </a:r>
            <a:r>
              <a:rPr lang="ru-RU" sz="2000" b="1" dirty="0"/>
              <a:t>, </a:t>
            </a:r>
            <a:r>
              <a:rPr lang="ru-RU" sz="2000" b="1" dirty="0" smtClean="0"/>
              <a:t>Н.Г</a:t>
            </a:r>
            <a:r>
              <a:rPr lang="ru-RU" sz="2000" b="1" dirty="0"/>
              <a:t>. Чернышевским, </a:t>
            </a:r>
            <a:r>
              <a:rPr lang="ru-RU" sz="2000" b="1" dirty="0" smtClean="0"/>
              <a:t>И.С.Тургеневым</a:t>
            </a:r>
            <a:r>
              <a:rPr lang="ru-RU" sz="2000" b="1" dirty="0"/>
              <a:t>, </a:t>
            </a:r>
            <a:r>
              <a:rPr lang="ru-RU" sz="2000" b="1" dirty="0" smtClean="0"/>
              <a:t>А.Н.Островским</a:t>
            </a:r>
            <a:r>
              <a:rPr lang="ru-RU" sz="2000" b="1" dirty="0"/>
              <a:t>, </a:t>
            </a:r>
            <a:r>
              <a:rPr lang="ru-RU" sz="2000" b="1" dirty="0" smtClean="0"/>
              <a:t>И.А.Гончаровым </a:t>
            </a:r>
            <a:r>
              <a:rPr lang="ru-RU" sz="2000" b="1" dirty="0"/>
              <a:t>и другими </a:t>
            </a:r>
            <a:r>
              <a:rPr lang="ru-RU" sz="2000" b="1" dirty="0" smtClean="0"/>
              <a:t>писателями-реалистами </a:t>
            </a:r>
            <a:r>
              <a:rPr lang="ru-RU" sz="2000" b="1" dirty="0"/>
              <a:t>окреп его художественный талант. </a:t>
            </a:r>
          </a:p>
        </p:txBody>
      </p:sp>
      <p:pic>
        <p:nvPicPr>
          <p:cNvPr id="33794" name="Picture 2" descr="http://i.imgur.com/3ukTa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071" y="2472277"/>
            <a:ext cx="5879719" cy="385448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v.900igr.net:10/datai/literatura/Pisateli-o-ljubvi/0035-048-S.A.-Bers-neves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83" y="1573768"/>
            <a:ext cx="3156063" cy="43216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28656" y="1585252"/>
            <a:ext cx="46656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400" b="1" dirty="0"/>
              <a:t>В 1859 г. </a:t>
            </a:r>
            <a:r>
              <a:rPr lang="ru-RU" sz="2400" b="1" dirty="0" smtClean="0"/>
              <a:t> ещё до освобождения крестьян Толстой деятельно занялся </a:t>
            </a:r>
            <a:r>
              <a:rPr lang="ru-RU" sz="2400" b="1" dirty="0"/>
              <a:t>устройством школ в своей Ясной Поляне и во всём </a:t>
            </a:r>
            <a:r>
              <a:rPr lang="ru-RU" sz="2400" b="1" dirty="0" err="1"/>
              <a:t>Крапивенском</a:t>
            </a:r>
            <a:r>
              <a:rPr lang="ru-RU" sz="2400" b="1" dirty="0"/>
              <a:t> </a:t>
            </a:r>
            <a:r>
              <a:rPr lang="ru-RU" sz="2400" b="1" dirty="0" smtClean="0"/>
              <a:t>уезде.</a:t>
            </a:r>
          </a:p>
          <a:p>
            <a:pPr indent="363538" algn="just"/>
            <a:r>
              <a:rPr lang="ru-RU" sz="2400" b="1" dirty="0" smtClean="0"/>
              <a:t>Л. Н. Толстой придавал большое значение своей педагогической деятельности в Яснополянской школе и созданию учебников для просвещения народа. </a:t>
            </a:r>
            <a:endParaRPr lang="ru-RU" sz="2400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player.myshared.ru/194837/data/images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995" y="1068728"/>
            <a:ext cx="3242937" cy="2499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lib2.znaimo.com.ua/tw_files2/urls_4/991/d-990358/img15.jpg"/>
          <p:cNvPicPr>
            <a:picLocks noChangeAspect="1" noChangeArrowheads="1"/>
          </p:cNvPicPr>
          <p:nvPr/>
        </p:nvPicPr>
        <p:blipFill>
          <a:blip r:embed="rId3"/>
          <a:srcRect r="40740"/>
          <a:stretch>
            <a:fillRect/>
          </a:stretch>
        </p:blipFill>
        <p:spPr bwMode="auto">
          <a:xfrm>
            <a:off x="561858" y="2377045"/>
            <a:ext cx="3260633" cy="4126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noosfera-center.ru/biblio/calendar/13n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10215">
            <a:off x="3624280" y="3664594"/>
            <a:ext cx="1942647" cy="2722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47032" y="11593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Над созданием своей «Азбуки» и «Новой Азбуки», вышедшей в 1875 г., он потратил 17 лет.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https://1.bp.blogspot.com/-7nbsAQGpRr8/VGSEWWUY8zI/AAAAAAAAAvE/COYAi4ZIDSU/s1600/nb-14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7079" y="3583450"/>
            <a:ext cx="2020040" cy="2863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http://www.knijki.narod.ru/tolstoy_rasskazi_iz_azbuki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0994">
            <a:off x="6835996" y="3928803"/>
            <a:ext cx="1851287" cy="252494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mreadz.com/170/169615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76" y="1751681"/>
            <a:ext cx="3606383" cy="46041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2367" y="926369"/>
            <a:ext cx="764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Самые известные произведения Л.Н.Толстого</a:t>
            </a:r>
            <a:endParaRPr lang="ru-RU" sz="2800" b="1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0678" y="1715145"/>
            <a:ext cx="517332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«Декабристы» (1861)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«Война и мир» (1869)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«Анна Каренина» (1877)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«Роман о времени Петра I» (1870 - 1873, 1879)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«Воскресение» (1899)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«Детство» (1852)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«Отрочество» (1854)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«Юность» (1857)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«Два гусара» (1856)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«Утро помещика» (1856)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«Хаджи-Мурат» (1912)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«Севастопольские рассказы» (1855)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«Метель» (1856)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«Кавказский пленник» (1872)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«Декабристы» (1884)</a:t>
            </a:r>
            <a:endParaRPr lang="ru-RU" sz="2000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924" y="1710113"/>
            <a:ext cx="4808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«Азбука» (1872)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«Новая Азбука» (1875)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«Арифметика» (1875)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«Первая русская книга для чтения» (1875)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«Вторая русская книга для чтения» (1875)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«Третья русская книга для чтения» (1875)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«Четвёртая русская книга для чтения» (1875)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2372" y="1070866"/>
            <a:ext cx="3327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 smtClean="0">
                <a:solidFill>
                  <a:prstClr val="black"/>
                </a:solidFill>
              </a:rPr>
              <a:t>Учебная литература</a:t>
            </a:r>
          </a:p>
        </p:txBody>
      </p:sp>
      <p:pic>
        <p:nvPicPr>
          <p:cNvPr id="21508" name="Picture 4" descr="http://nt.vmdaily.ru/photo/vecherka/2012/10/doc66ycpw3kzad18xejz2er_800_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250" y="1221303"/>
            <a:ext cx="355282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7030" y="1739285"/>
            <a:ext cx="43021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buFont typeface="Wingdings" pitchFamily="2" charset="2"/>
              <a:buChar char="ü"/>
            </a:pPr>
            <a:r>
              <a:rPr lang="ru-RU" sz="2000" b="1" dirty="0" smtClean="0"/>
              <a:t>Делай по возможности сам, не будь «барином».</a:t>
            </a:r>
          </a:p>
          <a:p>
            <a:pPr indent="363538" algn="just">
              <a:buFont typeface="Wingdings" pitchFamily="2" charset="2"/>
              <a:buChar char="ü"/>
            </a:pPr>
            <a:r>
              <a:rPr lang="ru-RU" sz="2000" b="1" dirty="0" smtClean="0"/>
              <a:t>Не будь назойлив.</a:t>
            </a:r>
          </a:p>
          <a:p>
            <a:pPr indent="363538" algn="just">
              <a:buFont typeface="Wingdings" pitchFamily="2" charset="2"/>
              <a:buChar char="ü"/>
            </a:pPr>
            <a:r>
              <a:rPr lang="ru-RU" sz="2000" b="1" dirty="0" smtClean="0"/>
              <a:t>Будь внимателен.</a:t>
            </a:r>
          </a:p>
          <a:p>
            <a:pPr indent="363538" algn="just">
              <a:buFont typeface="Wingdings" pitchFamily="2" charset="2"/>
              <a:buChar char="ü"/>
            </a:pPr>
            <a:r>
              <a:rPr lang="ru-RU" sz="2000" b="1" dirty="0" smtClean="0"/>
              <a:t>Не надо жадничать.</a:t>
            </a:r>
          </a:p>
          <a:p>
            <a:pPr indent="363538" algn="just">
              <a:buFont typeface="Wingdings" pitchFamily="2" charset="2"/>
              <a:buChar char="ü"/>
            </a:pPr>
            <a:r>
              <a:rPr lang="ru-RU" sz="2000" b="1" dirty="0" smtClean="0"/>
              <a:t>Не нервничай, держи себя в руках.</a:t>
            </a:r>
          </a:p>
          <a:p>
            <a:pPr indent="363538" algn="just">
              <a:buFont typeface="Wingdings" pitchFamily="2" charset="2"/>
              <a:buChar char="ü"/>
            </a:pPr>
            <a:r>
              <a:rPr lang="ru-RU" sz="2000" b="1" dirty="0" smtClean="0"/>
              <a:t>Будь твёрд и стоек.</a:t>
            </a:r>
          </a:p>
          <a:p>
            <a:pPr indent="363538" algn="just">
              <a:buFont typeface="Wingdings" pitchFamily="2" charset="2"/>
              <a:buChar char="ü"/>
            </a:pPr>
            <a:r>
              <a:rPr lang="ru-RU" sz="2000" b="1" dirty="0" smtClean="0"/>
              <a:t>В игре, спорте, в труде – будь разумен.</a:t>
            </a:r>
          </a:p>
          <a:p>
            <a:pPr indent="363538" algn="just">
              <a:buFont typeface="Wingdings" pitchFamily="2" charset="2"/>
              <a:buChar char="ü"/>
            </a:pPr>
            <a:r>
              <a:rPr lang="ru-RU" sz="2000" b="1" dirty="0" smtClean="0"/>
              <a:t>Будь организованным.</a:t>
            </a:r>
          </a:p>
          <a:p>
            <a:pPr indent="363538" algn="just">
              <a:buFont typeface="Wingdings" pitchFamily="2" charset="2"/>
              <a:buChar char="ü"/>
            </a:pPr>
            <a:r>
              <a:rPr lang="ru-RU" sz="2000" b="1" dirty="0" smtClean="0"/>
              <a:t>Глубоко вникай в то, что тебе преподаётся.</a:t>
            </a:r>
          </a:p>
          <a:p>
            <a:pPr indent="363538" algn="just">
              <a:buFont typeface="Wingdings" pitchFamily="2" charset="2"/>
              <a:buChar char="ü"/>
            </a:pPr>
            <a:r>
              <a:rPr lang="ru-RU" sz="2000" b="1" dirty="0" smtClean="0"/>
              <a:t>Имей своё мнение.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1985" y="859964"/>
            <a:ext cx="6203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/>
              <a:t>10 уроков жизни, данных Львом Толстым своему внуку:</a:t>
            </a:r>
          </a:p>
        </p:txBody>
      </p:sp>
      <p:pic>
        <p:nvPicPr>
          <p:cNvPr id="22532" name="Picture 4" descr="http://900igr.net/datai/literatura/Pisatel-Tolstoj-Lev/0012-021-L.-N.-Tolstoj-s-vnukami-Sonej-i-Iljushej.jpg"/>
          <p:cNvPicPr>
            <a:picLocks noChangeAspect="1" noChangeArrowheads="1"/>
          </p:cNvPicPr>
          <p:nvPr/>
        </p:nvPicPr>
        <p:blipFill>
          <a:blip r:embed="rId2"/>
          <a:srcRect l="13334" r="7942"/>
          <a:stretch>
            <a:fillRect/>
          </a:stretch>
        </p:blipFill>
        <p:spPr bwMode="auto">
          <a:xfrm>
            <a:off x="351283" y="1850834"/>
            <a:ext cx="4017512" cy="3575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2671" y="5589639"/>
            <a:ext cx="2714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Л.Н.Толстой с внуками</a:t>
            </a:r>
            <a:endParaRPr lang="ru-RU" sz="2000" i="1" dirty="0"/>
          </a:p>
        </p:txBody>
      </p:sp>
    </p:spTree>
  </p:cSld>
  <p:clrMapOvr>
    <a:masterClrMapping/>
  </p:clrMapOvr>
  <p:transition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2019" y="1056698"/>
            <a:ext cx="3977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Последний год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3618" y="1615380"/>
            <a:ext cx="55690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000" b="1" dirty="0" smtClean="0"/>
              <a:t>Поздней осенью 1910, ночью, тайно от семьи, 82-летний Толстой, сопровождаемый лишь личным врачом, покинул Ясную Поляну. Дорога оказалась для него непосильной: в пути Толстой заболел и вынужден был сойти с поезда на маленькой железнодорожной станции </a:t>
            </a:r>
            <a:r>
              <a:rPr lang="ru-RU" sz="2000" b="1" dirty="0" err="1" smtClean="0"/>
              <a:t>Астапово</a:t>
            </a:r>
            <a:r>
              <a:rPr lang="ru-RU" sz="2000" b="1" dirty="0" smtClean="0"/>
              <a:t>. </a:t>
            </a:r>
          </a:p>
          <a:p>
            <a:pPr indent="360363" algn="just"/>
            <a:r>
              <a:rPr lang="ru-RU" sz="2000" b="1" dirty="0" smtClean="0"/>
              <a:t>Здесь, в доме начальника станции он провел последние семь дней своей жизни. За сообщениями о здоровье Толстого, который к этому времени приобрел уже мировую известность, следила вся Россия. Событием общероссийского масштаба стали похороны Толстого в Ясной Поляне.</a:t>
            </a:r>
            <a:endParaRPr lang="ru-RU" sz="2000" b="1" dirty="0"/>
          </a:p>
        </p:txBody>
      </p:sp>
      <p:pic>
        <p:nvPicPr>
          <p:cNvPr id="23554" name="Picture 2" descr="http://ic.pics.livejournal.com/czeslaw_list/71417888/217620/217620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25" y="1608464"/>
            <a:ext cx="3143250" cy="396697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221" y="1036903"/>
            <a:ext cx="81890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dirty="0" smtClean="0"/>
              <a:t>Л. Н. Толстой был похоронен 10  ноября 1910 года в Ясной Поляне, на краю оврага в лесу, где в детстве он вместе с братом искал «зелёную палочку», хранившую «секрет», как сделать всех людей счастливыми. </a:t>
            </a:r>
            <a:endParaRPr lang="ru-RU" sz="2000" b="1" dirty="0"/>
          </a:p>
        </p:txBody>
      </p:sp>
      <p:pic>
        <p:nvPicPr>
          <p:cNvPr id="24582" name="Picture 6" descr="http://img0.liveinternet.ru/images/foto/c/9/apps/2/179/2179832_dscn3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749" y="2266734"/>
            <a:ext cx="5423932" cy="406794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744" y="963674"/>
            <a:ext cx="84694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sz="2000" b="1" dirty="0" smtClean="0"/>
              <a:t>В этот же день в газетах была опубликована резолюция Николая II о кончине Льва Николаевича Толстого: </a:t>
            </a:r>
          </a:p>
          <a:p>
            <a:pPr indent="363538" algn="just"/>
            <a:r>
              <a:rPr lang="ru-RU" sz="2400" b="1" dirty="0" smtClean="0"/>
              <a:t>«</a:t>
            </a:r>
            <a:r>
              <a:rPr lang="ru-RU" sz="2400" b="1" i="1" dirty="0" smtClean="0"/>
              <a:t>Душевно сожалею о кончине великого писателя, воплотившего во время расцвета своего дарования в творениях своих образы одной из славных годин русской жизни. Господь Бог да будет ему милосердный судья</a:t>
            </a:r>
            <a:r>
              <a:rPr lang="ru-RU" sz="2400" b="1" dirty="0" smtClean="0"/>
              <a:t>».</a:t>
            </a:r>
            <a:endParaRPr lang="ru-RU" sz="2000" b="1" dirty="0"/>
          </a:p>
        </p:txBody>
      </p:sp>
      <p:pic>
        <p:nvPicPr>
          <p:cNvPr id="3" name="Picture 2" descr="http://www.stihi.ru/pics/2014/07/23/2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1975" y="3097106"/>
            <a:ext cx="3738352" cy="3540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0454" y="2192049"/>
            <a:ext cx="74969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ru-RU" sz="2800" b="1" dirty="0" smtClean="0">
                <a:latin typeface="Century Gothic" pitchFamily="34" charset="0"/>
              </a:rPr>
              <a:t>«Величайший </a:t>
            </a:r>
            <a:r>
              <a:rPr lang="ru-RU" sz="2800" b="1" dirty="0">
                <a:latin typeface="Century Gothic" pitchFamily="34" charset="0"/>
              </a:rPr>
              <a:t>и единственный гений современной Европы, величайшая гордость России, человек, одно имя которого - благоухание, писатель великой чистоты и святости - живет среди </a:t>
            </a:r>
            <a:r>
              <a:rPr lang="ru-RU" sz="2800" b="1" dirty="0" smtClean="0">
                <a:latin typeface="Century Gothic" pitchFamily="34" charset="0"/>
              </a:rPr>
              <a:t>нас…»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09076" y="1379095"/>
            <a:ext cx="6341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" pitchFamily="2" charset="0"/>
              </a:rPr>
              <a:t>Кому посвятил эти слова А.Блок:</a:t>
            </a:r>
            <a:endParaRPr lang="ru-RU" sz="3200" b="1" i="1" dirty="0">
              <a:latin typeface="Times" pitchFamily="2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2446" y="1108968"/>
            <a:ext cx="8356361" cy="41934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b="1" dirty="0" smtClean="0"/>
              <a:t>Список используемых источников</a:t>
            </a:r>
          </a:p>
          <a:p>
            <a:pPr algn="ctr">
              <a:buFontTx/>
              <a:buNone/>
            </a:pPr>
            <a:endParaRPr lang="ru-RU" sz="1050" b="1" dirty="0" smtClean="0"/>
          </a:p>
          <a:p>
            <a:pPr>
              <a:buFontTx/>
              <a:buNone/>
            </a:pPr>
            <a:r>
              <a:rPr lang="ru-RU" sz="1400" b="1" dirty="0" smtClean="0"/>
              <a:t>Литература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Азбука. Новая Азбука. Сост. В.Г.Горецкий, </a:t>
            </a:r>
            <a:r>
              <a:rPr lang="ru-RU" sz="1400" dirty="0" err="1" smtClean="0"/>
              <a:t>Г.В.Карпюк</a:t>
            </a:r>
            <a:r>
              <a:rPr lang="ru-RU" sz="1400" dirty="0" smtClean="0"/>
              <a:t>; М.: Просвещение, 1978.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Тексты из личного архива </a:t>
            </a:r>
          </a:p>
          <a:p>
            <a:pPr lvl="0"/>
            <a:endParaRPr lang="en-US" sz="1400" dirty="0" smtClean="0"/>
          </a:p>
          <a:p>
            <a:pPr>
              <a:buFontTx/>
              <a:buNone/>
            </a:pPr>
            <a:r>
              <a:rPr lang="ru-RU" sz="1400" b="1" dirty="0" err="1" smtClean="0"/>
              <a:t>Интернет-источники</a:t>
            </a:r>
            <a:r>
              <a:rPr lang="ru-RU" sz="14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2"/>
              </a:rPr>
              <a:t>https://ru.wikipedia.org/wiki/</a:t>
            </a:r>
            <a:r>
              <a:rPr lang="ru-RU" sz="1400" dirty="0" err="1" smtClean="0">
                <a:hlinkClick r:id="rId2"/>
              </a:rPr>
              <a:t>Толстой,_Лев_Николаевич</a:t>
            </a:r>
            <a:r>
              <a:rPr lang="ru-RU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hlinkClick r:id="rId3"/>
              </a:rPr>
              <a:t>http://tolstoy.lit-info.ru/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4"/>
              </a:rPr>
              <a:t>http://www.levtolstoy.ru</a:t>
            </a:r>
            <a:r>
              <a:rPr lang="ru-RU" sz="1400" dirty="0" smtClean="0"/>
              <a:t>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Иллюстрации: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>
                <a:hlinkClick r:id="rId5"/>
              </a:rPr>
              <a:t>L.N.Tolstoy</a:t>
            </a:r>
            <a:r>
              <a:rPr lang="en-US" sz="1400" dirty="0" smtClean="0">
                <a:hlinkClick r:id="rId5"/>
              </a:rPr>
              <a:t> Prokudin-Gorsky.jpg</a:t>
            </a:r>
            <a:endParaRPr lang="ru-RU" sz="1400" dirty="0" smtClean="0">
              <a:hlinkClick r:id="rId5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5"/>
              </a:rPr>
              <a:t>http://www.pressa71.ru/_nw/24/42626254.jpg</a:t>
            </a:r>
            <a:endParaRPr lang="ru-RU" sz="1400" dirty="0" smtClean="0">
              <a:hlinkClick r:id="rId5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5"/>
              </a:rPr>
              <a:t>https://upload.wikimedia.org/wikipedia/commons/thumb/5/56/VolkonskayaMN.jpg/200px-VolkonskayaMN.jpg</a:t>
            </a:r>
            <a:endParaRPr lang="ru-RU" sz="1400" dirty="0" smtClean="0">
              <a:hlinkClick r:id="rId5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hlinkClick r:id="rId5"/>
              </a:rPr>
              <a:t>Николай Толстой Отец Л.Н. Толстого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5"/>
              </a:rPr>
              <a:t>http://www.a4format.ru/index_pic.php?data=photos/411b2a46.jpg&amp;percenta=1.00</a:t>
            </a:r>
            <a:endParaRPr lang="ru-RU" sz="1400" dirty="0" smtClean="0">
              <a:hlinkClick r:id="rId5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5"/>
              </a:rPr>
              <a:t>http://rubooks.org/pic/5812/i_010.jpg</a:t>
            </a:r>
            <a:r>
              <a:rPr lang="ru-RU" sz="1400" dirty="0" smtClean="0">
                <a:hlinkClick r:id="rId5"/>
              </a:rPr>
              <a:t> </a:t>
            </a:r>
          </a:p>
          <a:p>
            <a:endParaRPr lang="ru-RU" sz="1400" dirty="0">
              <a:hlinkClick r:id="rId5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.N.Tolstoy Prokudin-Gor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013" y="1351268"/>
            <a:ext cx="3259653" cy="461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59521" y="1779091"/>
            <a:ext cx="3923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Лев Никола́евич Толсто́й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8714" y="3200267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1828-1910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7880" y="40422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Arial" pitchFamily="34" charset="0"/>
                <a:cs typeface="Arial" pitchFamily="34" charset="0"/>
              </a:rPr>
              <a:t>Писатель, ещё при жизни признанный главой русской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литературы.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783" y="995439"/>
            <a:ext cx="8409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dirty="0"/>
              <a:t>Лев Толстой родился 28 августа 1828 года в </a:t>
            </a:r>
            <a:r>
              <a:rPr lang="ru-RU" sz="2400" b="1" dirty="0" err="1" smtClean="0"/>
              <a:t>Крапивенском</a:t>
            </a:r>
            <a:r>
              <a:rPr lang="ru-RU" sz="2400" b="1" dirty="0" smtClean="0"/>
              <a:t>  уезде Тульской </a:t>
            </a:r>
            <a:r>
              <a:rPr lang="ru-RU" sz="2400" b="1" dirty="0"/>
              <a:t>губернии, в наследственном имении матери — Ясной </a:t>
            </a:r>
            <a:r>
              <a:rPr lang="ru-RU" sz="2400" b="1" dirty="0" smtClean="0"/>
              <a:t>Поляне. </a:t>
            </a:r>
            <a:r>
              <a:rPr lang="ru-RU" sz="2400" b="1" dirty="0"/>
              <a:t>Был четвёртым ребёнком в семье. </a:t>
            </a:r>
          </a:p>
        </p:txBody>
      </p:sp>
      <p:pic>
        <p:nvPicPr>
          <p:cNvPr id="22532" name="Picture 4" descr="http://www.pressa71.ru/_nw/24/42626254.jpg"/>
          <p:cNvPicPr>
            <a:picLocks noChangeAspect="1" noChangeArrowheads="1"/>
          </p:cNvPicPr>
          <p:nvPr/>
        </p:nvPicPr>
        <p:blipFill>
          <a:blip r:embed="rId2"/>
          <a:srcRect l="2876" t="2767" r="7347" b="10259"/>
          <a:stretch>
            <a:fillRect/>
          </a:stretch>
        </p:blipFill>
        <p:spPr bwMode="auto">
          <a:xfrm>
            <a:off x="1263603" y="2243328"/>
            <a:ext cx="6712021" cy="4315968"/>
          </a:xfrm>
          <a:prstGeom prst="rect">
            <a:avLst/>
          </a:prstGeom>
          <a:ln w="190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8641" y="1305684"/>
            <a:ext cx="4675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Первые годы жизни Толстого прошли в имении родителей Ясная Поляна недалеко от города Тулы. Очень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рано, в полуторагодовалом возрасте, он потерял мать Марию Николаевну, женщину эмоциональную и решительную. Толстой знал много семейных рассказов о матери. Образ ее был овеян для него самыми светлыми чувствами. 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indent="354013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Воспитанием осиротевших детей занялась дальняя родственница Т. А. Ергольская. </a:t>
            </a:r>
          </a:p>
        </p:txBody>
      </p:sp>
      <p:pic>
        <p:nvPicPr>
          <p:cNvPr id="20482" name="Picture 2" descr="https://upload.wikimedia.org/wikipedia/commons/thumb/5/56/VolkonskayaMN.jpg/200px-Volkonskaya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540" y="1289153"/>
            <a:ext cx="3468310" cy="35376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7492" y="4993397"/>
            <a:ext cx="3541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Силуэт М. Н. Волконской — единственное изображение матери писателя. 1810-е гг.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008" y="121827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013" algn="just"/>
            <a:r>
              <a:rPr lang="ru-RU" sz="2400" b="1" dirty="0" smtClean="0"/>
              <a:t>Вскоре внезапно умер отец</a:t>
            </a:r>
            <a:r>
              <a:rPr lang="ru-RU" sz="2400" b="1" dirty="0"/>
              <a:t>, Николай Ильич, отставной </a:t>
            </a:r>
            <a:r>
              <a:rPr lang="ru-RU" sz="2400" b="1" dirty="0" smtClean="0"/>
              <a:t>полковник</a:t>
            </a:r>
            <a:r>
              <a:rPr lang="ru-RU" sz="2400" b="1" dirty="0"/>
              <a:t>.</a:t>
            </a:r>
            <a:r>
              <a:rPr lang="ru-RU" sz="2400" b="1" dirty="0" smtClean="0"/>
              <a:t> Он  </a:t>
            </a:r>
            <a:r>
              <a:rPr lang="ru-RU" sz="2400" b="1" dirty="0" smtClean="0"/>
              <a:t>отличался </a:t>
            </a:r>
            <a:r>
              <a:rPr lang="ru-RU" sz="2400" b="1" dirty="0"/>
              <a:t>гордостью и независимостью в отношениях с представителями власти. Для Толстого-ребенка отец был воплощением красоты, силы, страстной, азартной любви к радостям жизни. От него он унаследовал увлечение псовой охотой, красоту и </a:t>
            </a:r>
            <a:r>
              <a:rPr lang="ru-RU" sz="2400" b="1" dirty="0" smtClean="0"/>
              <a:t>азарт.</a:t>
            </a:r>
            <a:endParaRPr lang="ru-RU" sz="2400" b="1" dirty="0"/>
          </a:p>
        </p:txBody>
      </p:sp>
      <p:pic>
        <p:nvPicPr>
          <p:cNvPr id="23558" name="Picture 6" descr="https://upload.wikimedia.org/wikipedia/commons/thumb/8/8c/Nicolay_Ilyich_Tolstoy.jpg/200px-Nicolay_Ilyich_Tolst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1954" y="1319194"/>
            <a:ext cx="3182480" cy="41372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19512" y="5496593"/>
            <a:ext cx="2568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Николай Ильич Толстой</a:t>
            </a:r>
          </a:p>
          <a:p>
            <a:pPr algn="ctr"/>
            <a:r>
              <a:rPr lang="ru-RU" i="1" dirty="0"/>
              <a:t>1820-е гг.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5936" y="1950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7472" y="1040999"/>
            <a:ext cx="84551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/>
              <a:t>В </a:t>
            </a:r>
            <a:r>
              <a:rPr lang="ru-RU" sz="2000" b="1" dirty="0"/>
              <a:t>1843 году П. И. Юшкова, взяв на себя роль опекунши своих несовершеннолетних племянников </a:t>
            </a:r>
            <a:r>
              <a:rPr lang="ru-RU" sz="2000" b="1" dirty="0" smtClean="0"/>
              <a:t>и племянницы. </a:t>
            </a:r>
            <a:r>
              <a:rPr lang="ru-RU" sz="2000" b="1" dirty="0" smtClean="0"/>
              <a:t>Первоначальное образование Л.Н.Толстой получил дома, как принято было тогда в дворянских семьях</a:t>
            </a:r>
            <a:r>
              <a:rPr lang="ru-RU" sz="2000" b="1" dirty="0" smtClean="0"/>
              <a:t>. Вслед </a:t>
            </a:r>
            <a:r>
              <a:rPr lang="ru-RU" sz="2000" b="1" dirty="0"/>
              <a:t>за братьями Николаем, Дмитрием и Сергеем Лев решил поступить в Императорский Казанский </a:t>
            </a:r>
            <a:r>
              <a:rPr lang="ru-RU" sz="2000" b="1" dirty="0" smtClean="0"/>
              <a:t>университет. </a:t>
            </a:r>
            <a:endParaRPr lang="ru-RU" sz="2000" b="1" dirty="0"/>
          </a:p>
        </p:txBody>
      </p:sp>
      <p:pic>
        <p:nvPicPr>
          <p:cNvPr id="26626" name="Picture 2" descr="http://www.a4format.ru/index_pic.php?data=photos/411b2a46.jpg&amp;percenta=1.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9761" y="2764342"/>
            <a:ext cx="5194681" cy="3120735"/>
          </a:xfrm>
          <a:prstGeom prst="rect">
            <a:avLst/>
          </a:prstGeom>
          <a:noFill/>
        </p:spPr>
      </p:pic>
      <p:pic>
        <p:nvPicPr>
          <p:cNvPr id="26628" name="Picture 4" descr="http://rubooks.org/pic/5812/i_010.jpg"/>
          <p:cNvPicPr>
            <a:picLocks noChangeAspect="1" noChangeArrowheads="1"/>
          </p:cNvPicPr>
          <p:nvPr/>
        </p:nvPicPr>
        <p:blipFill>
          <a:blip r:embed="rId3"/>
          <a:srcRect l="14843" t="6126" r="23619" b="47977"/>
          <a:stretch>
            <a:fillRect/>
          </a:stretch>
        </p:blipFill>
        <p:spPr bwMode="auto">
          <a:xfrm>
            <a:off x="484598" y="2768183"/>
            <a:ext cx="2477259" cy="31089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80283" y="5941846"/>
            <a:ext cx="465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i="1" dirty="0" smtClean="0"/>
              <a:t>Л.Н.Толстой вместе с братьями.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773" y="5983947"/>
            <a:ext cx="2893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Сестра Л.Н.Толстого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ев Толстой. Собрание сочин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215" y="1337299"/>
            <a:ext cx="3453257" cy="41480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7492" y="1225689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013" algn="just"/>
            <a:r>
              <a:rPr lang="ru-RU" sz="2200" b="1" dirty="0" smtClean="0"/>
              <a:t>Лев Николаевич уже в то время знал </a:t>
            </a:r>
            <a:r>
              <a:rPr lang="ru-RU" sz="2200" b="1" u="sng" dirty="0" smtClean="0"/>
              <a:t>16 языков</a:t>
            </a:r>
            <a:r>
              <a:rPr lang="ru-RU" sz="2200" b="1" dirty="0" smtClean="0"/>
              <a:t>, много читал и изучал философию, но, несмотря на это, В 1844 в 19 лет он покидает университет и уезжает в Ясную Поляну - имение, доставшееся ему по наследству. </a:t>
            </a:r>
          </a:p>
          <a:p>
            <a:pPr indent="354013" algn="just"/>
            <a:r>
              <a:rPr lang="ru-RU" sz="2200" b="1" dirty="0" smtClean="0"/>
              <a:t>Перевелся </a:t>
            </a:r>
            <a:r>
              <a:rPr lang="ru-RU" sz="2200" b="1" dirty="0"/>
              <a:t>на юридический факультет, где проучился неполных два года: занятия не вызывали у него живого интереса и он со страстью предался светским развлечениям. </a:t>
            </a:r>
            <a:endParaRPr lang="ru-RU" sz="2200" b="1" dirty="0" smtClean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thumb/7/79/1856._%D0%9B.%D0%9D.%D0%A2%D0%BE%D0%BB%D1%81%D1%82%D0%BE%D0%B9.jpg/220px-1856._%D0%9B.%D0%9D.%D0%A2%D0%BE%D0%BB%D1%81%D1%82%D0%BE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121664"/>
            <a:ext cx="4053385" cy="4937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35424" y="1207008"/>
            <a:ext cx="4126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/>
              <a:t>Весной 1847, подав прошение об увольнении из университета "по расстроенному здоровью и домашним обстоятельствам", Толстой уехал в Ясную Поляну с твердым намерением изучить весь курс юридических наук (чтобы сдать экзамен экстерном), "практическую медицину", языки, сельское хозяйство, историю, географическую статистику, написать диссертацию и "достигнуть высшей степени совершенства в музыке и живописи".</a:t>
            </a:r>
            <a:endParaRPr lang="ru-RU" sz="2000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173</TotalTime>
  <Words>913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xxx</cp:lastModifiedBy>
  <cp:revision>22</cp:revision>
  <dcterms:created xsi:type="dcterms:W3CDTF">2016-01-14T15:07:33Z</dcterms:created>
  <dcterms:modified xsi:type="dcterms:W3CDTF">2016-02-17T09:06:17Z</dcterms:modified>
</cp:coreProperties>
</file>