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59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20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F8EE18-ADDB-4BB8-9D1D-56F0336280C0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33713-5564-4BAD-B5A1-B222981E54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062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92AB1-4380-467A-8EA7-6A2A9313C0D0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59FB41B-F018-47E2-AF97-93E21F2AC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92AB1-4380-467A-8EA7-6A2A9313C0D0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FB41B-F018-47E2-AF97-93E21F2AC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92AB1-4380-467A-8EA7-6A2A9313C0D0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FB41B-F018-47E2-AF97-93E21F2AC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92AB1-4380-467A-8EA7-6A2A9313C0D0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59FB41B-F018-47E2-AF97-93E21F2AC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92AB1-4380-467A-8EA7-6A2A9313C0D0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FB41B-F018-47E2-AF97-93E21F2ACC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92AB1-4380-467A-8EA7-6A2A9313C0D0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FB41B-F018-47E2-AF97-93E21F2AC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92AB1-4380-467A-8EA7-6A2A9313C0D0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59FB41B-F018-47E2-AF97-93E21F2ACC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92AB1-4380-467A-8EA7-6A2A9313C0D0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FB41B-F018-47E2-AF97-93E21F2AC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92AB1-4380-467A-8EA7-6A2A9313C0D0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FB41B-F018-47E2-AF97-93E21F2AC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92AB1-4380-467A-8EA7-6A2A9313C0D0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FB41B-F018-47E2-AF97-93E21F2AC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92AB1-4380-467A-8EA7-6A2A9313C0D0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FB41B-F018-47E2-AF97-93E21F2ACC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5792AB1-4380-467A-8EA7-6A2A9313C0D0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59FB41B-F018-47E2-AF97-93E21F2ACC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10" Type="http://schemas.openxmlformats.org/officeDocument/2006/relationships/image" Target="../media/image13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4143381"/>
            <a:ext cx="8405842" cy="2571767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теория решения изобретательских задач или развитие творческого воображения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428604"/>
            <a:ext cx="8458200" cy="1571636"/>
          </a:xfrm>
        </p:spPr>
        <p:txBody>
          <a:bodyPr>
            <a:normAutofit/>
          </a:bodyPr>
          <a:lstStyle/>
          <a:p>
            <a:r>
              <a:rPr lang="ru-RU" dirty="0" smtClean="0"/>
              <a:t>научить детей системно мыслить, направлять мыслительные действия дошкольников на поиск новых, нешаблонных решений.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3143248"/>
            <a:ext cx="8229600" cy="2982915"/>
          </a:xfrm>
        </p:spPr>
        <p:txBody>
          <a:bodyPr>
            <a:normAutofit/>
          </a:bodyPr>
          <a:lstStyle/>
          <a:p>
            <a:r>
              <a:rPr lang="ru-RU" sz="2000" i="1" dirty="0" smtClean="0"/>
              <a:t>«Мир</a:t>
            </a:r>
            <a:r>
              <a:rPr lang="ru-RU" sz="2000" i="1" dirty="0"/>
              <a:t>, в котором мы живем, устроен сложно. И если мы хотим его познавать и преобразовывать, наше мышление должно правильно отражать этот мир. Сложному, динамичному, диалектически развивающемуся миру должна соответствовать в нашем сознании его полная модель – сложная, динамичная, диалектически развивающаяся»</a:t>
            </a:r>
            <a:endParaRPr lang="ru-RU" sz="2000" dirty="0"/>
          </a:p>
          <a:p>
            <a:r>
              <a:rPr lang="ru-RU" sz="2000" dirty="0" smtClean="0"/>
              <a:t>                                                                        </a:t>
            </a:r>
            <a:r>
              <a:rPr lang="ru-RU" sz="2000" dirty="0" err="1" smtClean="0"/>
              <a:t>Г.С.Альтшуллер</a:t>
            </a:r>
            <a:endParaRPr lang="ru-RU" sz="2000" dirty="0"/>
          </a:p>
          <a:p>
            <a:endParaRPr lang="ru-RU" dirty="0"/>
          </a:p>
        </p:txBody>
      </p:sp>
      <p:pic>
        <p:nvPicPr>
          <p:cNvPr id="4" name="Рисунок 3" descr="54937817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857232"/>
            <a:ext cx="1857388" cy="164783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04800" y="5500702"/>
            <a:ext cx="8610600" cy="135729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ТРИЗ  -  Теория решения изобретательских задач</a:t>
            </a:r>
            <a:endParaRPr lang="ru-RU" sz="3200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                    Цели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                   задачи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>
          <a:xfrm>
            <a:off x="281444" y="1214423"/>
            <a:ext cx="4290556" cy="4043378"/>
          </a:xfrm>
        </p:spPr>
        <p:txBody>
          <a:bodyPr>
            <a:normAutofit/>
          </a:bodyPr>
          <a:lstStyle/>
          <a:p>
            <a:r>
              <a:rPr lang="ru-RU" dirty="0"/>
              <a:t>- </a:t>
            </a:r>
            <a:r>
              <a:rPr lang="ru-RU" sz="1700" dirty="0"/>
              <a:t>формирование у детей творческого мышления, т.е. воспитание творческой личности, подготовленной к стабильному решению нестандартных задач в различных областях деятельности. Он требует определенной подготовки воспитателя, его искреннего желания творить, искать и находить новое, нетрадиционное, казалось бы, в обыденном.</a:t>
            </a:r>
          </a:p>
          <a:p>
            <a:endParaRPr lang="ru-RU" b="1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>
          <a:xfrm>
            <a:off x="4648730" y="1142985"/>
            <a:ext cx="4288536" cy="4857784"/>
          </a:xfrm>
        </p:spPr>
        <p:txBody>
          <a:bodyPr>
            <a:noAutofit/>
          </a:bodyPr>
          <a:lstStyle/>
          <a:p>
            <a:r>
              <a:rPr lang="ru-RU" sz="1600" dirty="0" smtClean="0"/>
              <a:t>развивать </a:t>
            </a:r>
            <a:r>
              <a:rPr lang="ru-RU" sz="1600" dirty="0"/>
              <a:t>воображение, фантазию детей,</a:t>
            </a:r>
          </a:p>
          <a:p>
            <a:r>
              <a:rPr lang="ru-RU" sz="1600" dirty="0" smtClean="0"/>
              <a:t>преподносить </a:t>
            </a:r>
            <a:r>
              <a:rPr lang="ru-RU" sz="1600" dirty="0"/>
              <a:t>знания в увлекательной и интересной для детей форме, обеспечивает их прочное усвоение и систематизацию,</a:t>
            </a:r>
          </a:p>
          <a:p>
            <a:r>
              <a:rPr lang="ru-RU" sz="1600" dirty="0"/>
              <a:t>ТРИЗ стимулирует развитие мышления дошкольников, проявление творчества как детьми, так и педагогами.</a:t>
            </a:r>
          </a:p>
          <a:p>
            <a:r>
              <a:rPr lang="ru-RU" sz="1600" dirty="0"/>
              <a:t>ТРИЗ работает на принципах педагогики сотрудничества, ставит детей и педагогов в позицию партнёров, стимулирует создание ситуации успеха для детей, тем самым, поддерживая их веру в свои силы и возможности, интерес к познанию окружающего мира.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00099" y="1571611"/>
          <a:ext cx="7500990" cy="43577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00330"/>
                <a:gridCol w="2500330"/>
                <a:gridCol w="2500330"/>
              </a:tblGrid>
              <a:tr h="1452573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2573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2573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000100" y="285728"/>
            <a:ext cx="736727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СИСТЕМНЫЙ ОПЕРАТОР</a:t>
            </a:r>
            <a:endParaRPr lang="ru-RU" sz="2400" b="1" dirty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Выноска со стрелкой вниз 3"/>
          <p:cNvSpPr/>
          <p:nvPr/>
        </p:nvSpPr>
        <p:spPr>
          <a:xfrm>
            <a:off x="1357290" y="1000108"/>
            <a:ext cx="1714512" cy="500066"/>
          </a:xfrm>
          <a:prstGeom prst="downArrow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прошлое</a:t>
            </a:r>
            <a:endParaRPr lang="ru-RU" dirty="0"/>
          </a:p>
        </p:txBody>
      </p:sp>
      <p:sp>
        <p:nvSpPr>
          <p:cNvPr id="5" name="Выноска со стрелкой вниз 4"/>
          <p:cNvSpPr/>
          <p:nvPr/>
        </p:nvSpPr>
        <p:spPr>
          <a:xfrm>
            <a:off x="3857620" y="1000108"/>
            <a:ext cx="1714512" cy="500066"/>
          </a:xfrm>
          <a:prstGeom prst="downArrow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настоящее</a:t>
            </a:r>
            <a:endParaRPr lang="ru-RU" dirty="0"/>
          </a:p>
        </p:txBody>
      </p:sp>
      <p:sp>
        <p:nvSpPr>
          <p:cNvPr id="6" name="Выноска со стрелкой вниз 5"/>
          <p:cNvSpPr/>
          <p:nvPr/>
        </p:nvSpPr>
        <p:spPr>
          <a:xfrm>
            <a:off x="6429388" y="1000108"/>
            <a:ext cx="1714512" cy="500066"/>
          </a:xfrm>
          <a:prstGeom prst="downArrow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будущее</a:t>
            </a:r>
            <a:endParaRPr lang="ru-RU" dirty="0"/>
          </a:p>
        </p:txBody>
      </p:sp>
      <p:sp>
        <p:nvSpPr>
          <p:cNvPr id="7" name="Выноска со стрелкой вправо 6"/>
          <p:cNvSpPr/>
          <p:nvPr/>
        </p:nvSpPr>
        <p:spPr>
          <a:xfrm>
            <a:off x="428596" y="1500174"/>
            <a:ext cx="500066" cy="1428760"/>
          </a:xfrm>
          <a:prstGeom prst="rightArrow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dirty="0" smtClean="0"/>
              <a:t>надсистема</a:t>
            </a:r>
            <a:endParaRPr lang="ru-RU" dirty="0"/>
          </a:p>
        </p:txBody>
      </p:sp>
      <p:sp>
        <p:nvSpPr>
          <p:cNvPr id="8" name="Выноска со стрелкой вправо 7"/>
          <p:cNvSpPr/>
          <p:nvPr/>
        </p:nvSpPr>
        <p:spPr>
          <a:xfrm>
            <a:off x="428596" y="3071810"/>
            <a:ext cx="500066" cy="1285884"/>
          </a:xfrm>
          <a:prstGeom prst="rightArrow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dirty="0" smtClean="0"/>
              <a:t>система</a:t>
            </a:r>
            <a:endParaRPr lang="ru-RU" dirty="0"/>
          </a:p>
        </p:txBody>
      </p:sp>
      <p:sp>
        <p:nvSpPr>
          <p:cNvPr id="9" name="Выноска со стрелкой вправо 8"/>
          <p:cNvSpPr/>
          <p:nvPr/>
        </p:nvSpPr>
        <p:spPr>
          <a:xfrm>
            <a:off x="428596" y="4572008"/>
            <a:ext cx="500066" cy="1357322"/>
          </a:xfrm>
          <a:prstGeom prst="rightArrow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dirty="0" smtClean="0"/>
              <a:t>подсистема</a:t>
            </a:r>
            <a:endParaRPr lang="ru-RU" dirty="0"/>
          </a:p>
        </p:txBody>
      </p:sp>
      <p:sp>
        <p:nvSpPr>
          <p:cNvPr id="10" name="Выноска со стрелкой вправо 9"/>
          <p:cNvSpPr/>
          <p:nvPr/>
        </p:nvSpPr>
        <p:spPr>
          <a:xfrm rot="16200000">
            <a:off x="7286643" y="5715017"/>
            <a:ext cx="428630" cy="1285884"/>
          </a:xfrm>
          <a:prstGeom prst="rightArrow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1400" dirty="0" smtClean="0"/>
              <a:t>анти система</a:t>
            </a:r>
            <a:endParaRPr lang="ru-RU" sz="1400" dirty="0"/>
          </a:p>
        </p:txBody>
      </p:sp>
      <p:sp>
        <p:nvSpPr>
          <p:cNvPr id="13" name="Выноска со стрелкой вправо 12"/>
          <p:cNvSpPr/>
          <p:nvPr/>
        </p:nvSpPr>
        <p:spPr>
          <a:xfrm rot="5400000" flipH="1">
            <a:off x="1964513" y="5679297"/>
            <a:ext cx="500066" cy="1285884"/>
          </a:xfrm>
          <a:prstGeom prst="rightArrow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sz="1600" dirty="0" smtClean="0"/>
              <a:t>Со система</a:t>
            </a:r>
            <a:endParaRPr lang="ru-RU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04800" y="357166"/>
            <a:ext cx="8686800" cy="642942"/>
          </a:xfrm>
        </p:spPr>
        <p:txBody>
          <a:bodyPr>
            <a:normAutofit/>
          </a:bodyPr>
          <a:lstStyle/>
          <a:p>
            <a:r>
              <a:rPr lang="ru-RU" dirty="0" smtClean="0"/>
              <a:t>           Системный оператор</a:t>
            </a:r>
            <a:endParaRPr lang="ru-RU" dirty="0"/>
          </a:p>
        </p:txBody>
      </p:sp>
      <p:pic>
        <p:nvPicPr>
          <p:cNvPr id="9" name="Содержимое 8" descr="стул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2071678"/>
            <a:ext cx="7172325" cy="440055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00099" y="1571611"/>
          <a:ext cx="7500990" cy="43577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00330"/>
                <a:gridCol w="2500330"/>
                <a:gridCol w="2500330"/>
              </a:tblGrid>
              <a:tr h="145257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257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257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000100" y="285728"/>
            <a:ext cx="736727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СИСТЕМНЫЙ ОПЕРАТОР</a:t>
            </a:r>
            <a:endParaRPr lang="ru-RU" sz="2400" b="1" dirty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Выноска со стрелкой вниз 3"/>
          <p:cNvSpPr/>
          <p:nvPr/>
        </p:nvSpPr>
        <p:spPr>
          <a:xfrm>
            <a:off x="1357290" y="1000108"/>
            <a:ext cx="1714512" cy="500066"/>
          </a:xfrm>
          <a:prstGeom prst="downArrow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прошлое</a:t>
            </a:r>
            <a:endParaRPr lang="ru-RU" dirty="0"/>
          </a:p>
        </p:txBody>
      </p:sp>
      <p:sp>
        <p:nvSpPr>
          <p:cNvPr id="5" name="Выноска со стрелкой вниз 4"/>
          <p:cNvSpPr/>
          <p:nvPr/>
        </p:nvSpPr>
        <p:spPr>
          <a:xfrm>
            <a:off x="3857620" y="1000108"/>
            <a:ext cx="1714512" cy="500066"/>
          </a:xfrm>
          <a:prstGeom prst="downArrow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настоящее</a:t>
            </a:r>
            <a:endParaRPr lang="ru-RU" dirty="0"/>
          </a:p>
        </p:txBody>
      </p:sp>
      <p:sp>
        <p:nvSpPr>
          <p:cNvPr id="6" name="Выноска со стрелкой вниз 5"/>
          <p:cNvSpPr/>
          <p:nvPr/>
        </p:nvSpPr>
        <p:spPr>
          <a:xfrm>
            <a:off x="6429388" y="1000108"/>
            <a:ext cx="1714512" cy="500066"/>
          </a:xfrm>
          <a:prstGeom prst="downArrow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будущее</a:t>
            </a:r>
            <a:endParaRPr lang="ru-RU" dirty="0"/>
          </a:p>
        </p:txBody>
      </p:sp>
      <p:sp>
        <p:nvSpPr>
          <p:cNvPr id="7" name="Выноска со стрелкой вправо 6"/>
          <p:cNvSpPr/>
          <p:nvPr/>
        </p:nvSpPr>
        <p:spPr>
          <a:xfrm>
            <a:off x="357158" y="1643050"/>
            <a:ext cx="571504" cy="1285884"/>
          </a:xfrm>
          <a:prstGeom prst="rightArrow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/>
              <a:t>надсистема</a:t>
            </a:r>
            <a:endParaRPr lang="ru-RU" sz="1400" dirty="0"/>
          </a:p>
        </p:txBody>
      </p:sp>
      <p:sp>
        <p:nvSpPr>
          <p:cNvPr id="8" name="Выноска со стрелкой вправо 7"/>
          <p:cNvSpPr/>
          <p:nvPr/>
        </p:nvSpPr>
        <p:spPr>
          <a:xfrm>
            <a:off x="428596" y="3071810"/>
            <a:ext cx="500066" cy="1285884"/>
          </a:xfrm>
          <a:prstGeom prst="rightArrow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dirty="0" smtClean="0"/>
              <a:t>система</a:t>
            </a:r>
            <a:endParaRPr lang="ru-RU" dirty="0"/>
          </a:p>
        </p:txBody>
      </p:sp>
      <p:sp>
        <p:nvSpPr>
          <p:cNvPr id="9" name="Выноска со стрелкой вправо 8"/>
          <p:cNvSpPr/>
          <p:nvPr/>
        </p:nvSpPr>
        <p:spPr>
          <a:xfrm>
            <a:off x="428596" y="4572008"/>
            <a:ext cx="500066" cy="1285884"/>
          </a:xfrm>
          <a:prstGeom prst="rightArrow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/>
              <a:t>подсистема</a:t>
            </a:r>
            <a:endParaRPr lang="ru-RU" sz="1400" dirty="0"/>
          </a:p>
        </p:txBody>
      </p:sp>
      <p:sp>
        <p:nvSpPr>
          <p:cNvPr id="10" name="Выноска со стрелкой вправо 9"/>
          <p:cNvSpPr/>
          <p:nvPr/>
        </p:nvSpPr>
        <p:spPr>
          <a:xfrm rot="16200000">
            <a:off x="6965186" y="5393533"/>
            <a:ext cx="1000107" cy="1928824"/>
          </a:xfrm>
          <a:prstGeom prst="rightArrow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1400" dirty="0" err="1" smtClean="0"/>
              <a:t>Огонь,человек,пила</a:t>
            </a:r>
            <a:endParaRPr lang="ru-RU" sz="1600" dirty="0"/>
          </a:p>
        </p:txBody>
      </p:sp>
      <p:sp>
        <p:nvSpPr>
          <p:cNvPr id="13" name="Выноска со стрелкой вправо 12"/>
          <p:cNvSpPr/>
          <p:nvPr/>
        </p:nvSpPr>
        <p:spPr>
          <a:xfrm rot="5400000" flipH="1">
            <a:off x="1750211" y="5536409"/>
            <a:ext cx="928670" cy="1714512"/>
          </a:xfrm>
          <a:prstGeom prst="rightArrow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sz="1600" dirty="0" err="1" smtClean="0"/>
              <a:t>Дождь,человек</a:t>
            </a:r>
            <a:r>
              <a:rPr lang="ru-RU" sz="1600" dirty="0" smtClean="0"/>
              <a:t>,</a:t>
            </a:r>
          </a:p>
          <a:p>
            <a:pPr algn="ctr"/>
            <a:r>
              <a:rPr lang="ru-RU" sz="1600" dirty="0" smtClean="0"/>
              <a:t>птицы</a:t>
            </a:r>
            <a:endParaRPr lang="ru-RU" sz="1600" dirty="0"/>
          </a:p>
        </p:txBody>
      </p:sp>
      <p:pic>
        <p:nvPicPr>
          <p:cNvPr id="12" name="Рисунок 11" descr="elk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1901" y="3071811"/>
            <a:ext cx="1785950" cy="1285884"/>
          </a:xfrm>
          <a:prstGeom prst="rect">
            <a:avLst/>
          </a:prstGeom>
        </p:spPr>
      </p:pic>
      <p:pic>
        <p:nvPicPr>
          <p:cNvPr id="14" name="Рисунок 13" descr="лес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868" y="1571613"/>
            <a:ext cx="2357454" cy="1428760"/>
          </a:xfrm>
          <a:prstGeom prst="rect">
            <a:avLst/>
          </a:prstGeom>
        </p:spPr>
      </p:pic>
      <p:pic>
        <p:nvPicPr>
          <p:cNvPr id="15" name="Рисунок 14" descr="части ели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1868" y="4500571"/>
            <a:ext cx="2357454" cy="1428760"/>
          </a:xfrm>
          <a:prstGeom prst="rect">
            <a:avLst/>
          </a:prstGeom>
        </p:spPr>
      </p:pic>
      <p:pic>
        <p:nvPicPr>
          <p:cNvPr id="16" name="Рисунок 15" descr="мал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1538" y="3071810"/>
            <a:ext cx="2405066" cy="1357322"/>
          </a:xfrm>
          <a:prstGeom prst="rect">
            <a:avLst/>
          </a:prstGeom>
        </p:spPr>
      </p:pic>
      <p:pic>
        <p:nvPicPr>
          <p:cNvPr id="17" name="Рисунок 16" descr="мален елка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42976" y="1643050"/>
            <a:ext cx="2286016" cy="1357322"/>
          </a:xfrm>
          <a:prstGeom prst="rect">
            <a:avLst/>
          </a:prstGeom>
        </p:spPr>
      </p:pic>
      <p:pic>
        <p:nvPicPr>
          <p:cNvPr id="18" name="Рисунок 17" descr="росток.jpe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85852" y="4500570"/>
            <a:ext cx="1857388" cy="1428750"/>
          </a:xfrm>
          <a:prstGeom prst="rect">
            <a:avLst/>
          </a:prstGeom>
        </p:spPr>
      </p:pic>
      <p:pic>
        <p:nvPicPr>
          <p:cNvPr id="19" name="Рисунок 18" descr="новогель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357950" y="3071811"/>
            <a:ext cx="1625397" cy="1357322"/>
          </a:xfrm>
          <a:prstGeom prst="rect">
            <a:avLst/>
          </a:prstGeom>
        </p:spPr>
      </p:pic>
      <p:pic>
        <p:nvPicPr>
          <p:cNvPr id="20" name="Рисунок 19" descr="доски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143636" y="4500570"/>
            <a:ext cx="2214578" cy="1357322"/>
          </a:xfrm>
          <a:prstGeom prst="rect">
            <a:avLst/>
          </a:prstGeom>
        </p:spPr>
      </p:pic>
      <p:pic>
        <p:nvPicPr>
          <p:cNvPr id="22" name="Рисунок 21" descr="1172-2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072198" y="1571612"/>
            <a:ext cx="2428892" cy="142876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266</TotalTime>
  <Words>241</Words>
  <Application>Microsoft Office PowerPoint</Application>
  <PresentationFormat>Экран (4:3)</PresentationFormat>
  <Paragraphs>41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Calibri</vt:lpstr>
      <vt:lpstr>Franklin Gothic Book</vt:lpstr>
      <vt:lpstr>Franklin Gothic Medium</vt:lpstr>
      <vt:lpstr>Times New Roman</vt:lpstr>
      <vt:lpstr>Wingdings 2</vt:lpstr>
      <vt:lpstr>Трек</vt:lpstr>
      <vt:lpstr> теория решения изобретательских задач или развитие творческого воображения</vt:lpstr>
      <vt:lpstr>Презентация PowerPoint</vt:lpstr>
      <vt:lpstr>ТРИЗ  -  Теория решения изобретательских задач</vt:lpstr>
      <vt:lpstr>Презентация PowerPoint</vt:lpstr>
      <vt:lpstr>           Системный оператор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Мастер-класс</dc:title>
  <dc:creator>Пользователь</dc:creator>
  <cp:lastModifiedBy>111</cp:lastModifiedBy>
  <cp:revision>32</cp:revision>
  <dcterms:created xsi:type="dcterms:W3CDTF">2013-01-03T09:38:27Z</dcterms:created>
  <dcterms:modified xsi:type="dcterms:W3CDTF">2016-02-17T11:30:36Z</dcterms:modified>
</cp:coreProperties>
</file>