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FA00A-EED5-44C2-B60F-4330A258357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3CF0-9B91-4226-8645-758E8E16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F3CF0-9B91-4226-8645-758E8E1688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7;&#1079;&#1077;&#1085;&#1090;&#1072;&#1094;&#1080;&#1103;%20&#1087;&#1086;%20&#1055;&#1044;&#1044;%20&#1074;&#1086;&#1089;&#1087;&#1080;&#1090;&#1072;&#1090;&#1077;&#1083;&#1103;%20&#1043;&#1041;&#1044;&#1054;&#1059;%20&#8470;%2015%20&#1050;&#1088;&#1072;&#1089;&#1085;&#1086;&#1089;&#1077;&#1083;&#1100;&#1089;&#1082;&#1086;&#1075;&#1086;%20&#1088;&#1072;&#1081;&#1086;&#1085;&#1072;%20%20&#1043;&#1086;&#1088;&#1086;&#1074;&#1086;&#1081;%20&#1054;.&#1040;\assol_-_moya_mama_1_(-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725144"/>
            <a:ext cx="1466850" cy="1885950"/>
          </a:xfrm>
          <a:prstGeom prst="round2Diag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992888" cy="720080"/>
          </a:xfrm>
        </p:spPr>
        <p:txBody>
          <a:bodyPr/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Государственное бюджетное дошкольное образовательное учреждение  детский сад №15  комбинированного вида Красносельского района города Санкт – Петербурга.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464496"/>
          </a:xfrm>
        </p:spPr>
        <p:txBody>
          <a:bodyPr/>
          <a:lstStyle/>
          <a:p>
            <a:pPr marL="72000" algn="ctr">
              <a:spcBef>
                <a:spcPts val="0"/>
              </a:spcBef>
              <a:buNone/>
            </a:pPr>
            <a:r>
              <a:rPr lang="ru-RU" b="1" dirty="0" smtClean="0"/>
              <a:t>   </a:t>
            </a:r>
            <a:r>
              <a:rPr lang="ru-RU" sz="1800" b="1" dirty="0" smtClean="0">
                <a:solidFill>
                  <a:srgbClr val="C00000"/>
                </a:solidFill>
              </a:rPr>
              <a:t>КОНСУЛЬТАЦИЯ ДЛЯ ПЕДАГОГОВ  </a:t>
            </a:r>
          </a:p>
          <a:p>
            <a:pPr marL="7200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«ПРИОБЩЕНИЕ РОДИТЕЛЕЙ К РАБОТЕ ПО ПРОФИЛАКТИКЕ ДЕТСКОГО, </a:t>
            </a:r>
          </a:p>
          <a:p>
            <a:pPr marL="7200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ДОРОЖНО – ТРАНСПОРТНОГО ТРАВМАТИЗМА.»</a:t>
            </a:r>
          </a:p>
          <a:p>
            <a:pPr marL="7200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</a:t>
            </a:r>
          </a:p>
          <a:p>
            <a:pPr marL="7200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 </a:t>
            </a:r>
            <a:r>
              <a:rPr lang="ru-RU" sz="2800" b="1" dirty="0" smtClean="0">
                <a:solidFill>
                  <a:srgbClr val="002060"/>
                </a:solidFill>
              </a:rPr>
              <a:t>Вечер  развлечений для детей и родителей</a:t>
            </a:r>
          </a:p>
          <a:p>
            <a:pPr marL="7200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Тема: «Праздник дорожной азбуки</a:t>
            </a:r>
            <a:r>
              <a:rPr lang="ru-RU" b="1" dirty="0" smtClean="0">
                <a:solidFill>
                  <a:srgbClr val="00642D"/>
                </a:solidFill>
              </a:rPr>
              <a:t>».</a:t>
            </a:r>
          </a:p>
          <a:p>
            <a:pPr>
              <a:buNone/>
            </a:pPr>
            <a:r>
              <a:rPr lang="ru-RU" b="1" dirty="0" smtClean="0"/>
              <a:t>                      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              Технология: информационно – коммуникационная.</a:t>
            </a:r>
            <a:endParaRPr lang="ru-RU" b="1" dirty="0" smtClean="0"/>
          </a:p>
          <a:p>
            <a:pPr>
              <a:buNone/>
            </a:pPr>
            <a:r>
              <a:rPr lang="ru-RU" sz="1800" dirty="0" smtClean="0"/>
              <a:t>          </a:t>
            </a:r>
          </a:p>
          <a:p>
            <a:pPr>
              <a:buNone/>
            </a:pPr>
            <a:r>
              <a:rPr lang="ru-RU" sz="1800" dirty="0" smtClean="0"/>
              <a:t>                      </a:t>
            </a:r>
          </a:p>
          <a:p>
            <a:pPr>
              <a:buNone/>
            </a:pPr>
            <a:r>
              <a:rPr lang="ru-RU" sz="1800" dirty="0" smtClean="0"/>
              <a:t>   </a:t>
            </a:r>
            <a:r>
              <a:rPr lang="ru-RU" sz="1800" dirty="0" smtClean="0"/>
              <a:t>Составитель </a:t>
            </a:r>
            <a:r>
              <a:rPr lang="ru-RU" sz="1800" dirty="0" smtClean="0"/>
              <a:t>воспитатель  </a:t>
            </a:r>
            <a:r>
              <a:rPr lang="ru-RU" sz="1800" dirty="0" smtClean="0"/>
              <a:t>группы компенсирующей напр</a:t>
            </a:r>
            <a:r>
              <a:rPr lang="ru-RU" sz="1800" dirty="0" smtClean="0"/>
              <a:t>авленности</a:t>
            </a:r>
            <a:endParaRPr lang="ru-RU" sz="1800" dirty="0" smtClean="0"/>
          </a:p>
          <a:p>
            <a:pPr>
              <a:buNone/>
            </a:pPr>
            <a:r>
              <a:rPr lang="ru-RU" sz="2400" b="1" dirty="0" smtClean="0"/>
              <a:t>                            </a:t>
            </a:r>
            <a:r>
              <a:rPr lang="ru-RU" sz="2400" b="1" dirty="0" err="1" smtClean="0"/>
              <a:t>Горовая</a:t>
            </a:r>
            <a:r>
              <a:rPr lang="ru-RU" sz="2400" b="1" dirty="0" smtClean="0"/>
              <a:t>  Ольга   </a:t>
            </a:r>
            <a:r>
              <a:rPr lang="ru-RU" sz="2400" b="1" dirty="0" err="1" smtClean="0"/>
              <a:t>Абдуллаевна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                                   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</a:t>
            </a:r>
            <a:r>
              <a:rPr lang="ru-RU" sz="1800" dirty="0" smtClean="0"/>
              <a:t> Санкт – Петербург 2012 год.</a:t>
            </a:r>
          </a:p>
          <a:p>
            <a:pPr>
              <a:buNone/>
            </a:pPr>
            <a:endParaRPr lang="ru-RU" sz="1800" b="1" dirty="0" smtClean="0"/>
          </a:p>
        </p:txBody>
      </p:sp>
      <p:pic>
        <p:nvPicPr>
          <p:cNvPr id="7" name="assol_-_moya_mama_1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643192" cy="9361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42D"/>
                </a:solidFill>
              </a:rPr>
              <a:t>Подвижная игра с детьми и родителями</a:t>
            </a:r>
            <a:br>
              <a:rPr lang="ru-RU" sz="2400" b="1" dirty="0" smtClean="0">
                <a:solidFill>
                  <a:srgbClr val="00642D"/>
                </a:solidFill>
              </a:rPr>
            </a:br>
            <a:r>
              <a:rPr lang="ru-RU" sz="2400" b="1" dirty="0" smtClean="0">
                <a:solidFill>
                  <a:srgbClr val="00642D"/>
                </a:solidFill>
              </a:rPr>
              <a:t>«Зебра».</a:t>
            </a:r>
            <a:br>
              <a:rPr lang="ru-RU" sz="2400" b="1" dirty="0" smtClean="0">
                <a:solidFill>
                  <a:srgbClr val="00642D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 полоскам чёрно – белым  пешеход шагает смело…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DSC011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53376"/>
            <a:ext cx="4320480" cy="39973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Содержимое 10" descr="DSC011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4193930" cy="38884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C:\Users\Toshiba\AppData\Local\Microsoft\Windows\Temporary Internet Files\Content.IE5\ZB3JJ77X\MM90018924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268760"/>
            <a:ext cx="747600" cy="75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42D"/>
                </a:solidFill>
              </a:rPr>
              <a:t>Частушки про ПДД. </a:t>
            </a:r>
            <a:r>
              <a:rPr lang="ru-RU" sz="1800" b="1" dirty="0" smtClean="0"/>
              <a:t>(поют дети)</a:t>
            </a:r>
            <a:endParaRPr lang="ru-RU" sz="1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1556792"/>
            <a:ext cx="7715200" cy="489654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Для болтушек – хохотушек                            У штанов и у машины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Есть особенный приказ.                                Есть спасения – ремни.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Подходя к любой дороге,                              Ими ты свою машину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Замолкайте тот же час!                                  К себе крепко пристегни.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 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У тебя лишь две ноги                                       Кто бежит через дорогу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   От колёс их береги!                                          Тех накажут очень строго!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А кататься на подножках,                                Чтобы знали наперёд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    Могут лишь сороконожки.                              Есть подземный переход.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 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Ох, у папы за рулём                                          Осторожно на дороге!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Нынче нарушение.                                            Берегите руки – ноги.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Повторять я буду с ним                                    Помни правила везде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Правила движения!                                          А иначе быть беде!</a:t>
            </a:r>
          </a:p>
          <a:p>
            <a:pPr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Toshiba\AppData\Local\Microsoft\Windows\Temporary Internet Files\Content.IE5\ZB3JJ77X\MC9002290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1256386" cy="1830629"/>
          </a:xfrm>
          <a:prstGeom prst="rect">
            <a:avLst/>
          </a:prstGeom>
          <a:noFill/>
        </p:spPr>
      </p:pic>
      <p:pic>
        <p:nvPicPr>
          <p:cNvPr id="5122" name="Picture 2" descr="C:\Users\Toshiba\AppData\Local\Microsoft\Windows\Temporary Internet Files\Content.IE5\ZB3JJ77X\MM90023631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96752"/>
            <a:ext cx="741360" cy="9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Игра «Это я! Это я! Это все мои друзья!»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988840"/>
            <a:ext cx="6912768" cy="41373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2400" dirty="0" smtClean="0"/>
              <a:t>- Кто из Вас идёт вперёд</a:t>
            </a:r>
          </a:p>
          <a:p>
            <a:pPr>
              <a:buNone/>
            </a:pPr>
            <a:r>
              <a:rPr lang="ru-RU" sz="2400" dirty="0" smtClean="0"/>
              <a:t>                        Только там, где  переход? …</a:t>
            </a:r>
          </a:p>
          <a:p>
            <a:pPr>
              <a:buNone/>
            </a:pPr>
            <a:r>
              <a:rPr lang="ru-RU" sz="2400" dirty="0" smtClean="0"/>
              <a:t>                      -  Кто летит вперёд так скоро,</a:t>
            </a:r>
          </a:p>
          <a:p>
            <a:pPr>
              <a:buNone/>
            </a:pPr>
            <a:r>
              <a:rPr lang="ru-RU" sz="2400" dirty="0" smtClean="0"/>
              <a:t>                          Что не видит  светофора? …</a:t>
            </a:r>
          </a:p>
          <a:p>
            <a:pPr>
              <a:buNone/>
            </a:pPr>
            <a:r>
              <a:rPr lang="ru-RU" sz="2400" dirty="0" smtClean="0"/>
              <a:t>                       -  Кто, из Вас идя домой</a:t>
            </a:r>
          </a:p>
          <a:p>
            <a:pPr>
              <a:buNone/>
            </a:pPr>
            <a:r>
              <a:rPr lang="ru-RU" sz="2400" dirty="0" smtClean="0"/>
              <a:t>                          Держит путь по мостовой? …</a:t>
            </a:r>
          </a:p>
          <a:p>
            <a:pPr>
              <a:buNone/>
            </a:pPr>
            <a:r>
              <a:rPr lang="ru-RU" sz="2400" dirty="0" smtClean="0"/>
              <a:t>                       -  Знает кто, что красный свет</a:t>
            </a:r>
          </a:p>
          <a:p>
            <a:pPr>
              <a:buNone/>
            </a:pPr>
            <a:r>
              <a:rPr lang="ru-RU" sz="2400" dirty="0" smtClean="0"/>
              <a:t>                           Означает хода нет! …</a:t>
            </a:r>
          </a:p>
          <a:p>
            <a:pPr>
              <a:buNone/>
            </a:pPr>
            <a:r>
              <a:rPr lang="ru-RU" sz="2400" dirty="0" smtClean="0"/>
              <a:t>       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420888"/>
            <a:ext cx="3245161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71184" cy="43204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42D"/>
                </a:solidFill>
              </a:rPr>
              <a:t>Танец   детей  «Папа  купил автомобиль»</a:t>
            </a:r>
            <a:r>
              <a:rPr lang="ru-RU" sz="2400" dirty="0" smtClean="0">
                <a:solidFill>
                  <a:srgbClr val="00642D"/>
                </a:solidFill>
              </a:rPr>
              <a:t>.</a:t>
            </a:r>
            <a:endParaRPr lang="ru-RU" sz="2400" dirty="0">
              <a:solidFill>
                <a:srgbClr val="00642D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3957836" cy="813768"/>
          </a:xfrm>
        </p:spPr>
        <p:txBody>
          <a:bodyPr/>
          <a:lstStyle/>
          <a:p>
            <a:r>
              <a:rPr lang="ru-RU" sz="1600" dirty="0" smtClean="0"/>
              <a:t>       </a:t>
            </a:r>
            <a:r>
              <a:rPr lang="ru-RU" sz="1600" dirty="0" smtClean="0">
                <a:solidFill>
                  <a:srgbClr val="002060"/>
                </a:solidFill>
              </a:rPr>
              <a:t>Ждём с нетерпением, мы воскресения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           Если на улице  штиль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DSC023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3816424" cy="338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888432" cy="639762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    Едем за город мы, где так недорого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           Пап купил автомобиль.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DSC011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564904"/>
            <a:ext cx="3826768" cy="3312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Toshiba\AppData\Local\Microsoft\Windows\Temporary Internet Files\Content.IE5\ZB3JJ77X\MM90033659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805264"/>
            <a:ext cx="1236480" cy="82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560840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Лучшие знатоки правил дорожного движения!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642D"/>
                </a:solidFill>
              </a:rPr>
              <a:t>Награждение  детей и родителей медалями знатоков и раскрасками Наш  друг Светофор.</a:t>
            </a:r>
            <a:endParaRPr lang="ru-RU" sz="3600" b="1" dirty="0">
              <a:solidFill>
                <a:srgbClr val="00642D"/>
              </a:solidFill>
            </a:endParaRPr>
          </a:p>
        </p:txBody>
      </p:sp>
      <p:pic>
        <p:nvPicPr>
          <p:cNvPr id="5" name="Содержимое 4" descr="DSC011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224469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Содержимое 10" descr="DSC023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3922722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920880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642D"/>
                </a:solidFill>
              </a:rPr>
              <a:t>Стенгазета 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«Для  Вас дорогие родители!»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(изготовленная совместно педагогом и детьми)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012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224469" cy="3168352"/>
          </a:xfrm>
          <a:prstGeom prst="round2DiagRect">
            <a:avLst/>
          </a:prstGeom>
          <a:solidFill>
            <a:srgbClr val="FFFFFF"/>
          </a:solidFill>
          <a:ln w="28575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DSC012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4128459" cy="3096344"/>
          </a:xfrm>
          <a:prstGeom prst="round2DiagRect">
            <a:avLst/>
          </a:prstGeom>
          <a:solidFill>
            <a:srgbClr val="FFFFFF"/>
          </a:solidFill>
          <a:ln w="28575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C:\Users\Toshiba\AppData\Local\Microsoft\Windows\Temporary Internet Files\Content.IE5\PRTSFB8D\MM90033647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268760"/>
            <a:ext cx="930464" cy="100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flipV="1">
            <a:off x="685800" y="1700808"/>
            <a:ext cx="7630616" cy="4296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624736" cy="5040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Актуальность  темы праздника.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040560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            </a:t>
            </a:r>
            <a:r>
              <a:rPr lang="ru-RU" sz="1300" b="1" dirty="0" smtClean="0">
                <a:solidFill>
                  <a:srgbClr val="002060"/>
                </a:solidFill>
              </a:rPr>
              <a:t>Проанализировав дорожно-транспортные происшествия, в которых пострадали дети,  было установлено, большинство из них произошло в тех местах, где ребята должны были бы хорошо знать условия движения транспорта, места пешеходных переходов, установки светофоров, заведомо опасные участки. И хотя в дошкольных учреждениях педагоги проводят занятия с детьми по правилам дорожного движения, однако ситуация к лучшему не изменяется.</a:t>
            </a:r>
          </a:p>
          <a:p>
            <a:pPr algn="just">
              <a:buNone/>
            </a:pPr>
            <a:r>
              <a:rPr lang="ru-RU" sz="1300" b="1" dirty="0" smtClean="0">
                <a:solidFill>
                  <a:srgbClr val="002060"/>
                </a:solidFill>
              </a:rPr>
              <a:t>                   Большинство родителей, обеспокоенных за своих детей, прибегают к брани, многословным предупреждениям и даже к наказаниям. Такой метод не даёт эффекта, ведь ребёнок 3-7 лет (а часто и старше) не может осознать опасности. Он не представляет автомобиль в качестве опасности, которая может принести увечье или лишить жизни, наоборот, с автомобилем у него связаны приятные впечатления. Ничто так не влечёт малыша, как автомобиль будь то игрушечный или настоящий. Ребёнка можно научить выполнять все требования безопасности, не прибегая к запугиванию. Ребёнку необходимо внушить, что проезжая часть предназначена исключительно для транспортных средств, а не для игр. Можно научить детей ещё до того, как они пойдут в школу, умению ориентироваться в транспортной среде, прогнозировать разные ситуации, правильно определять место, где можно переходить дорогу, а перед переходом быть достаточно терпеливым и всегда оглядеться по сторонам, прежде чем сойти с тротуара. В  дошкольном образовательном учреждении ведется целенаправленная, систематическая работа по профилактике детского дорожно-транспортного травматизма. Педагогами созданы оптимальные условия для обучения детей Правилам безопасного поведения на дорогах. Но важно чтобы родители были примером для детей в соблюдении правил дорожного движения и могли доступно, в игровой форме  объяснить детям элементарные правила поведения на улице. В  помощь родителям педагоги разрабатывают систему  совместной работы с родителями по вопросам обучения детей правилам дорожного движения.</a:t>
            </a:r>
          </a:p>
          <a:p>
            <a:pPr algn="just">
              <a:buNone/>
            </a:pPr>
            <a:r>
              <a:rPr lang="ru-RU" sz="1300" b="1" dirty="0" smtClean="0">
                <a:solidFill>
                  <a:srgbClr val="002060"/>
                </a:solidFill>
              </a:rPr>
              <a:t>              Ведь как известно, только совместными действиями мы взрослые можем научить наших детей правилам поведения на улице, так как знания, полученные в детстве, наиболее прочны, а правила, усвоенные в эти годы, впоследствии становятся нормой поведения, а их соблюдение — потребностью человека.</a:t>
            </a:r>
            <a:endParaRPr lang="ru-RU" sz="1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Цели    и  задачи.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208912" cy="537321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                                        </a:t>
            </a:r>
            <a:r>
              <a:rPr lang="ru-RU" sz="2400" b="1" dirty="0" smtClean="0">
                <a:solidFill>
                  <a:srgbClr val="00642D"/>
                </a:solidFill>
              </a:rPr>
              <a:t>Цель: </a:t>
            </a:r>
          </a:p>
          <a:p>
            <a:pPr>
              <a:buNone/>
            </a:pPr>
            <a:r>
              <a:rPr lang="ru-RU" sz="1400" b="1" dirty="0" smtClean="0"/>
              <a:t>           </a:t>
            </a:r>
            <a:r>
              <a:rPr lang="ru-RU" sz="1400" b="1" dirty="0" smtClean="0">
                <a:solidFill>
                  <a:srgbClr val="002060"/>
                </a:solidFill>
              </a:rPr>
              <a:t>"Главное - жизнь и здоровье ребёнка"  - основная цель  работы по профилактике детского дорожно-транспортного травматизма.  Создание системы совместной  работы педагогов и родителей  по обучению дошкольников правилам дорожного движения « Дорожная  Азбука». Провести совместный  вечер развлечений «Праздник  Дорожной  Азбуки».</a:t>
            </a:r>
          </a:p>
          <a:p>
            <a:pPr>
              <a:buNone/>
            </a:pPr>
            <a:r>
              <a:rPr lang="ru-RU" sz="1400" b="1" dirty="0" smtClean="0"/>
              <a:t>                                                                            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642D"/>
                </a:solidFill>
              </a:rPr>
              <a:t>Задачи: </a:t>
            </a:r>
            <a:endParaRPr lang="ru-RU" sz="2400" dirty="0" smtClean="0">
              <a:solidFill>
                <a:srgbClr val="00642D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Знакомство с историей правил дорожного движения.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 Развитие дорожной грамотности детей.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 Совершенствование навыков ориентировки на дороге.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 Формирование мотивационно - поведенческой культуры ребенка в условиях общения с дорогой.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 Повышение ответственности детей за свое поведение на дорогах.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Формировать у детей практические навыки поведения в различных ситуациях городского движения и соответствующую модель поведения.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Воспитание грамотного пешехода и пассажира.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Активизировать внимание родителей  к решению задач по обучению детей дорожной азбуке.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Организовать предметно – развивающую среду в ДОУ и  дома по проблеме.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 Повысить уровень профессиональной компетентности родителей и педагогов.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Формирование у родителей практических навыков в воспитании детей.</a:t>
            </a:r>
          </a:p>
          <a:p>
            <a:pPr>
              <a:buBlip>
                <a:blip r:embed="rId2"/>
              </a:buBlip>
            </a:pPr>
            <a:r>
              <a:rPr lang="ru-RU" sz="1400" b="1" dirty="0" smtClean="0">
                <a:solidFill>
                  <a:srgbClr val="002060"/>
                </a:solidFill>
              </a:rPr>
              <a:t>Установление эмоционального контакта между педагогами, родителями и детьми, обогащение опытом культуры взаимодействия ребёнка и родителей.</a:t>
            </a:r>
          </a:p>
        </p:txBody>
      </p:sp>
    </p:spTree>
  </p:cSld>
  <p:clrMapOvr>
    <a:masterClrMapping/>
  </p:clrMapOvr>
  <p:transition spd="slow" advClick="0" advTm="1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Предварительная    работа.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4040188" cy="432047"/>
          </a:xfrm>
        </p:spPr>
        <p:txBody>
          <a:bodyPr/>
          <a:lstStyle/>
          <a:p>
            <a:r>
              <a:rPr lang="ru-RU" sz="1800" dirty="0" smtClean="0">
                <a:solidFill>
                  <a:srgbClr val="00642D"/>
                </a:solidFill>
              </a:rPr>
              <a:t>                    Работа  с детьми.</a:t>
            </a:r>
            <a:endParaRPr lang="ru-RU" sz="1800" dirty="0">
              <a:solidFill>
                <a:srgbClr val="00642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55576" y="1772816"/>
            <a:ext cx="3744416" cy="508518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Чтение произведений  О. </a:t>
            </a:r>
            <a:r>
              <a:rPr lang="ru-RU" sz="1400" dirty="0" err="1" smtClean="0">
                <a:solidFill>
                  <a:srgbClr val="002060"/>
                </a:solidFill>
              </a:rPr>
              <a:t>Бедарева</a:t>
            </a:r>
            <a:r>
              <a:rPr lang="ru-RU" sz="1400" dirty="0" smtClean="0">
                <a:solidFill>
                  <a:srgbClr val="002060"/>
                </a:solidFill>
              </a:rPr>
              <a:t> «Если бы…»  В. Кожевникова «Светофор».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Разгадывание загадок про светофор, дорожные знаки, правила дорожного  движения.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Д/и «Цвета светофора», « Весёлые знаки», «Дорога и транспорт», «Учим дорожные знаки».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П/и «Сигналы светофора», «Стой. Иди!», «Пешеходы и водители».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С/</a:t>
            </a:r>
            <a:r>
              <a:rPr lang="ru-RU" sz="1400" dirty="0" err="1" smtClean="0">
                <a:solidFill>
                  <a:srgbClr val="002060"/>
                </a:solidFill>
              </a:rPr>
              <a:t>р</a:t>
            </a:r>
            <a:r>
              <a:rPr lang="ru-RU" sz="1400" dirty="0" smtClean="0">
                <a:solidFill>
                  <a:srgbClr val="002060"/>
                </a:solidFill>
              </a:rPr>
              <a:t> игры «Путешествие по городу», «Поездка за город».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Театрализация по сказке С. Михалкова «Бездельник Светофор».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Изготовление дорожных знаков (аппликация). «Знаки которые  я вижу по дороге в детский сад» (рисование). «Светофор» (лепка). Изготовление макетов транспорта (конструирование).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Разучивание песен, стихов, частушек про правила дорожного движения.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432048"/>
          </a:xfrm>
        </p:spPr>
        <p:txBody>
          <a:bodyPr/>
          <a:lstStyle/>
          <a:p>
            <a:r>
              <a:rPr lang="ru-RU" sz="1800" dirty="0" smtClean="0">
                <a:solidFill>
                  <a:srgbClr val="00642D"/>
                </a:solidFill>
              </a:rPr>
              <a:t>                Работа  с родителями.</a:t>
            </a:r>
            <a:endParaRPr lang="ru-RU" sz="1800" dirty="0">
              <a:solidFill>
                <a:srgbClr val="00642D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176464" cy="4824536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Групповое собрание с целью ознакомления родителей с планом работы по предупреждению детского дорожно-транспортного травматизма 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Анкетирование «Правила и безопасность дорожного  движения».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Консультации на тему «Пример родителей – один из основных факторов успешного воспитания у детей навыков  безопасного поведения на улице».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Изготовление медалей дорожных знаков и атрибутов к сюжетно – ролевым играм по правилам дорожного движения  совместно с детьми.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Игра-тренинг «Привитие навыков безопасного поведения на улице».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Изготовление рисунков – схем «Безопасный путь от  дома в детский сад».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Папка - передвижка «Знать правила дорожные на свете, должны и взрослые, и дети».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Помощь в изготовлении атрибутов к вечеру развлечений «Праздник Дорожной Азбуки</a:t>
            </a:r>
            <a:r>
              <a:rPr lang="ru-RU" sz="1400" dirty="0" smtClean="0"/>
              <a:t>».</a:t>
            </a:r>
            <a:endParaRPr lang="ru-RU" sz="1400" dirty="0"/>
          </a:p>
        </p:txBody>
      </p:sp>
    </p:spTree>
  </p:cSld>
  <p:clrMapOvr>
    <a:masterClrMapping/>
  </p:clrMapOvr>
  <p:transition spd="slow" advClick="0" advTm="1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Игра  «Доскажи словечко»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1"/>
            <a:ext cx="8136904" cy="4320479"/>
          </a:xfrm>
        </p:spPr>
        <p:txBody>
          <a:bodyPr numCol="2"/>
          <a:lstStyle/>
          <a:p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     </a:t>
            </a:r>
            <a:r>
              <a:rPr lang="ru-RU" sz="2000" dirty="0" smtClean="0">
                <a:solidFill>
                  <a:srgbClr val="002060"/>
                </a:solidFill>
              </a:rPr>
              <a:t>Есть сигналы светофора –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Подчиняйся им без … </a:t>
            </a:r>
            <a:r>
              <a:rPr lang="ru-RU" sz="2000" b="1" dirty="0" smtClean="0">
                <a:solidFill>
                  <a:srgbClr val="00642D"/>
                </a:solidFill>
              </a:rPr>
              <a:t>(спора).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002060"/>
                </a:solidFill>
              </a:rPr>
              <a:t>Жёлтый свет – предупрежденье: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Жди сигнала для …</a:t>
            </a:r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rgbClr val="00642D"/>
                </a:solidFill>
              </a:rPr>
              <a:t>(движенья).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rgbClr val="002060"/>
                </a:solidFill>
              </a:rPr>
              <a:t>Зелёный свет открыл дорогу: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Переходить ребята … </a:t>
            </a:r>
            <a:r>
              <a:rPr lang="ru-RU" sz="2000" b="1" dirty="0" smtClean="0">
                <a:solidFill>
                  <a:srgbClr val="00642D"/>
                </a:solidFill>
              </a:rPr>
              <a:t>(могут).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</a:t>
            </a:r>
          </a:p>
          <a:p>
            <a:pPr>
              <a:buNone/>
            </a:pPr>
            <a:r>
              <a:rPr lang="ru-RU" sz="1800" dirty="0" smtClean="0"/>
              <a:t>        </a:t>
            </a:r>
            <a:r>
              <a:rPr lang="ru-RU" sz="1800" dirty="0" smtClean="0">
                <a:solidFill>
                  <a:srgbClr val="002060"/>
                </a:solidFill>
              </a:rPr>
              <a:t>Красный свет нам говорит: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- Стой! Опасно! Путь…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642D"/>
                </a:solidFill>
              </a:rPr>
              <a:t>(закрыт).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</a:t>
            </a:r>
            <a:r>
              <a:rPr lang="ru-RU" sz="1800" dirty="0" smtClean="0">
                <a:solidFill>
                  <a:srgbClr val="002060"/>
                </a:solidFill>
              </a:rPr>
              <a:t>Все будьте  правилу  верны: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Держитесь…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642D"/>
                </a:solidFill>
              </a:rPr>
              <a:t>(правой стороны).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</a:t>
            </a:r>
            <a:r>
              <a:rPr lang="ru-RU" sz="1800" dirty="0" smtClean="0">
                <a:solidFill>
                  <a:srgbClr val="002060"/>
                </a:solidFill>
              </a:rPr>
              <a:t>И зверята даже знают: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На дороге  не …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642D"/>
                </a:solidFill>
              </a:rPr>
              <a:t>(играют).   </a:t>
            </a:r>
            <a:endParaRPr lang="ru-RU" sz="1800" b="1" dirty="0">
              <a:solidFill>
                <a:srgbClr val="00642D"/>
              </a:solidFill>
            </a:endParaRPr>
          </a:p>
        </p:txBody>
      </p:sp>
      <p:pic>
        <p:nvPicPr>
          <p:cNvPr id="4" name="Рисунок 3" descr="ge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633848"/>
            <a:ext cx="2808312" cy="2056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Праздник  Дорожной Азбуки.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             </a:t>
            </a:r>
            <a:r>
              <a:rPr lang="ru-RU" sz="2000" b="1" dirty="0" smtClean="0">
                <a:solidFill>
                  <a:srgbClr val="00642D"/>
                </a:solidFill>
              </a:rPr>
              <a:t>Подвижная  игра с детьми и родителями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42D"/>
                </a:solidFill>
              </a:rPr>
              <a:t>                               «Кто быстрее к  своему сигналу светофора»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42D"/>
                </a:solidFill>
              </a:rPr>
              <a:t>                                                                            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Мы  светим с давних пор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                        в дороге  всем  ребятам.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dirty="0" smtClean="0">
                <a:solidFill>
                  <a:srgbClr val="002060"/>
                </a:solidFill>
              </a:rPr>
              <a:t>Наш домик  - светофор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Мы три родные брата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4" name="Рисунок 3" descr="DSC01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104456" cy="3134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1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4106470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Toshiba\AppData\Local\Microsoft\Windows\Temporary Internet Files\Content.IE5\ZB3JJ77X\MM90023631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24744"/>
            <a:ext cx="961024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632848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42D"/>
                </a:solidFill>
              </a:rPr>
              <a:t>Викторина   для родителей.</a:t>
            </a:r>
            <a:endParaRPr lang="ru-RU" sz="2400" b="1" dirty="0">
              <a:solidFill>
                <a:srgbClr val="00642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776864" cy="5184576"/>
          </a:xfrm>
        </p:spPr>
        <p:txBody>
          <a:bodyPr/>
          <a:lstStyle/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Шоссе без перекрёстков – это … </a:t>
            </a:r>
            <a:r>
              <a:rPr lang="ru-RU" sz="1800" b="1" dirty="0" smtClean="0">
                <a:solidFill>
                  <a:srgbClr val="00642D"/>
                </a:solidFill>
              </a:rPr>
              <a:t>? (Автострада).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Какой формы в России запрещающие дорожные знаки? </a:t>
            </a:r>
            <a:r>
              <a:rPr lang="ru-RU" sz="1800" b="1" dirty="0" smtClean="0">
                <a:solidFill>
                  <a:srgbClr val="00642D"/>
                </a:solidFill>
              </a:rPr>
              <a:t>(Круглой).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Какой разговор за рулём может обойтись водителю в штраф? </a:t>
            </a:r>
            <a:r>
              <a:rPr lang="ru-RU" sz="1800" b="1" dirty="0" smtClean="0">
                <a:solidFill>
                  <a:srgbClr val="00642D"/>
                </a:solidFill>
              </a:rPr>
              <a:t>(По мобильному телефону).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Блюститель дорожного порядка – это … </a:t>
            </a:r>
            <a:r>
              <a:rPr lang="ru-RU" sz="1800" b="1" dirty="0" smtClean="0">
                <a:solidFill>
                  <a:srgbClr val="00642D"/>
                </a:solidFill>
              </a:rPr>
              <a:t>? (Постовой, инспектор ГИБДД).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Какие устройства в каждом городе  позволяют круглосуточно наблюдать красных и зелёных человечков?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642D"/>
                </a:solidFill>
              </a:rPr>
              <a:t>(Светофоры).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Как в широких народных кругах называется размеченный пешеходный переход?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642D"/>
                </a:solidFill>
              </a:rPr>
              <a:t>(Зебра).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Краской, какого цвета наносят горизонтальную дорожную разметку? </a:t>
            </a:r>
            <a:r>
              <a:rPr lang="ru-RU" sz="1800" b="1" dirty="0" smtClean="0">
                <a:solidFill>
                  <a:srgbClr val="00642D"/>
                </a:solidFill>
              </a:rPr>
              <a:t>(Белого).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Что означает дорожный знак, широко известный под названием «кирпич»? </a:t>
            </a:r>
            <a:r>
              <a:rPr lang="ru-RU" sz="1800" b="1" dirty="0" smtClean="0">
                <a:solidFill>
                  <a:srgbClr val="00642D"/>
                </a:solidFill>
              </a:rPr>
              <a:t>(Проезд запрещён).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Как называется полосатое орудие труда инспектора ГИБДД? </a:t>
            </a:r>
            <a:r>
              <a:rPr lang="ru-RU" sz="1800" b="1" dirty="0" smtClean="0">
                <a:solidFill>
                  <a:srgbClr val="00642D"/>
                </a:solidFill>
              </a:rPr>
              <a:t>(Жезл).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Это что за чудо – </a:t>
            </a:r>
            <a:r>
              <a:rPr lang="ru-RU" sz="1800" b="1" dirty="0" err="1" smtClean="0">
                <a:solidFill>
                  <a:srgbClr val="002060"/>
                </a:solidFill>
              </a:rPr>
              <a:t>юдо</a:t>
            </a:r>
            <a:r>
              <a:rPr lang="ru-RU" sz="1800" b="1" dirty="0" smtClean="0">
                <a:solidFill>
                  <a:srgbClr val="002060"/>
                </a:solidFill>
              </a:rPr>
              <a:t>, два горба, как у верблюда? Треугольный этот знак, называется он как? </a:t>
            </a:r>
            <a:r>
              <a:rPr lang="ru-RU" sz="1800" b="1" dirty="0" smtClean="0">
                <a:solidFill>
                  <a:srgbClr val="00642D"/>
                </a:solidFill>
              </a:rPr>
              <a:t>(Неровная дорога).</a:t>
            </a:r>
          </a:p>
          <a:p>
            <a:pPr>
              <a:buBlip>
                <a:blip r:embed="rId2"/>
              </a:buBlip>
            </a:pPr>
            <a:endParaRPr lang="ru-RU" sz="1800" dirty="0"/>
          </a:p>
        </p:txBody>
      </p:sp>
      <p:pic>
        <p:nvPicPr>
          <p:cNvPr id="1026" name="Picture 2" descr="C:\Users\Toshiba\AppData\Local\Microsoft\Windows\Temporary Internet Files\Content.IE5\WSU7A31R\MM90023621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237312"/>
            <a:ext cx="1028571" cy="6206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427168" cy="432048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642D"/>
                </a:solidFill>
              </a:rPr>
              <a:t>Песня «Пусть бегут неуклюже, пешеходы по лужам…»</a:t>
            </a:r>
            <a:endParaRPr lang="ru-RU" sz="2400" b="1" dirty="0">
              <a:solidFill>
                <a:srgbClr val="00642D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3"/>
            <a:ext cx="4040188" cy="864096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                 </a:t>
            </a:r>
            <a:r>
              <a:rPr lang="ru-RU" sz="1600" dirty="0" smtClean="0">
                <a:solidFill>
                  <a:srgbClr val="002060"/>
                </a:solidFill>
              </a:rPr>
              <a:t>Пусть бегут неуклюже                          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                 Пешеходы по лужам.                                 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              Но нельзя по дороге бежать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8" name="Содержимое 7" descr="DSC011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80928"/>
            <a:ext cx="3874251" cy="3672408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/>
              <a:t>                        </a:t>
            </a:r>
            <a:r>
              <a:rPr lang="ru-RU" sz="1600" dirty="0" smtClean="0">
                <a:solidFill>
                  <a:srgbClr val="002060"/>
                </a:solidFill>
              </a:rPr>
              <a:t>Тротуар – пешеходам,                               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А машине – дорога.                                    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                 Это правило все должны знать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DSC0116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041775" cy="3679403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43204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Мы знаки дорожные запомнить нас не сложно.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392488" cy="1152129"/>
          </a:xfrm>
        </p:spPr>
        <p:txBody>
          <a:bodyPr/>
          <a:lstStyle/>
          <a:p>
            <a:r>
              <a:rPr lang="ru-RU" sz="2000" dirty="0" smtClean="0">
                <a:solidFill>
                  <a:srgbClr val="00642D"/>
                </a:solidFill>
              </a:rPr>
              <a:t>         Стихи про дорожные знаки.  </a:t>
            </a:r>
          </a:p>
          <a:p>
            <a:pPr algn="just"/>
            <a:r>
              <a:rPr lang="ru-RU" sz="2000" dirty="0" smtClean="0"/>
              <a:t>            </a:t>
            </a:r>
            <a:r>
              <a:rPr lang="ru-RU" sz="2000" dirty="0" smtClean="0">
                <a:solidFill>
                  <a:srgbClr val="002060"/>
                </a:solidFill>
              </a:rPr>
              <a:t>Пускай проносятся года                     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         И жизнь петляет кругом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DSC011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4040188" cy="324730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8" y="5373216"/>
            <a:ext cx="4860031" cy="129614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/>
              <a:t>       </a:t>
            </a:r>
            <a:r>
              <a:rPr lang="ru-RU" sz="1800" b="1" dirty="0" smtClean="0">
                <a:solidFill>
                  <a:srgbClr val="00642D"/>
                </a:solidFill>
              </a:rPr>
              <a:t>Дидактическая игра «Собери дорожный знак» </a:t>
            </a:r>
            <a:r>
              <a:rPr lang="ru-RU" sz="1800" b="1" dirty="0" smtClean="0"/>
              <a:t>(с  родителями)</a:t>
            </a:r>
          </a:p>
          <a:p>
            <a:pPr algn="ctr">
              <a:buNone/>
            </a:pPr>
            <a:r>
              <a:rPr lang="ru-RU" sz="2000" b="1" dirty="0" smtClean="0"/>
              <a:t>       </a:t>
            </a:r>
            <a:r>
              <a:rPr lang="ru-RU" sz="2000" b="1" dirty="0" smtClean="0">
                <a:solidFill>
                  <a:srgbClr val="002060"/>
                </a:solidFill>
              </a:rPr>
              <a:t>Дорожный знак теперь всегда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Нам будет лучшим другом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DSC01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888432" cy="3408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3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theme/theme1.xml><?xml version="1.0" encoding="utf-8"?>
<a:theme xmlns:a="http://schemas.openxmlformats.org/drawingml/2006/main" name="пдд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пдд2</Template>
  <TotalTime>704</TotalTime>
  <Words>776</Words>
  <Application>Microsoft Office PowerPoint</Application>
  <PresentationFormat>Экран (4:3)</PresentationFormat>
  <Paragraphs>154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пдд2</vt:lpstr>
      <vt:lpstr> Государственное бюджетное дошкольное образовательное учреждение  детский сад №15  комбинированного вида Красносельского района города Санкт – Петербурга.  </vt:lpstr>
      <vt:lpstr>Актуальность  темы праздника.</vt:lpstr>
      <vt:lpstr>Цели    и  задачи.</vt:lpstr>
      <vt:lpstr>Предварительная    работа.</vt:lpstr>
      <vt:lpstr>Игра  «Доскажи словечко»</vt:lpstr>
      <vt:lpstr>Праздник  Дорожной Азбуки. </vt:lpstr>
      <vt:lpstr>Викторина   для родителей.</vt:lpstr>
      <vt:lpstr>Песня «Пусть бегут неуклюже, пешеходы по лужам…»</vt:lpstr>
      <vt:lpstr>Мы знаки дорожные запомнить нас не сложно. </vt:lpstr>
      <vt:lpstr>Подвижная игра с детьми и родителями «Зебра». По полоскам чёрно – белым  пешеход шагает смело…</vt:lpstr>
      <vt:lpstr>Частушки про ПДД. (поют дети)</vt:lpstr>
      <vt:lpstr>Игра «Это я! Это я! Это все мои друзья!»</vt:lpstr>
      <vt:lpstr>Танец   детей  «Папа  купил автомобиль».</vt:lpstr>
      <vt:lpstr>Лучшие знатоки правил дорожного движения! Награждение  детей и родителей медалями знатоков и раскрасками Наш  друг Светофор.</vt:lpstr>
      <vt:lpstr>Стенгазета   «Для  Вас дорогие родители!»       (изготовленная совместно педагогом и детьми)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Государственное дошкольное образовательное учреждение  детский сад №15      Комбинированного вида Красносельского района города Санкт – Петербурга.  </dc:title>
  <dc:creator>Toshiba</dc:creator>
  <cp:lastModifiedBy>807210</cp:lastModifiedBy>
  <cp:revision>78</cp:revision>
  <dcterms:created xsi:type="dcterms:W3CDTF">2011-05-07T13:35:10Z</dcterms:created>
  <dcterms:modified xsi:type="dcterms:W3CDTF">2013-11-12T05:46:08Z</dcterms:modified>
</cp:coreProperties>
</file>