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75" r:id="rId14"/>
    <p:sldId id="284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8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BDA7-0C05-4DBD-8254-DD94B6801CA9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2FD8-37AD-4A5C-841F-35E2353B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BDA7-0C05-4DBD-8254-DD94B6801CA9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2FD8-37AD-4A5C-841F-35E2353B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BDA7-0C05-4DBD-8254-DD94B6801CA9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2FD8-37AD-4A5C-841F-35E2353B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BDA7-0C05-4DBD-8254-DD94B6801CA9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2FD8-37AD-4A5C-841F-35E2353B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BDA7-0C05-4DBD-8254-DD94B6801CA9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2FD8-37AD-4A5C-841F-35E2353B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BDA7-0C05-4DBD-8254-DD94B6801CA9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2FD8-37AD-4A5C-841F-35E2353B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BDA7-0C05-4DBD-8254-DD94B6801CA9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2FD8-37AD-4A5C-841F-35E2353B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BDA7-0C05-4DBD-8254-DD94B6801CA9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2FD8-37AD-4A5C-841F-35E2353B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BDA7-0C05-4DBD-8254-DD94B6801CA9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2FD8-37AD-4A5C-841F-35E2353B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BDA7-0C05-4DBD-8254-DD94B6801CA9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2FD8-37AD-4A5C-841F-35E2353B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BDA7-0C05-4DBD-8254-DD94B6801CA9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2FD8-37AD-4A5C-841F-35E2353B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FBDA7-0C05-4DBD-8254-DD94B6801CA9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22FD8-37AD-4A5C-841F-35E2353B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65712" y="836712"/>
            <a:ext cx="4678288" cy="4824535"/>
          </a:xfrm>
        </p:spPr>
        <p:txBody>
          <a:bodyPr>
            <a:normAutofit/>
          </a:bodyPr>
          <a:lstStyle/>
          <a:p>
            <a:r>
              <a:rPr lang="ru-RU" b="1" dirty="0"/>
              <a:t>Легенда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 </a:t>
            </a:r>
            <a:r>
              <a:rPr lang="ru-RU" b="1" dirty="0" err="1"/>
              <a:t>Лорелей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Рисунок 9" descr="http://s15.radikal.ru/i188/1003/52/343a69139b3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92696"/>
            <a:ext cx="3971925" cy="543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04248" y="4653136"/>
            <a:ext cx="219573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Автор: </a:t>
            </a:r>
          </a:p>
          <a:p>
            <a:pPr algn="ctr"/>
            <a:r>
              <a:rPr lang="ru-RU" sz="1400" b="1" dirty="0" smtClean="0"/>
              <a:t>Королева Ольга Олеговна, учитель русского языка и литературы,</a:t>
            </a:r>
          </a:p>
          <a:p>
            <a:pPr algn="ctr"/>
            <a:r>
              <a:rPr lang="ru-RU" sz="1400" b="1" dirty="0" smtClean="0"/>
              <a:t>ГБОУ СОШ №1354 </a:t>
            </a:r>
          </a:p>
          <a:p>
            <a:pPr algn="ctr"/>
            <a:r>
              <a:rPr lang="ru-RU" sz="1400" b="1" dirty="0" smtClean="0"/>
              <a:t>г. Москва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6632"/>
            <a:ext cx="4038600" cy="640871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Печальной и убитой,</a:t>
            </a:r>
            <a:br>
              <a:rPr lang="ru-RU" b="1" dirty="0"/>
            </a:br>
            <a:r>
              <a:rPr lang="ru-RU" b="1" dirty="0"/>
              <a:t>Прекрасна и бледна,</a:t>
            </a:r>
            <a:br>
              <a:rPr lang="ru-RU" b="1" dirty="0"/>
            </a:br>
            <a:r>
              <a:rPr lang="ru-RU" b="1" dirty="0"/>
              <a:t>С торжественною свитой</a:t>
            </a:r>
            <a:br>
              <a:rPr lang="ru-RU" b="1" dirty="0"/>
            </a:br>
            <a:r>
              <a:rPr lang="ru-RU" b="1" dirty="0"/>
              <a:t>Поехала она.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«О рыцари, – сказала,</a:t>
            </a:r>
            <a:br>
              <a:rPr lang="ru-RU" b="1" dirty="0"/>
            </a:br>
            <a:r>
              <a:rPr lang="ru-RU" b="1" dirty="0"/>
              <a:t>Не сдерживая слёз, –</a:t>
            </a:r>
            <a:br>
              <a:rPr lang="ru-RU" b="1" dirty="0"/>
            </a:br>
            <a:r>
              <a:rPr lang="ru-RU" b="1" dirty="0"/>
              <a:t>Позвольте мне сначала</a:t>
            </a:r>
            <a:br>
              <a:rPr lang="ru-RU" b="1" dirty="0"/>
            </a:br>
            <a:r>
              <a:rPr lang="ru-RU" b="1" dirty="0"/>
              <a:t>Подняться на утёс.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На замок взор я кину,</a:t>
            </a:r>
            <a:br>
              <a:rPr lang="ru-RU" b="1" dirty="0"/>
            </a:br>
            <a:r>
              <a:rPr lang="ru-RU" b="1" dirty="0"/>
              <a:t>Где милый был со мной,</a:t>
            </a:r>
            <a:br>
              <a:rPr lang="ru-RU" b="1" dirty="0"/>
            </a:br>
            <a:r>
              <a:rPr lang="ru-RU" b="1" dirty="0"/>
              <a:t>И безвозвратно сгину</a:t>
            </a:r>
            <a:br>
              <a:rPr lang="ru-RU" b="1" dirty="0"/>
            </a:br>
            <a:r>
              <a:rPr lang="ru-RU" b="1" dirty="0"/>
              <a:t>За мрачною стеной».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Утёс, крутой и чёрный</a:t>
            </a:r>
            <a:br>
              <a:rPr lang="ru-RU" b="1" dirty="0"/>
            </a:br>
            <a:r>
              <a:rPr lang="ru-RU" b="1" dirty="0"/>
              <a:t>Над гладью рейнских вод.</a:t>
            </a:r>
            <a:br>
              <a:rPr lang="ru-RU" b="1" dirty="0"/>
            </a:br>
            <a:r>
              <a:rPr lang="ru-RU" b="1" dirty="0"/>
              <a:t>Устало и упорно</a:t>
            </a:r>
            <a:br>
              <a:rPr lang="ru-RU" b="1" dirty="0"/>
            </a:br>
            <a:r>
              <a:rPr lang="ru-RU" b="1" dirty="0"/>
              <a:t>Наверх она идёт</a:t>
            </a:r>
          </a:p>
        </p:txBody>
      </p:sp>
      <p:pic>
        <p:nvPicPr>
          <p:cNvPr id="5" name="Содержимое 4" descr="lorelei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88640"/>
            <a:ext cx="4503986" cy="637222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ThreeKnightsWithCap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8640"/>
            <a:ext cx="4316288" cy="666936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И рыцари, по крупам</a:t>
            </a:r>
            <a:br>
              <a:rPr lang="ru-RU" b="1" dirty="0"/>
            </a:br>
            <a:r>
              <a:rPr lang="ru-RU" b="1" dirty="0"/>
              <a:t>Похлопавши коней,</a:t>
            </a:r>
            <a:br>
              <a:rPr lang="ru-RU" b="1" dirty="0"/>
            </a:br>
            <a:r>
              <a:rPr lang="ru-RU" b="1" dirty="0"/>
              <a:t>По каменным уступам</a:t>
            </a:r>
            <a:br>
              <a:rPr lang="ru-RU" b="1" dirty="0"/>
            </a:br>
            <a:r>
              <a:rPr lang="ru-RU" b="1" dirty="0" smtClean="0"/>
              <a:t>Идут </a:t>
            </a:r>
            <a:r>
              <a:rPr lang="ru-RU" b="1" dirty="0"/>
              <a:t>вослед за ней.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И сверху возгласила:</a:t>
            </a:r>
            <a:br>
              <a:rPr lang="ru-RU" b="1" dirty="0"/>
            </a:br>
            <a:r>
              <a:rPr lang="ru-RU" b="1" dirty="0"/>
              <a:t>«Вон чёлн внизу плывёт!</a:t>
            </a:r>
            <a:br>
              <a:rPr lang="ru-RU" b="1" dirty="0"/>
            </a:br>
            <a:r>
              <a:rPr lang="ru-RU" b="1" dirty="0"/>
              <a:t>И в том челне мой милый</a:t>
            </a:r>
            <a:br>
              <a:rPr lang="ru-RU" b="1" dirty="0"/>
            </a:br>
            <a:r>
              <a:rPr lang="ru-RU" b="1" dirty="0"/>
              <a:t>Меня, наверно, ждёт.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Конечно, он за мною</a:t>
            </a:r>
            <a:br>
              <a:rPr lang="ru-RU" b="1" dirty="0"/>
            </a:br>
            <a:r>
              <a:rPr lang="ru-RU" b="1" dirty="0"/>
              <a:t>Привёл сюда челнок!»</a:t>
            </a:r>
            <a:br>
              <a:rPr lang="ru-RU" b="1" dirty="0"/>
            </a:br>
            <a:r>
              <a:rPr lang="ru-RU" b="1" dirty="0"/>
              <a:t>Встаёт над крутизною</a:t>
            </a:r>
            <a:br>
              <a:rPr lang="ru-RU" b="1" dirty="0"/>
            </a:br>
            <a:r>
              <a:rPr lang="ru-RU" b="1" dirty="0"/>
              <a:t>И прыгает в поток!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Три рыцаря в смятенье</a:t>
            </a:r>
            <a:br>
              <a:rPr lang="ru-RU" b="1" dirty="0"/>
            </a:br>
            <a:r>
              <a:rPr lang="ru-RU" b="1" dirty="0"/>
              <a:t>С утёса не ушли.</a:t>
            </a:r>
            <a:br>
              <a:rPr lang="ru-RU" b="1" dirty="0"/>
            </a:br>
            <a:r>
              <a:rPr lang="ru-RU" b="1" dirty="0"/>
              <a:t>Лежат без погребенья</a:t>
            </a:r>
            <a:br>
              <a:rPr lang="ru-RU" b="1" dirty="0"/>
            </a:br>
            <a:r>
              <a:rPr lang="ru-RU" b="1" dirty="0"/>
              <a:t>Во прахе и пыли.</a:t>
            </a:r>
            <a:br>
              <a:rPr lang="ru-RU" b="1" dirty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404664"/>
            <a:ext cx="4316288" cy="6192688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Кто людям спел об этом?</a:t>
            </a:r>
            <a:br>
              <a:rPr lang="ru-RU" b="1" dirty="0"/>
            </a:br>
            <a:r>
              <a:rPr lang="ru-RU" b="1" dirty="0"/>
              <a:t>Не рейнский ли рыбак?</a:t>
            </a:r>
            <a:br>
              <a:rPr lang="ru-RU" b="1" dirty="0"/>
            </a:br>
            <a:r>
              <a:rPr lang="ru-RU" b="1" dirty="0"/>
              <a:t>Но над тройным скелетом</a:t>
            </a:r>
            <a:br>
              <a:rPr lang="ru-RU" b="1" dirty="0"/>
            </a:br>
            <a:r>
              <a:rPr lang="ru-RU" b="1" dirty="0"/>
              <a:t>Звучит отныне так:</a:t>
            </a:r>
            <a:br>
              <a:rPr lang="ru-RU" b="1" dirty="0"/>
            </a:br>
            <a:r>
              <a:rPr lang="ru-RU" b="1" dirty="0"/>
              <a:t>              </a:t>
            </a:r>
            <a:r>
              <a:rPr lang="ru-RU" b="1" dirty="0" err="1"/>
              <a:t>Лорелей</a:t>
            </a:r>
            <a:r>
              <a:rPr lang="ru-RU" b="1" dirty="0"/>
              <a:t>!</a:t>
            </a:r>
            <a:br>
              <a:rPr lang="ru-RU" b="1" dirty="0"/>
            </a:br>
            <a:r>
              <a:rPr lang="ru-RU" b="1" dirty="0"/>
              <a:t>              </a:t>
            </a:r>
            <a:r>
              <a:rPr lang="ru-RU" b="1" dirty="0" err="1"/>
              <a:t>Лорелей</a:t>
            </a:r>
            <a:r>
              <a:rPr lang="ru-RU" b="1" dirty="0"/>
              <a:t>!</a:t>
            </a:r>
            <a:br>
              <a:rPr lang="ru-RU" b="1" dirty="0"/>
            </a:br>
            <a:r>
              <a:rPr lang="ru-RU" b="1" dirty="0"/>
              <a:t>              </a:t>
            </a:r>
            <a:r>
              <a:rPr lang="ru-RU" b="1" dirty="0" err="1"/>
              <a:t>Лорелей</a:t>
            </a:r>
            <a:r>
              <a:rPr lang="ru-RU" b="1" dirty="0"/>
              <a:t>!</a:t>
            </a:r>
            <a:br>
              <a:rPr lang="ru-RU" b="1" dirty="0"/>
            </a:br>
            <a:r>
              <a:rPr lang="ru-RU" b="1" dirty="0"/>
              <a:t>Три двойника души моей.</a:t>
            </a:r>
          </a:p>
          <a:p>
            <a:endParaRPr lang="ru-RU" dirty="0"/>
          </a:p>
          <a:p>
            <a:r>
              <a:rPr lang="ru-RU" dirty="0" err="1" smtClean="0"/>
              <a:t>Клеменс</a:t>
            </a:r>
            <a:r>
              <a:rPr lang="ru-RU" dirty="0" smtClean="0"/>
              <a:t> </a:t>
            </a:r>
            <a:r>
              <a:rPr lang="ru-RU" dirty="0" err="1"/>
              <a:t>Брентано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(1778–1842</a:t>
            </a:r>
            <a:r>
              <a:rPr lang="ru-RU" dirty="0" smtClean="0"/>
              <a:t>)</a:t>
            </a:r>
          </a:p>
          <a:p>
            <a:r>
              <a:rPr lang="ru-RU" i="1" dirty="0"/>
              <a:t>Перевод В. </a:t>
            </a:r>
            <a:r>
              <a:rPr lang="ru-RU" i="1" dirty="0" err="1"/>
              <a:t>Топорова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Содержимое 4" descr="0_23e1b_d71a2711_ori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48150" y="0"/>
            <a:ext cx="4895850" cy="7620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loreley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8961120" cy="491947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1143000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Лорелея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55976" y="188640"/>
            <a:ext cx="4470648" cy="381642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/>
              <a:t>Стихотворение </a:t>
            </a:r>
            <a:r>
              <a:rPr lang="ru-RU" b="1" dirty="0" smtClean="0"/>
              <a:t>Гейне</a:t>
            </a:r>
          </a:p>
          <a:p>
            <a:pPr algn="ctr">
              <a:buNone/>
            </a:pPr>
            <a:r>
              <a:rPr lang="ru-RU" b="1" dirty="0" smtClean="0"/>
              <a:t> </a:t>
            </a:r>
            <a:r>
              <a:rPr lang="ru-RU" b="1" dirty="0"/>
              <a:t>“</a:t>
            </a:r>
            <a:r>
              <a:rPr lang="ru-RU" b="1" dirty="0" err="1"/>
              <a:t>Ich</a:t>
            </a:r>
            <a:r>
              <a:rPr lang="ru-RU" b="1" dirty="0"/>
              <a:t> </a:t>
            </a:r>
            <a:r>
              <a:rPr lang="ru-RU" b="1" dirty="0" err="1"/>
              <a:t>weiß nicht</a:t>
            </a:r>
            <a:r>
              <a:rPr lang="ru-RU" b="1" dirty="0"/>
              <a:t>, </a:t>
            </a:r>
            <a:r>
              <a:rPr lang="ru-RU" b="1" dirty="0" err="1"/>
              <a:t>was</a:t>
            </a:r>
            <a:r>
              <a:rPr lang="ru-RU" b="1" dirty="0"/>
              <a:t> </a:t>
            </a:r>
            <a:r>
              <a:rPr lang="ru-RU" b="1" dirty="0" err="1"/>
              <a:t>soll</a:t>
            </a:r>
            <a:r>
              <a:rPr lang="ru-RU" b="1" dirty="0"/>
              <a:t> </a:t>
            </a:r>
            <a:r>
              <a:rPr lang="ru-RU" b="1" dirty="0" err="1"/>
              <a:t>es</a:t>
            </a:r>
            <a:r>
              <a:rPr lang="ru-RU" b="1" dirty="0"/>
              <a:t> </a:t>
            </a:r>
            <a:r>
              <a:rPr lang="ru-RU" b="1" dirty="0" err="1"/>
              <a:t>bedeuten</a:t>
            </a:r>
            <a:r>
              <a:rPr lang="ru-RU" b="1" dirty="0"/>
              <a:t>…”, более известное под названием “</a:t>
            </a:r>
            <a:r>
              <a:rPr lang="ru-RU" b="1" dirty="0" err="1"/>
              <a:t>Лорелея</a:t>
            </a:r>
            <a:r>
              <a:rPr lang="ru-RU" b="1" dirty="0"/>
              <a:t>”, написано в 1824 году </a:t>
            </a:r>
            <a:r>
              <a:rPr lang="ru-RU" b="1" dirty="0" smtClean="0"/>
              <a:t>стало "народной </a:t>
            </a:r>
            <a:r>
              <a:rPr lang="ru-RU" b="1" dirty="0"/>
              <a:t>песней" в Германии.</a:t>
            </a:r>
            <a:br>
              <a:rPr lang="ru-RU" b="1" dirty="0"/>
            </a:br>
            <a:r>
              <a:rPr lang="ru-RU" b="1" dirty="0"/>
              <a:t>У Гейне образ </a:t>
            </a:r>
            <a:r>
              <a:rPr lang="ru-RU" b="1" dirty="0" err="1"/>
              <a:t>Лорелея</a:t>
            </a:r>
            <a:r>
              <a:rPr lang="ru-RU" b="1" dirty="0"/>
              <a:t> становится символом победной, губительной, равнодушной силы красоты.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260648"/>
            <a:ext cx="4536504" cy="586551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b="1" dirty="0" smtClean="0"/>
              <a:t>Не знаю, о чем я тоскую.</a:t>
            </a:r>
          </a:p>
          <a:p>
            <a:pPr>
              <a:lnSpc>
                <a:spcPct val="120000"/>
              </a:lnSpc>
              <a:buNone/>
            </a:pPr>
            <a:r>
              <a:rPr lang="ru-RU" b="1" dirty="0" smtClean="0"/>
              <a:t>Покоя душе моей нет.</a:t>
            </a:r>
          </a:p>
          <a:p>
            <a:pPr>
              <a:lnSpc>
                <a:spcPct val="120000"/>
              </a:lnSpc>
              <a:buNone/>
            </a:pPr>
            <a:r>
              <a:rPr lang="ru-RU" b="1" dirty="0" smtClean="0"/>
              <a:t>Забыть ни на миг не могу я</a:t>
            </a:r>
          </a:p>
          <a:p>
            <a:pPr>
              <a:lnSpc>
                <a:spcPct val="120000"/>
              </a:lnSpc>
              <a:buNone/>
            </a:pPr>
            <a:r>
              <a:rPr lang="ru-RU" b="1" dirty="0" smtClean="0"/>
              <a:t>Преданье далеких лет.</a:t>
            </a:r>
          </a:p>
          <a:p>
            <a:pPr>
              <a:lnSpc>
                <a:spcPct val="120000"/>
              </a:lnSpc>
              <a:buNone/>
            </a:pPr>
            <a:r>
              <a:rPr lang="ru-RU" b="1" dirty="0" smtClean="0"/>
              <a:t> </a:t>
            </a:r>
          </a:p>
          <a:p>
            <a:pPr>
              <a:lnSpc>
                <a:spcPct val="120000"/>
              </a:lnSpc>
              <a:buNone/>
            </a:pPr>
            <a:r>
              <a:rPr lang="ru-RU" b="1" dirty="0" smtClean="0"/>
              <a:t>Дохнуло прохладой. Темнеет.</a:t>
            </a:r>
          </a:p>
          <a:p>
            <a:pPr>
              <a:lnSpc>
                <a:spcPct val="120000"/>
              </a:lnSpc>
              <a:buNone/>
            </a:pPr>
            <a:r>
              <a:rPr lang="ru-RU" b="1" dirty="0" smtClean="0"/>
              <a:t>Струится река в тишине.</a:t>
            </a:r>
          </a:p>
          <a:p>
            <a:pPr>
              <a:lnSpc>
                <a:spcPct val="120000"/>
              </a:lnSpc>
              <a:buNone/>
            </a:pPr>
            <a:r>
              <a:rPr lang="ru-RU" b="1" dirty="0" smtClean="0"/>
              <a:t>Вершина горы пламенеет</a:t>
            </a:r>
          </a:p>
          <a:p>
            <a:pPr>
              <a:lnSpc>
                <a:spcPct val="120000"/>
              </a:lnSpc>
              <a:buNone/>
            </a:pPr>
            <a:r>
              <a:rPr lang="ru-RU" b="1" dirty="0" smtClean="0"/>
              <a:t>Над Рейном в закатном огне. </a:t>
            </a:r>
          </a:p>
          <a:p>
            <a:pPr>
              <a:lnSpc>
                <a:spcPct val="120000"/>
              </a:lnSpc>
              <a:buNone/>
            </a:pPr>
            <a:endParaRPr lang="ru-RU" b="1" dirty="0" smtClean="0"/>
          </a:p>
          <a:p>
            <a:pPr>
              <a:lnSpc>
                <a:spcPct val="120000"/>
              </a:lnSpc>
              <a:buNone/>
            </a:pPr>
            <a:r>
              <a:rPr lang="ru-RU" b="1" dirty="0" smtClean="0"/>
              <a:t>Девушка в светлом наряде</a:t>
            </a:r>
          </a:p>
          <a:p>
            <a:pPr>
              <a:lnSpc>
                <a:spcPct val="120000"/>
              </a:lnSpc>
              <a:buNone/>
            </a:pPr>
            <a:r>
              <a:rPr lang="ru-RU" b="1" dirty="0" smtClean="0"/>
              <a:t>Сидит над обрывом крутым,</a:t>
            </a:r>
          </a:p>
          <a:p>
            <a:pPr>
              <a:lnSpc>
                <a:spcPct val="120000"/>
              </a:lnSpc>
              <a:buNone/>
            </a:pPr>
            <a:r>
              <a:rPr lang="ru-RU" b="1" dirty="0" smtClean="0"/>
              <a:t>И блещут, как золото, пряди</a:t>
            </a:r>
          </a:p>
          <a:p>
            <a:pPr>
              <a:lnSpc>
                <a:spcPct val="120000"/>
              </a:lnSpc>
              <a:buNone/>
            </a:pPr>
            <a:r>
              <a:rPr lang="ru-RU" b="1" dirty="0" smtClean="0"/>
              <a:t>Под гребнем ее золотым.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260648"/>
            <a:ext cx="4320480" cy="6408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b="1" dirty="0"/>
              <a:t>Проводит по золоту гребнем</a:t>
            </a:r>
          </a:p>
          <a:p>
            <a:pPr>
              <a:buNone/>
            </a:pPr>
            <a:r>
              <a:rPr lang="ru-RU" sz="2200" b="1" dirty="0"/>
              <a:t>И песню поет она.</a:t>
            </a:r>
          </a:p>
          <a:p>
            <a:pPr>
              <a:buNone/>
            </a:pPr>
            <a:r>
              <a:rPr lang="ru-RU" sz="2200" b="1" dirty="0"/>
              <a:t>И власти и силы волшебной</a:t>
            </a:r>
          </a:p>
          <a:p>
            <a:pPr>
              <a:buNone/>
            </a:pPr>
            <a:r>
              <a:rPr lang="ru-RU" sz="2200" b="1" dirty="0"/>
              <a:t>Зовущая песня полна. </a:t>
            </a:r>
          </a:p>
          <a:p>
            <a:pPr>
              <a:buNone/>
            </a:pPr>
            <a:endParaRPr lang="ru-RU" sz="2200" b="1" dirty="0"/>
          </a:p>
          <a:p>
            <a:pPr>
              <a:buNone/>
            </a:pPr>
            <a:r>
              <a:rPr lang="ru-RU" sz="2200" b="1" dirty="0"/>
              <a:t>Пловец в челноке беззащитном</a:t>
            </a:r>
          </a:p>
          <a:p>
            <a:pPr>
              <a:buNone/>
            </a:pPr>
            <a:r>
              <a:rPr lang="ru-RU" sz="2200" b="1" dirty="0"/>
              <a:t>С тоскою глядит в вышину.</a:t>
            </a:r>
          </a:p>
          <a:p>
            <a:pPr>
              <a:buNone/>
            </a:pPr>
            <a:r>
              <a:rPr lang="ru-RU" sz="2200" b="1" dirty="0"/>
              <a:t>Несется он к скалам гранитным,</a:t>
            </a:r>
          </a:p>
          <a:p>
            <a:pPr>
              <a:buNone/>
            </a:pPr>
            <a:r>
              <a:rPr lang="ru-RU" sz="2200" b="1" dirty="0"/>
              <a:t>Но видит ее одну.</a:t>
            </a:r>
          </a:p>
          <a:p>
            <a:pPr>
              <a:buNone/>
            </a:pPr>
            <a:endParaRPr lang="ru-RU" sz="2200" b="1" dirty="0"/>
          </a:p>
          <a:p>
            <a:pPr>
              <a:buNone/>
            </a:pPr>
            <a:r>
              <a:rPr lang="ru-RU" sz="2200" b="1" dirty="0"/>
              <a:t> А скалы кругом все отвесней,</a:t>
            </a:r>
          </a:p>
          <a:p>
            <a:pPr>
              <a:buNone/>
            </a:pPr>
            <a:r>
              <a:rPr lang="ru-RU" sz="2200" b="1" dirty="0"/>
              <a:t>А волны - круче и злей.</a:t>
            </a:r>
          </a:p>
          <a:p>
            <a:pPr>
              <a:buNone/>
            </a:pPr>
            <a:r>
              <a:rPr lang="ru-RU" sz="2200" b="1" dirty="0"/>
              <a:t>И, верно, погубит песней</a:t>
            </a:r>
          </a:p>
          <a:p>
            <a:pPr>
              <a:buNone/>
            </a:pPr>
            <a:r>
              <a:rPr lang="ru-RU" sz="2200" b="1" dirty="0"/>
              <a:t>Пловца и челнок </a:t>
            </a:r>
            <a:r>
              <a:rPr lang="ru-RU" sz="2200" b="1" dirty="0" err="1"/>
              <a:t>Лорелей</a:t>
            </a:r>
            <a:r>
              <a:rPr lang="ru-RU" sz="2200" b="1" dirty="0" smtClean="0"/>
              <a:t>.</a:t>
            </a:r>
          </a:p>
          <a:p>
            <a:pPr>
              <a:buNone/>
            </a:pPr>
            <a:r>
              <a:rPr lang="ru-RU" sz="2400" i="1" dirty="0" smtClean="0"/>
              <a:t>Перевод - С.Я.Маршака</a:t>
            </a:r>
            <a:endParaRPr lang="ru-RU" sz="2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88640"/>
            <a:ext cx="4316288" cy="5937523"/>
          </a:xfrm>
        </p:spPr>
        <p:txBody>
          <a:bodyPr>
            <a:noAutofit/>
          </a:bodyPr>
          <a:lstStyle/>
          <a:p>
            <a:r>
              <a:rPr lang="ru-RU" sz="2400" b="1" dirty="0"/>
              <a:t>Не знаю, что стало со мною,</a:t>
            </a:r>
            <a:br>
              <a:rPr lang="ru-RU" sz="2400" b="1" dirty="0"/>
            </a:br>
            <a:r>
              <a:rPr lang="ru-RU" sz="2400" b="1" dirty="0"/>
              <a:t>Печалью душа смущена.</a:t>
            </a:r>
            <a:br>
              <a:rPr lang="ru-RU" sz="2400" b="1" dirty="0"/>
            </a:br>
            <a:r>
              <a:rPr lang="ru-RU" sz="2400" b="1" dirty="0"/>
              <a:t>Мне все не дает покою</a:t>
            </a:r>
            <a:br>
              <a:rPr lang="ru-RU" sz="2400" b="1" dirty="0"/>
            </a:br>
            <a:r>
              <a:rPr lang="ru-RU" sz="2400" b="1" dirty="0"/>
              <a:t>Старинная сказка одна.</a:t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День меркнет. Свежеет в долине,</a:t>
            </a:r>
            <a:br>
              <a:rPr lang="ru-RU" sz="2400" b="1" dirty="0"/>
            </a:br>
            <a:r>
              <a:rPr lang="ru-RU" sz="2400" b="1" dirty="0"/>
              <a:t>И Рейн дремотой объят.</a:t>
            </a:r>
            <a:br>
              <a:rPr lang="ru-RU" sz="2400" b="1" dirty="0"/>
            </a:br>
            <a:r>
              <a:rPr lang="ru-RU" sz="2400" b="1" dirty="0"/>
              <a:t>Лишь на одной вершине</a:t>
            </a:r>
            <a:br>
              <a:rPr lang="ru-RU" sz="2400" b="1" dirty="0"/>
            </a:br>
            <a:r>
              <a:rPr lang="ru-RU" sz="2400" b="1" dirty="0"/>
              <a:t>Еще пылает закат.</a:t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Там девушка, песнь распевая,</a:t>
            </a:r>
            <a:br>
              <a:rPr lang="ru-RU" sz="2400" b="1" dirty="0"/>
            </a:br>
            <a:r>
              <a:rPr lang="ru-RU" sz="2400" b="1" dirty="0"/>
              <a:t>Сидит высоко над водой.</a:t>
            </a:r>
            <a:br>
              <a:rPr lang="ru-RU" sz="2400" b="1" dirty="0"/>
            </a:br>
            <a:r>
              <a:rPr lang="ru-RU" sz="2400" b="1" dirty="0"/>
              <a:t>Одежда на ней золотая,</a:t>
            </a:r>
            <a:br>
              <a:rPr lang="ru-RU" sz="2400" b="1" dirty="0"/>
            </a:br>
            <a:r>
              <a:rPr lang="ru-RU" sz="2400" b="1" dirty="0"/>
              <a:t>И гребень в руке – золотой.</a:t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332656"/>
            <a:ext cx="4316288" cy="633670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И кос ее золото вьется,</a:t>
            </a:r>
            <a:br>
              <a:rPr lang="ru-RU" b="1" dirty="0" smtClean="0"/>
            </a:br>
            <a:r>
              <a:rPr lang="ru-RU" b="1" dirty="0" smtClean="0"/>
              <a:t>И чешет их гребнем она,</a:t>
            </a:r>
            <a:br>
              <a:rPr lang="ru-RU" b="1" dirty="0" smtClean="0"/>
            </a:br>
            <a:r>
              <a:rPr lang="ru-RU" b="1" dirty="0" smtClean="0"/>
              <a:t>И песня волшебная льется,</a:t>
            </a:r>
            <a:br>
              <a:rPr lang="ru-RU" b="1" dirty="0" smtClean="0"/>
            </a:br>
            <a:r>
              <a:rPr lang="ru-RU" b="1" dirty="0" smtClean="0"/>
              <a:t>Так странно сильна и нежна.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И, силой плененный могучей,</a:t>
            </a:r>
            <a:br>
              <a:rPr lang="ru-RU" b="1" dirty="0" smtClean="0"/>
            </a:br>
            <a:r>
              <a:rPr lang="ru-RU" b="1" dirty="0" smtClean="0"/>
              <a:t>Гребец не глядит на волну,</a:t>
            </a:r>
            <a:br>
              <a:rPr lang="ru-RU" b="1" dirty="0" smtClean="0"/>
            </a:br>
            <a:r>
              <a:rPr lang="ru-RU" b="1" dirty="0" smtClean="0"/>
              <a:t>Он рифов не видит под кручей, –</a:t>
            </a:r>
            <a:br>
              <a:rPr lang="ru-RU" b="1" dirty="0" smtClean="0"/>
            </a:br>
            <a:r>
              <a:rPr lang="ru-RU" b="1" dirty="0" smtClean="0"/>
              <a:t>Он смотрит туда, в вышину.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Я знаю, волна, свирепея,</a:t>
            </a:r>
            <a:br>
              <a:rPr lang="ru-RU" b="1" dirty="0" smtClean="0"/>
            </a:br>
            <a:r>
              <a:rPr lang="ru-RU" b="1" dirty="0" smtClean="0"/>
              <a:t>Навеки сомкнется над ним, –</a:t>
            </a:r>
            <a:br>
              <a:rPr lang="ru-RU" b="1" dirty="0" smtClean="0"/>
            </a:br>
            <a:r>
              <a:rPr lang="ru-RU" b="1" dirty="0" smtClean="0"/>
              <a:t>И это все </a:t>
            </a:r>
            <a:r>
              <a:rPr lang="ru-RU" b="1" dirty="0" err="1" smtClean="0"/>
              <a:t>Лорелея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Сделала пеньем своим.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i="1" dirty="0" smtClean="0"/>
              <a:t>Перевод Вильгельма </a:t>
            </a:r>
            <a:r>
              <a:rPr lang="ru-RU" i="1" dirty="0" err="1" smtClean="0"/>
              <a:t>Левика</a:t>
            </a:r>
            <a:r>
              <a:rPr lang="ru-RU" i="1" dirty="0" smtClean="0"/>
              <a:t> </a:t>
            </a:r>
            <a:endParaRPr lang="ru-RU" dirty="0" smtClean="0"/>
          </a:p>
          <a:p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>
            <a:normAutofit fontScale="90000"/>
          </a:bodyPr>
          <a:lstStyle/>
          <a:p>
            <a:r>
              <a:rPr lang="ru-RU" b="1" i="1" smtClean="0"/>
              <a:t>Лорелей </a:t>
            </a:r>
            <a:r>
              <a:rPr lang="ru-RU" b="1" i="1" dirty="0" smtClean="0"/>
              <a:t>(</a:t>
            </a:r>
            <a:r>
              <a:rPr lang="ru-RU" b="1" i="1" dirty="0" err="1" smtClean="0"/>
              <a:t>Loreley</a:t>
            </a:r>
            <a:r>
              <a:rPr lang="ru-RU" b="1" i="1" dirty="0" smtClean="0"/>
              <a:t>) 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i="1" dirty="0" smtClean="0"/>
              <a:t> </a:t>
            </a:r>
            <a:r>
              <a:rPr lang="ru-RU" b="1" i="1" dirty="0"/>
              <a:t>прекрасная дева-сирена Рейна, заманивающая своим пением корабельщиков и рыбаков к опасным рифам у скал</a:t>
            </a:r>
            <a:r>
              <a:rPr lang="ru-RU" b="1" i="1" dirty="0" smtClean="0"/>
              <a:t>.</a:t>
            </a:r>
            <a:r>
              <a:rPr lang="ru-RU" b="1" dirty="0" smtClean="0"/>
              <a:t> </a:t>
            </a:r>
          </a:p>
          <a:p>
            <a:pPr algn="ctr">
              <a:buNone/>
            </a:pPr>
            <a:r>
              <a:rPr lang="ru-RU" b="1" dirty="0"/>
              <a:t> </a:t>
            </a:r>
            <a:r>
              <a:rPr lang="ru-RU" b="1" dirty="0" smtClean="0"/>
              <a:t>Легенды о ней возникали там, где сама природа — густые леса, тёмные горные ущелья, коварные стремнины — возбуждала тревожное воображение людей.</a:t>
            </a:r>
            <a:endParaRPr lang="ru-RU" b="1" dirty="0"/>
          </a:p>
          <a:p>
            <a:endParaRPr lang="ru-RU" dirty="0"/>
          </a:p>
        </p:txBody>
      </p:sp>
      <p:pic>
        <p:nvPicPr>
          <p:cNvPr id="8" name="Содержимое 7" descr="b0a8a4cd13f9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980728"/>
            <a:ext cx="3840480" cy="512064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b1b2d09b8b0c0c7ab7173c4769ec63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6875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53285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Богат легендами Рейнский край. 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	На </a:t>
            </a:r>
            <a:r>
              <a:rPr lang="ru-RU" b="1" dirty="0"/>
              <a:t>берегах Рейна высятся причудливые скалы, у их подножия челнок подстерегают опасные пороги и водовороты. И вот в незапамятные времена возникает здесь легенда, повествующая о том, что плывущих по Рейну завлекает в пучину волн своим чудесным пением живущая на высокой скале дева-чаровница.</a:t>
            </a:r>
            <a:br>
              <a:rPr lang="ru-RU" b="1" dirty="0"/>
            </a:br>
            <a:r>
              <a:rPr lang="ru-RU" b="1" dirty="0"/>
              <a:t>Легенду связывали со скалой </a:t>
            </a:r>
            <a:r>
              <a:rPr lang="ru-RU" b="1" dirty="0" err="1"/>
              <a:t>Лур-лей</a:t>
            </a:r>
            <a:r>
              <a:rPr lang="ru-RU" b="1" dirty="0"/>
              <a:t> близ </a:t>
            </a:r>
            <a:r>
              <a:rPr lang="ru-RU" b="1" dirty="0" err="1"/>
              <a:t>Бахараха</a:t>
            </a:r>
            <a:r>
              <a:rPr lang="ru-RU" b="1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88024" y="764704"/>
            <a:ext cx="4038600" cy="5534075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Существует мнение, что скала эта названа по имени девы-чаровницы </a:t>
            </a:r>
            <a:r>
              <a:rPr lang="ru-RU" b="1" dirty="0" err="1"/>
              <a:t>Лоры</a:t>
            </a:r>
            <a:r>
              <a:rPr lang="ru-RU" b="1" dirty="0"/>
              <a:t> (слово «лей» в переводе с немецкого значит «шиферная скала»), и лишь позднее имя </a:t>
            </a:r>
            <a:r>
              <a:rPr lang="ru-RU" b="1" dirty="0" err="1"/>
              <a:t>Лора</a:t>
            </a:r>
            <a:r>
              <a:rPr lang="ru-RU" b="1" dirty="0"/>
              <a:t> трансформируется в </a:t>
            </a:r>
            <a:r>
              <a:rPr lang="ru-RU" b="1" dirty="0" err="1"/>
              <a:t>Лоре</a:t>
            </a:r>
            <a:r>
              <a:rPr lang="ru-RU" b="1" dirty="0"/>
              <a:t> Лей или </a:t>
            </a:r>
            <a:r>
              <a:rPr lang="ru-RU" b="1" dirty="0" err="1"/>
              <a:t>Лорелею</a:t>
            </a:r>
            <a:r>
              <a:rPr lang="ru-RU" b="1" dirty="0"/>
              <a:t>. </a:t>
            </a:r>
            <a:endParaRPr lang="ru-RU" b="1" dirty="0" smtClean="0"/>
          </a:p>
          <a:p>
            <a:r>
              <a:rPr lang="ru-RU" b="1" dirty="0" smtClean="0"/>
              <a:t>Есть </a:t>
            </a:r>
            <a:r>
              <a:rPr lang="ru-RU" b="1" dirty="0"/>
              <a:t>и другая точка зрения: полагают, что сама волшебница получила имя по названию скалы, на которой она пела.</a:t>
            </a:r>
            <a:br>
              <a:rPr lang="ru-RU" b="1" dirty="0"/>
            </a:br>
            <a:r>
              <a:rPr lang="ru-RU" b="1" dirty="0"/>
              <a:t>Легенда эта долго оставалась лишь местным преданием. Широкую известность она получила в начале XIX века. </a:t>
            </a:r>
          </a:p>
        </p:txBody>
      </p:sp>
      <p:pic>
        <p:nvPicPr>
          <p:cNvPr id="6" name="Содержимое 5" descr="0_23e0c_4faed566_ori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764704"/>
            <a:ext cx="4896222" cy="525658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7"/>
            <a:ext cx="5040560" cy="2592288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/>
              <a:t>Немецкий поэт-романтик и собиратель народных легенд </a:t>
            </a:r>
            <a:r>
              <a:rPr lang="ru-RU" b="1" dirty="0" err="1"/>
              <a:t>Клеменс</a:t>
            </a:r>
            <a:r>
              <a:rPr lang="ru-RU" b="1" dirty="0"/>
              <a:t> </a:t>
            </a:r>
            <a:r>
              <a:rPr lang="ru-RU" b="1" dirty="0" err="1"/>
              <a:t>Брентано</a:t>
            </a:r>
            <a:r>
              <a:rPr lang="ru-RU" b="1" dirty="0"/>
              <a:t> первый создал стихотворный вариант легенды о </a:t>
            </a:r>
            <a:r>
              <a:rPr lang="ru-RU" b="1" dirty="0" err="1"/>
              <a:t>Лорелее</a:t>
            </a:r>
            <a:r>
              <a:rPr lang="ru-RU" b="1" dirty="0"/>
              <a:t> (</a:t>
            </a:r>
            <a:r>
              <a:rPr lang="ru-RU" b="1" dirty="0" err="1"/>
              <a:t>Лоре</a:t>
            </a:r>
            <a:r>
              <a:rPr lang="ru-RU" b="1" dirty="0"/>
              <a:t> Лей) и поместил балладу в своём романе «</a:t>
            </a:r>
            <a:r>
              <a:rPr lang="ru-RU" b="1" dirty="0" err="1"/>
              <a:t>Годви</a:t>
            </a:r>
            <a:r>
              <a:rPr lang="ru-RU" b="1" dirty="0"/>
              <a:t>» (1801–1802). Он на свой лад разработал сюжетную линию </a:t>
            </a:r>
            <a:r>
              <a:rPr lang="ru-RU" b="1" dirty="0" smtClean="0"/>
              <a:t>легенды.</a:t>
            </a:r>
          </a:p>
          <a:p>
            <a:r>
              <a:rPr lang="ru-RU" b="1" dirty="0" smtClean="0"/>
              <a:t>Писали </a:t>
            </a:r>
            <a:r>
              <a:rPr lang="ru-RU" b="1" dirty="0"/>
              <a:t>о </a:t>
            </a:r>
            <a:r>
              <a:rPr lang="ru-RU" b="1" dirty="0" err="1"/>
              <a:t>Лорелее</a:t>
            </a:r>
            <a:r>
              <a:rPr lang="ru-RU" b="1" dirty="0"/>
              <a:t> и другие немецкие поэты.</a:t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55172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Но лучшее стихотворение о ней создал великий немецкий поэт Генрих Гейне. Оно стало в Германии народной песней и получило всемирную известность.</a:t>
            </a:r>
            <a:endParaRPr lang="ru-RU" b="1" dirty="0"/>
          </a:p>
        </p:txBody>
      </p:sp>
      <p:pic>
        <p:nvPicPr>
          <p:cNvPr id="5" name="Рисунок 4" descr="250px-Brentano-Sichl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88640"/>
            <a:ext cx="3571875" cy="5029200"/>
          </a:xfrm>
          <a:prstGeom prst="rect">
            <a:avLst/>
          </a:prstGeom>
        </p:spPr>
      </p:pic>
      <p:pic>
        <p:nvPicPr>
          <p:cNvPr id="6" name="Рисунок 5" descr="359786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204864"/>
            <a:ext cx="3214573" cy="4340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«Жила на Рейне фея»…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23528" y="980728"/>
            <a:ext cx="4038600" cy="5877272"/>
          </a:xfrm>
        </p:spPr>
        <p:txBody>
          <a:bodyPr>
            <a:noAutofit/>
          </a:bodyPr>
          <a:lstStyle/>
          <a:p>
            <a:r>
              <a:rPr lang="ru-RU" sz="2000" b="1" dirty="0"/>
              <a:t>Жила на Рейне фея </a:t>
            </a:r>
            <a:br>
              <a:rPr lang="ru-RU" sz="2000" b="1" dirty="0"/>
            </a:br>
            <a:r>
              <a:rPr lang="ru-RU" sz="2000" b="1" dirty="0"/>
              <a:t>В </a:t>
            </a:r>
            <a:r>
              <a:rPr lang="ru-RU" sz="2000" b="1" dirty="0" err="1"/>
              <a:t>селеньи</a:t>
            </a:r>
            <a:r>
              <a:rPr lang="ru-RU" sz="2000" b="1" dirty="0"/>
              <a:t> </a:t>
            </a:r>
            <a:r>
              <a:rPr lang="ru-RU" sz="2000" b="1" dirty="0" err="1"/>
              <a:t>Баххарах</a:t>
            </a:r>
            <a:r>
              <a:rPr lang="ru-RU" sz="2000" b="1" dirty="0"/>
              <a:t>,</a:t>
            </a:r>
            <a:br>
              <a:rPr lang="ru-RU" sz="2000" b="1" dirty="0"/>
            </a:br>
            <a:r>
              <a:rPr lang="ru-RU" sz="2000" b="1" dirty="0"/>
              <a:t>Жила смятенье сея</a:t>
            </a:r>
            <a:br>
              <a:rPr lang="ru-RU" sz="2000" b="1" dirty="0"/>
            </a:br>
            <a:r>
              <a:rPr lang="ru-RU" sz="2000" b="1" dirty="0"/>
              <a:t>И скорбь в людских сердцах.</a:t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Сгубила, осмеяла</a:t>
            </a:r>
            <a:br>
              <a:rPr lang="ru-RU" sz="2000" b="1" dirty="0"/>
            </a:br>
            <a:r>
              <a:rPr lang="ru-RU" sz="2000" b="1" dirty="0"/>
              <a:t>И взрослых и парней –</a:t>
            </a:r>
            <a:br>
              <a:rPr lang="ru-RU" sz="2000" b="1" dirty="0"/>
            </a:br>
            <a:r>
              <a:rPr lang="ru-RU" sz="2000" b="1" dirty="0"/>
              <a:t>И так околдовала,</a:t>
            </a:r>
            <a:br>
              <a:rPr lang="ru-RU" sz="2000" b="1" dirty="0"/>
            </a:br>
            <a:r>
              <a:rPr lang="ru-RU" sz="2000" b="1" dirty="0"/>
              <a:t>Что льнули всё сильней.</a:t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Тогда епископ местный</a:t>
            </a:r>
            <a:br>
              <a:rPr lang="ru-RU" sz="2000" b="1" dirty="0"/>
            </a:br>
            <a:r>
              <a:rPr lang="ru-RU" sz="2000" b="1" dirty="0"/>
              <a:t>Священный суд созвал,</a:t>
            </a:r>
            <a:br>
              <a:rPr lang="ru-RU" sz="2000" b="1" dirty="0"/>
            </a:br>
            <a:r>
              <a:rPr lang="ru-RU" sz="2000" b="1" dirty="0"/>
              <a:t>Но пред красой небесной</a:t>
            </a:r>
            <a:br>
              <a:rPr lang="ru-RU" sz="2000" b="1" dirty="0"/>
            </a:br>
            <a:r>
              <a:rPr lang="ru-RU" sz="2000" b="1" dirty="0"/>
              <a:t>Весь гнев его пропал.</a:t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Он вымолвил: «Бедняжка,</a:t>
            </a:r>
            <a:br>
              <a:rPr lang="ru-RU" sz="2000" b="1" dirty="0"/>
            </a:br>
            <a:r>
              <a:rPr lang="ru-RU" sz="2000" b="1" dirty="0"/>
              <a:t>Бедняжка </a:t>
            </a:r>
            <a:r>
              <a:rPr lang="ru-RU" sz="2000" b="1" dirty="0" err="1"/>
              <a:t>Лорелей</a:t>
            </a:r>
            <a:r>
              <a:rPr lang="ru-RU" sz="2000" b="1" dirty="0"/>
              <a:t>!</a:t>
            </a:r>
            <a:br>
              <a:rPr lang="ru-RU" sz="2000" b="1" dirty="0"/>
            </a:br>
            <a:r>
              <a:rPr lang="ru-RU" sz="2000" b="1" dirty="0"/>
              <a:t>Зачем казнишь так тяжко</a:t>
            </a:r>
            <a:br>
              <a:rPr lang="ru-RU" sz="2000" b="1" dirty="0"/>
            </a:br>
            <a:r>
              <a:rPr lang="ru-RU" sz="2000" b="1" dirty="0"/>
              <a:t>Ты красотой своей?»</a:t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7" name="Содержимое 6" descr="28635-alen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196752"/>
            <a:ext cx="4330824" cy="532859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x_e531a67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88640"/>
            <a:ext cx="3886200" cy="642937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8640"/>
            <a:ext cx="4038600" cy="648072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«Увы! не жду прощенья,</a:t>
            </a:r>
            <a:br>
              <a:rPr lang="ru-RU" b="1" dirty="0"/>
            </a:br>
            <a:r>
              <a:rPr lang="ru-RU" b="1" dirty="0"/>
              <a:t>И жизнь постыла мне,</a:t>
            </a:r>
            <a:br>
              <a:rPr lang="ru-RU" b="1" dirty="0"/>
            </a:br>
            <a:r>
              <a:rPr lang="ru-RU" b="1" dirty="0"/>
              <a:t>Но чары обольщенья –</a:t>
            </a:r>
            <a:br>
              <a:rPr lang="ru-RU" b="1" dirty="0"/>
            </a:br>
            <a:r>
              <a:rPr lang="ru-RU" b="1" dirty="0"/>
              <a:t>Не по моей вине.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Мои глаза как пламя,</a:t>
            </a:r>
            <a:br>
              <a:rPr lang="ru-RU" b="1" dirty="0"/>
            </a:br>
            <a:r>
              <a:rPr lang="ru-RU" b="1" dirty="0"/>
              <a:t>Рука – волшебный жезл.</a:t>
            </a:r>
            <a:br>
              <a:rPr lang="ru-RU" b="1" dirty="0"/>
            </a:br>
            <a:r>
              <a:rPr lang="ru-RU" b="1" dirty="0"/>
              <a:t>Бросай же деву в пламя,</a:t>
            </a:r>
            <a:br>
              <a:rPr lang="ru-RU" b="1" dirty="0"/>
            </a:br>
            <a:r>
              <a:rPr lang="ru-RU" b="1" dirty="0"/>
              <a:t>Ломай над нею жезл!»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«О! ты, представ пред нами,</a:t>
            </a:r>
            <a:br>
              <a:rPr lang="ru-RU" b="1" dirty="0"/>
            </a:br>
            <a:r>
              <a:rPr lang="ru-RU" b="1" dirty="0"/>
              <a:t>Навет отвергла весь,</a:t>
            </a:r>
            <a:br>
              <a:rPr lang="ru-RU" b="1" dirty="0"/>
            </a:br>
            <a:r>
              <a:rPr lang="ru-RU" b="1" dirty="0"/>
              <a:t>Ведь то же гложет пламя</a:t>
            </a:r>
            <a:br>
              <a:rPr lang="ru-RU" b="1" dirty="0"/>
            </a:br>
            <a:r>
              <a:rPr lang="ru-RU" b="1" dirty="0"/>
              <a:t>И нашу душу днесь.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И если жезл преломим,</a:t>
            </a:r>
            <a:br>
              <a:rPr lang="ru-RU" b="1" dirty="0"/>
            </a:br>
            <a:r>
              <a:rPr lang="ru-RU" b="1" dirty="0"/>
              <a:t>Назначив приговор,</a:t>
            </a:r>
            <a:br>
              <a:rPr lang="ru-RU" b="1" dirty="0"/>
            </a:br>
            <a:r>
              <a:rPr lang="ru-RU" b="1" dirty="0"/>
              <a:t>То сердце обречём мы</a:t>
            </a:r>
            <a:br>
              <a:rPr lang="ru-RU" b="1" dirty="0"/>
            </a:br>
            <a:r>
              <a:rPr lang="ru-RU" b="1" dirty="0"/>
              <a:t>На муку и позор!»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659735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«Не смейся над несчастной!</a:t>
            </a:r>
            <a:br>
              <a:rPr lang="ru-RU" b="1" dirty="0"/>
            </a:br>
            <a:r>
              <a:rPr lang="ru-RU" b="1" dirty="0"/>
              <a:t>Будь отче, справедлив,</a:t>
            </a:r>
            <a:br>
              <a:rPr lang="ru-RU" b="1" dirty="0"/>
            </a:br>
            <a:r>
              <a:rPr lang="ru-RU" b="1" dirty="0"/>
              <a:t>Пред гибелью ужасной</a:t>
            </a:r>
            <a:br>
              <a:rPr lang="ru-RU" b="1" dirty="0"/>
            </a:br>
            <a:r>
              <a:rPr lang="ru-RU" b="1" dirty="0"/>
              <a:t>Грехи мне отпустив.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Я доле жить не смею,</a:t>
            </a:r>
            <a:br>
              <a:rPr lang="ru-RU" b="1" dirty="0"/>
            </a:br>
            <a:r>
              <a:rPr lang="ru-RU" b="1" dirty="0"/>
              <a:t>Я не желаю жить!</a:t>
            </a:r>
            <a:br>
              <a:rPr lang="ru-RU" b="1" dirty="0"/>
            </a:br>
            <a:r>
              <a:rPr lang="ru-RU" b="1" dirty="0"/>
              <a:t>За то, что гибель сею,</a:t>
            </a:r>
            <a:br>
              <a:rPr lang="ru-RU" b="1" dirty="0"/>
            </a:br>
            <a:r>
              <a:rPr lang="ru-RU" b="1" dirty="0"/>
              <a:t>Вели меня казнить!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Увы! и я любила,</a:t>
            </a:r>
            <a:br>
              <a:rPr lang="ru-RU" b="1" dirty="0"/>
            </a:br>
            <a:r>
              <a:rPr lang="ru-RU" b="1" dirty="0"/>
              <a:t>Но грянула беда:</a:t>
            </a:r>
            <a:br>
              <a:rPr lang="ru-RU" b="1" dirty="0"/>
            </a:br>
            <a:r>
              <a:rPr lang="ru-RU" b="1" dirty="0"/>
              <a:t>Меня покинул милый,</a:t>
            </a:r>
            <a:br>
              <a:rPr lang="ru-RU" b="1" dirty="0"/>
            </a:br>
            <a:r>
              <a:rPr lang="ru-RU" b="1" dirty="0"/>
              <a:t>Бежал невесть куда,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Прозвали всемогущей</a:t>
            </a:r>
            <a:br>
              <a:rPr lang="ru-RU" b="1" dirty="0"/>
            </a:br>
            <a:r>
              <a:rPr lang="ru-RU" b="1" dirty="0"/>
              <a:t>Меня за красоту,</a:t>
            </a:r>
            <a:br>
              <a:rPr lang="ru-RU" b="1" dirty="0"/>
            </a:br>
            <a:r>
              <a:rPr lang="ru-RU" b="1" dirty="0"/>
              <a:t>Но мне мой вид цветущий</a:t>
            </a:r>
            <a:br>
              <a:rPr lang="ru-RU" b="1" dirty="0"/>
            </a:br>
            <a:r>
              <a:rPr lang="ru-RU" b="1" dirty="0"/>
              <a:t>Самой невмоготу!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5" name="Содержимое 4" descr="1600_18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404664"/>
            <a:ext cx="4038600" cy="604867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8640"/>
            <a:ext cx="4495800" cy="666936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Мой смех, сиянье взгляда</a:t>
            </a:r>
            <a:br>
              <a:rPr lang="ru-RU" b="1" dirty="0"/>
            </a:br>
            <a:r>
              <a:rPr lang="ru-RU" b="1" dirty="0"/>
              <a:t>И шеи белизна –</a:t>
            </a:r>
            <a:br>
              <a:rPr lang="ru-RU" b="1" dirty="0"/>
            </a:br>
            <a:r>
              <a:rPr lang="ru-RU" b="1" dirty="0"/>
              <a:t>Мне этого не надо!</a:t>
            </a:r>
            <a:br>
              <a:rPr lang="ru-RU" b="1" dirty="0"/>
            </a:br>
            <a:r>
              <a:rPr lang="ru-RU" b="1" dirty="0"/>
              <a:t>Воздай за всё сполна!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Я смерть приму без дрожи,</a:t>
            </a:r>
            <a:br>
              <a:rPr lang="ru-RU" b="1" dirty="0"/>
            </a:br>
            <a:r>
              <a:rPr lang="ru-RU" b="1" dirty="0"/>
              <a:t>Я кончу путь земной,</a:t>
            </a:r>
            <a:br>
              <a:rPr lang="ru-RU" b="1" dirty="0"/>
            </a:br>
            <a:r>
              <a:rPr lang="ru-RU" b="1" dirty="0"/>
              <a:t>И ты пребудешь, боже,</a:t>
            </a:r>
            <a:br>
              <a:rPr lang="ru-RU" b="1" dirty="0"/>
            </a:br>
            <a:r>
              <a:rPr lang="ru-RU" b="1" dirty="0"/>
              <a:t>В последний миг со мной»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Трём рыцарям владыка</a:t>
            </a:r>
            <a:br>
              <a:rPr lang="ru-RU" b="1" dirty="0"/>
            </a:br>
            <a:r>
              <a:rPr lang="ru-RU" b="1" dirty="0"/>
              <a:t>Велит седлать коней:</a:t>
            </a:r>
            <a:br>
              <a:rPr lang="ru-RU" b="1" dirty="0"/>
            </a:br>
            <a:r>
              <a:rPr lang="ru-RU" b="1" dirty="0"/>
              <a:t>«Не бойся, горемыка, –</a:t>
            </a:r>
            <a:br>
              <a:rPr lang="ru-RU" b="1" dirty="0"/>
            </a:br>
            <a:r>
              <a:rPr lang="ru-RU" b="1" dirty="0"/>
              <a:t>Бог любит </a:t>
            </a:r>
            <a:r>
              <a:rPr lang="ru-RU" b="1" dirty="0" err="1"/>
              <a:t>Лорелей</a:t>
            </a:r>
            <a:r>
              <a:rPr lang="ru-RU" b="1" dirty="0"/>
              <a:t>!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Став тихою черницей</a:t>
            </a:r>
            <a:br>
              <a:rPr lang="ru-RU" b="1" dirty="0"/>
            </a:br>
            <a:r>
              <a:rPr lang="ru-RU" b="1" dirty="0"/>
              <a:t>В обители простой,</a:t>
            </a:r>
            <a:br>
              <a:rPr lang="ru-RU" b="1" dirty="0"/>
            </a:br>
            <a:r>
              <a:rPr lang="ru-RU" b="1" dirty="0"/>
              <a:t>Ты сможешь приобщиться</a:t>
            </a:r>
            <a:br>
              <a:rPr lang="ru-RU" b="1" dirty="0"/>
            </a:br>
            <a:r>
              <a:rPr lang="ru-RU" b="1" dirty="0"/>
              <a:t>К премудрости святой».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7" name="Содержимое 6" descr="Köler-Lorelei_needmine_munkade_pool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4536504" cy="648072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331</Words>
  <Application>Microsoft Office PowerPoint</Application>
  <PresentationFormat>Экран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Легенда  о Лорелей </vt:lpstr>
      <vt:lpstr>Лорелей (Loreley) </vt:lpstr>
      <vt:lpstr>Слайд 3</vt:lpstr>
      <vt:lpstr>Слайд 4</vt:lpstr>
      <vt:lpstr>Слайд 5</vt:lpstr>
      <vt:lpstr>«Жила на Рейне фея»…</vt:lpstr>
      <vt:lpstr>Слайд 7</vt:lpstr>
      <vt:lpstr>Слайд 8</vt:lpstr>
      <vt:lpstr>Слайд 9</vt:lpstr>
      <vt:lpstr>Слайд 10</vt:lpstr>
      <vt:lpstr>Слайд 11</vt:lpstr>
      <vt:lpstr>Слайд 12</vt:lpstr>
      <vt:lpstr>«Лорелея»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Легенда о Лорелей </dc:title>
  <dc:creator>1</dc:creator>
  <cp:lastModifiedBy>1</cp:lastModifiedBy>
  <cp:revision>45</cp:revision>
  <dcterms:created xsi:type="dcterms:W3CDTF">2012-11-02T12:30:07Z</dcterms:created>
  <dcterms:modified xsi:type="dcterms:W3CDTF">2012-11-03T09:45:11Z</dcterms:modified>
</cp:coreProperties>
</file>