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0AF9379-2C2A-4756-8793-BC7F120AA1A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0C0F28-37FA-438F-9573-821A26CCF20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07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9379-2C2A-4756-8793-BC7F120AA1A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0F28-37FA-438F-9573-821A26CCF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13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9379-2C2A-4756-8793-BC7F120AA1A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0F28-37FA-438F-9573-821A26CCF20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72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9379-2C2A-4756-8793-BC7F120AA1A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0F28-37FA-438F-9573-821A26CCF20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483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9379-2C2A-4756-8793-BC7F120AA1A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0F28-37FA-438F-9573-821A26CCF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138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9379-2C2A-4756-8793-BC7F120AA1A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0F28-37FA-438F-9573-821A26CCF20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227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9379-2C2A-4756-8793-BC7F120AA1A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0F28-37FA-438F-9573-821A26CCF20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069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9379-2C2A-4756-8793-BC7F120AA1A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0F28-37FA-438F-9573-821A26CCF20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952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9379-2C2A-4756-8793-BC7F120AA1A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0F28-37FA-438F-9573-821A26CCF20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64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9379-2C2A-4756-8793-BC7F120AA1A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0F28-37FA-438F-9573-821A26CCF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21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9379-2C2A-4756-8793-BC7F120AA1A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0F28-37FA-438F-9573-821A26CCF20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20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9379-2C2A-4756-8793-BC7F120AA1A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0F28-37FA-438F-9573-821A26CCF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4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9379-2C2A-4756-8793-BC7F120AA1A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0F28-37FA-438F-9573-821A26CCF20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71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9379-2C2A-4756-8793-BC7F120AA1A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0F28-37FA-438F-9573-821A26CCF20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76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9379-2C2A-4756-8793-BC7F120AA1A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0F28-37FA-438F-9573-821A26CCF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39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9379-2C2A-4756-8793-BC7F120AA1A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0F28-37FA-438F-9573-821A26CCF20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8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9379-2C2A-4756-8793-BC7F120AA1A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0F28-37FA-438F-9573-821A26CCF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95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AF9379-2C2A-4756-8793-BC7F120AA1A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0C0F28-37FA-438F-9573-821A26CCF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70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5560" y="908720"/>
            <a:ext cx="80648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800" b="1" i="1" u="sng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II </a:t>
            </a:r>
            <a:r>
              <a:rPr lang="ru-RU" altLang="ru-RU" sz="2800" b="1" i="1" u="sng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этап – </a:t>
            </a:r>
            <a:r>
              <a:rPr lang="ru-RU" altLang="ru-RU" sz="2800" b="1" i="1" u="sng" dirty="0" err="1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планирующе</a:t>
            </a:r>
            <a:r>
              <a:rPr lang="en-US" altLang="ru-RU" sz="2800" b="1" i="1" u="sng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altLang="ru-RU" sz="2800" b="1" i="1" u="sng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подготовительный</a:t>
            </a:r>
            <a:r>
              <a:rPr lang="en-US" altLang="ru-RU" sz="2800" b="1" i="1" u="sng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altLang="ru-RU" sz="2800" b="1" i="1" u="sng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(предварительный)</a:t>
            </a:r>
          </a:p>
          <a:p>
            <a:pPr algn="ctr"/>
            <a:endParaRPr lang="en-US" altLang="ru-RU" sz="2800" b="1" i="1" u="sng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altLang="ru-RU" sz="24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Разработка плана</a:t>
            </a:r>
            <a:r>
              <a:rPr lang="en-US" altLang="ru-RU" sz="24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-c</a:t>
            </a:r>
            <a:r>
              <a:rPr lang="ru-RU" altLang="ru-RU" sz="2400" b="1" i="1" dirty="0" err="1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хемы</a:t>
            </a:r>
            <a:r>
              <a:rPr lang="ru-RU" altLang="ru-RU" sz="24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достижения цели. </a:t>
            </a:r>
            <a:r>
              <a:rPr lang="en-US" altLang="ru-RU" sz="24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altLang="ru-RU" sz="2400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altLang="ru-RU" sz="24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Включение в план проекта занятий, игр и  других видов детской </a:t>
            </a:r>
          </a:p>
          <a:p>
            <a:r>
              <a:rPr lang="ru-RU" altLang="ru-RU" sz="24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деятельности.</a:t>
            </a:r>
          </a:p>
          <a:p>
            <a:r>
              <a:rPr lang="ru-RU" altLang="ru-RU" sz="24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Подбор сказок, стихотворений, загадок, песен, иллюстраций к ним, соответствующей литературы.</a:t>
            </a:r>
            <a:b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Подборка консультаций для родителей.</a:t>
            </a:r>
            <a:endParaRPr lang="ru-RU" altLang="ru-RU" sz="2400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altLang="ru-RU" sz="24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Домашние задания для выполнения с родителями. </a:t>
            </a:r>
          </a:p>
        </p:txBody>
      </p:sp>
    </p:spTree>
    <p:extLst>
      <p:ext uri="{BB962C8B-B14F-4D97-AF65-F5344CB8AC3E}">
        <p14:creationId xmlns:p14="http://schemas.microsoft.com/office/powerpoint/2010/main" val="150444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725338" y="620689"/>
          <a:ext cx="8835159" cy="5744037"/>
        </p:xfrm>
        <a:graphic>
          <a:graphicData uri="http://schemas.openxmlformats.org/drawingml/2006/table">
            <a:tbl>
              <a:tblPr firstRow="1" firstCol="1" bandRow="1"/>
              <a:tblGrid>
                <a:gridCol w="792088"/>
                <a:gridCol w="6458895"/>
                <a:gridCol w="1584176"/>
              </a:tblGrid>
              <a:tr h="276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</a:t>
                      </a:r>
                    </a:p>
                  </a:txBody>
                  <a:tcPr marL="46839" marR="46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  деятельности</a:t>
                      </a:r>
                    </a:p>
                  </a:txBody>
                  <a:tcPr marL="46839" marR="46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</a:p>
                  </a:txBody>
                  <a:tcPr marL="46839" marR="46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02.11.2015</a:t>
                      </a:r>
                    </a:p>
                  </a:txBody>
                  <a:tcPr marL="46839" marR="46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Беседа с </a:t>
                      </a: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родителями</a:t>
                      </a:r>
                      <a:r>
                        <a:rPr lang="ru-RU" sz="1200" b="1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«Любимые сказки» </a:t>
                      </a: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анкетирование по теме) </a:t>
                      </a:r>
                      <a:r>
                        <a:rPr lang="ru-RU" sz="12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Оформление родительского уголка, размещение рекомендаций родителям по работе с </a:t>
                      </a: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детьми по</a:t>
                      </a:r>
                      <a:r>
                        <a:rPr lang="ru-RU" sz="1200" b="1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теме проекта «По дороге в сказку»</a:t>
                      </a:r>
                      <a:endParaRPr lang="ru-RU" sz="1200" b="1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39" marR="4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Воспит.группы </a:t>
                      </a:r>
                    </a:p>
                  </a:txBody>
                  <a:tcPr marL="46839" marR="4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03.11.2015</a:t>
                      </a:r>
                    </a:p>
                  </a:txBody>
                  <a:tcPr marL="46839" marR="46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Занятие по развитию речи «Жили-были</a:t>
                      </a: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…» Оформление центра</a:t>
                      </a:r>
                      <a:r>
                        <a:rPr lang="ru-RU" sz="1200" b="1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книги </a:t>
                      </a: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группы «Любимые</a:t>
                      </a:r>
                      <a:r>
                        <a:rPr lang="ru-RU" sz="1200" b="1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сказки»</a:t>
                      </a:r>
                      <a:endParaRPr lang="ru-RU" sz="1200" b="1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9" marR="4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Воспит.группы </a:t>
                      </a:r>
                      <a:endParaRPr lang="ru-RU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9" marR="4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04.11.2015</a:t>
                      </a:r>
                    </a:p>
                  </a:txBody>
                  <a:tcPr marL="46839" marR="46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Чтение сказки (по инициативе детей) «Приключения </a:t>
                      </a:r>
                      <a:r>
                        <a:rPr lang="ru-RU" sz="1200" b="1" i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Чиполлино</a:t>
                      </a: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авт. </a:t>
                      </a:r>
                      <a:r>
                        <a:rPr lang="ru-RU" sz="1200" b="1" i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Джани</a:t>
                      </a: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Родари</a:t>
                      </a:r>
                      <a:endParaRPr lang="ru-RU" sz="1200" b="1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Беседа с детьми о пользе овощей и фруктов. </a:t>
                      </a:r>
                      <a:endParaRPr lang="ru-RU" sz="1200" b="1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39" marR="4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</a:t>
                      </a: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группы</a:t>
                      </a:r>
                    </a:p>
                  </a:txBody>
                  <a:tcPr marL="46839" marR="4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05.11.2015</a:t>
                      </a:r>
                    </a:p>
                  </a:txBody>
                  <a:tcPr marL="46839" marR="46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Посадка лука «Огород на подоконнике»</a:t>
                      </a: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. Оформление дневника-наблюдения .</a:t>
                      </a:r>
                      <a:r>
                        <a:rPr lang="ru-RU" sz="1200" b="1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Беседа с детьми </a:t>
                      </a: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«Лук от семи недуг»(о</a:t>
                      </a:r>
                      <a:r>
                        <a:rPr lang="ru-RU" sz="1200" b="1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пользе лука)</a:t>
                      </a: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.</a:t>
                      </a: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Беседа с родителями «Что дети должны знать о зеленом витамине?»  </a:t>
                      </a:r>
                    </a:p>
                  </a:txBody>
                  <a:tcPr marL="46839" marR="4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Воспит.группы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9" marR="4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06.11.2015</a:t>
                      </a:r>
                    </a:p>
                  </a:txBody>
                  <a:tcPr marL="46839" marR="46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Выполнение детских творческих </a:t>
                      </a: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работ «Моя любимая сказка» (совместно </a:t>
                      </a:r>
                      <a:r>
                        <a:rPr lang="ru-RU" sz="12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 </a:t>
                      </a: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родителями)</a:t>
                      </a:r>
                      <a:endParaRPr lang="ru-RU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9" marR="4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</a:t>
                      </a: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гр., </a:t>
                      </a:r>
                      <a:r>
                        <a:rPr lang="ru-RU" sz="12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родители</a:t>
                      </a:r>
                    </a:p>
                  </a:txBody>
                  <a:tcPr marL="46839" marR="4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09.11.2015-13.11.2015</a:t>
                      </a:r>
                    </a:p>
                  </a:txBody>
                  <a:tcPr marL="46839" marR="46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Чтение разных сказок (русские народные и авторские  сказки); словесное рисование детьми по прочтении текста характеров героев, обстановки, событий. </a:t>
                      </a:r>
                      <a:endParaRPr lang="ru-RU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9" marR="4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Воспит.группы 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</a:t>
                      </a:r>
                    </a:p>
                  </a:txBody>
                  <a:tcPr marL="46839" marR="4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16.11.2015</a:t>
                      </a:r>
                    </a:p>
                  </a:txBody>
                  <a:tcPr marL="46839" marR="46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Чтение осетинской сказки</a:t>
                      </a:r>
                      <a:r>
                        <a:rPr lang="ru-RU" sz="1200" b="1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 гордая мышь женила своего сына красавца»( беседа о прочитанном)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Распределение ролей  для драматизации сказки</a:t>
                      </a:r>
                    </a:p>
                  </a:txBody>
                  <a:tcPr marL="46839" marR="4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Воспит.гр</a:t>
                      </a: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.,</a:t>
                      </a:r>
                      <a:r>
                        <a:rPr lang="ru-RU" sz="1200" b="1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Логопед </a:t>
                      </a:r>
                      <a:r>
                        <a:rPr lang="ru-RU" sz="1200" b="1" i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ШаховаС.В</a:t>
                      </a: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6839" marR="4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17.11.2015</a:t>
                      </a:r>
                    </a:p>
                  </a:txBody>
                  <a:tcPr marL="46839" marR="46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Занятие «Книга-источник знаний» Разучивание </a:t>
                      </a: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присказок, поговорок, пословиц о сказках, сказочных героях.</a:t>
                      </a:r>
                      <a:r>
                        <a:rPr lang="ru-RU" sz="1200" b="1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Знакомство детей с математическими сказками</a:t>
                      </a:r>
                      <a:endParaRPr lang="ru-RU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9" marR="4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Воспит.группы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9" marR="4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18.11.2015</a:t>
                      </a:r>
                    </a:p>
                  </a:txBody>
                  <a:tcPr marL="46839" marR="46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Знакомство детей с </a:t>
                      </a: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игрой «Квадрат </a:t>
                      </a:r>
                      <a:r>
                        <a:rPr lang="ru-RU" sz="1200" b="1" i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Воскобовича</a:t>
                      </a: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 </a:t>
                      </a:r>
                      <a:endParaRPr lang="ru-RU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9" marR="4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</a:t>
                      </a: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b="1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группы</a:t>
                      </a:r>
                      <a:endParaRPr lang="ru-RU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9" marR="4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7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19.11.2015</a:t>
                      </a:r>
                    </a:p>
                  </a:txBody>
                  <a:tcPr marL="46839" marR="46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Консультация родителей «Город мастеров».</a:t>
                      </a:r>
                      <a:r>
                        <a:rPr lang="ru-RU" sz="1200" b="1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(Домашнее задание ) Изготовить «Квадрат </a:t>
                      </a:r>
                      <a:r>
                        <a:rPr lang="ru-RU" sz="1200" b="1" i="1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Воскобовича</a:t>
                      </a:r>
                      <a:r>
                        <a:rPr lang="ru-RU" sz="1200" b="1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 </a:t>
                      </a:r>
                      <a:endParaRPr lang="ru-RU" sz="1200" b="1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9" marR="4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Воспит.группы,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родители</a:t>
                      </a:r>
                      <a:endParaRPr lang="ru-RU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9" marR="4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20.11.2015</a:t>
                      </a:r>
                    </a:p>
                  </a:txBody>
                  <a:tcPr marL="46839" marR="46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Родительское собрание «Игры разные нужны, игры разные важны»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Сочинение родителей «Прогулка в сказочный лес»</a:t>
                      </a:r>
                      <a:r>
                        <a:rPr lang="ru-RU" sz="1200" b="1" i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(фотоотчёт)</a:t>
                      </a:r>
                      <a:endParaRPr lang="ru-RU" sz="1200" b="1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9" marR="4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Воспитатели </a:t>
                      </a: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родители</a:t>
                      </a:r>
                      <a:endParaRPr lang="ru-RU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9" marR="4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23.11.2015-27.11.2015</a:t>
                      </a:r>
                    </a:p>
                  </a:txBody>
                  <a:tcPr marL="46839" marR="46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«Неделя осетинской сказки» Чтение </a:t>
                      </a:r>
                      <a:r>
                        <a:rPr lang="ru-RU" sz="12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осетинских народных </a:t>
                      </a: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сказок. Подготовка к драматизации сказки. Изготовление атрибутов совместно с родителями</a:t>
                      </a:r>
                      <a:endParaRPr lang="ru-RU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9" marR="4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</a:t>
                      </a: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b="1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осетиновед</a:t>
                      </a:r>
                      <a:endParaRPr lang="ru-RU" sz="1200" b="1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9" marR="4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30.11.2015</a:t>
                      </a:r>
                    </a:p>
                  </a:txBody>
                  <a:tcPr marL="46839" marR="46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Итоговое мероприятие для родителей : Драматизация народной осетинской сказки «Как гордая мышь женила своего сына красавца» </a:t>
                      </a:r>
                      <a:endParaRPr lang="ru-RU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9" marR="4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</a:t>
                      </a:r>
                      <a:r>
                        <a:rPr lang="ru-RU" sz="12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гр</a:t>
                      </a: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логопед</a:t>
                      </a:r>
                      <a:endParaRPr lang="ru-RU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9" marR="4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151784" y="76562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План-схема: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42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7336">
            <a:off x="2094856" y="731090"/>
            <a:ext cx="1593577" cy="2400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3333">
            <a:off x="8851986" y="408432"/>
            <a:ext cx="1276049" cy="1748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20685">
            <a:off x="8182542" y="2330083"/>
            <a:ext cx="1190081" cy="1500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2791">
            <a:off x="8913062" y="3997166"/>
            <a:ext cx="1170561" cy="1554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69185">
            <a:off x="2024087" y="3628985"/>
            <a:ext cx="1144851" cy="1547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06"/>
          <a:stretch/>
        </p:blipFill>
        <p:spPr>
          <a:xfrm>
            <a:off x="4583833" y="1480644"/>
            <a:ext cx="2664313" cy="3225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Заголовок 7"/>
          <p:cNvSpPr txBox="1">
            <a:spLocks/>
          </p:cNvSpPr>
          <p:nvPr/>
        </p:nvSpPr>
        <p:spPr>
          <a:xfrm>
            <a:off x="4295800" y="398585"/>
            <a:ext cx="3895780" cy="471634"/>
          </a:xfrm>
          <a:prstGeom prst="horizontalScroll">
            <a:avLst/>
          </a:prstGeom>
          <a:solidFill>
            <a:schemeClr val="bg2"/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altLang="ru-RU" sz="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itchFamily="18" charset="0"/>
                <a:cs typeface="Arial" charset="0"/>
              </a:rPr>
              <a:t/>
            </a:r>
            <a:br>
              <a:rPr lang="ru-RU" altLang="ru-RU" sz="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itchFamily="18" charset="0"/>
                <a:cs typeface="Arial" charset="0"/>
              </a:rPr>
            </a:br>
            <a:r>
              <a:rPr lang="ru-RU" altLang="ru-RU" sz="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itchFamily="18" charset="0"/>
                <a:cs typeface="Arial" charset="0"/>
              </a:rPr>
              <a:t/>
            </a:r>
            <a:br>
              <a:rPr lang="ru-RU" altLang="ru-RU" sz="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itchFamily="18" charset="0"/>
                <a:cs typeface="Arial" charset="0"/>
              </a:rPr>
            </a:br>
            <a:r>
              <a:rPr lang="ru-RU" altLang="ru-RU" sz="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itchFamily="18" charset="0"/>
                <a:cs typeface="Arial" charset="0"/>
              </a:rPr>
              <a:t/>
            </a:r>
            <a:br>
              <a:rPr lang="ru-RU" altLang="ru-RU" sz="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itchFamily="18" charset="0"/>
                <a:cs typeface="Arial" charset="0"/>
              </a:rPr>
            </a:br>
            <a:r>
              <a:rPr lang="ru-RU" altLang="ru-RU" sz="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itchFamily="18" charset="0"/>
                <a:cs typeface="Arial" charset="0"/>
              </a:rPr>
              <a:t/>
            </a:r>
            <a:br>
              <a:rPr lang="ru-RU" altLang="ru-RU" sz="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itchFamily="18" charset="0"/>
                <a:cs typeface="Arial" charset="0"/>
              </a:rPr>
            </a:br>
            <a:r>
              <a:rPr lang="ru-RU" altLang="ru-RU" sz="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itchFamily="18" charset="0"/>
                <a:cs typeface="Arial" charset="0"/>
              </a:rPr>
              <a:t/>
            </a:r>
            <a:br>
              <a:rPr lang="ru-RU" altLang="ru-RU" sz="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itchFamily="18" charset="0"/>
                <a:cs typeface="Arial" charset="0"/>
              </a:rPr>
            </a:br>
            <a:r>
              <a:rPr lang="ru-RU" altLang="ru-RU" sz="2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itchFamily="18" charset="0"/>
                <a:cs typeface="Arial" charset="0"/>
              </a:rPr>
              <a:t> « Любимые сказки »</a:t>
            </a:r>
            <a:r>
              <a:rPr lang="ru-RU" altLang="ru-RU" sz="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itchFamily="18" charset="0"/>
                <a:cs typeface="Arial" charset="0"/>
              </a:rPr>
              <a:t/>
            </a:r>
            <a:br>
              <a:rPr lang="ru-RU" altLang="ru-RU" sz="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itchFamily="18" charset="0"/>
                <a:cs typeface="Arial" charset="0"/>
              </a:rPr>
            </a:br>
            <a:r>
              <a:rPr lang="ru-RU" altLang="ru-RU" sz="2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itchFamily="18" charset="0"/>
                <a:cs typeface="Arial" charset="0"/>
              </a:rPr>
              <a:t/>
            </a:r>
            <a:br>
              <a:rPr lang="ru-RU" altLang="ru-RU" sz="2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itchFamily="18" charset="0"/>
                <a:cs typeface="Arial" charset="0"/>
              </a:rPr>
            </a:br>
            <a:endParaRPr lang="ru-RU" altLang="ru-RU" sz="2400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79950" y="5496470"/>
            <a:ext cx="84720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         Оформление и пополнение книжного уголка сказками разных жанров. 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99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30" y="3341143"/>
            <a:ext cx="4464496" cy="2510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693" y="1231280"/>
            <a:ext cx="4098175" cy="230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39892">
            <a:off x="8589011" y="890080"/>
            <a:ext cx="1623138" cy="1963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7"/>
          <p:cNvSpPr txBox="1">
            <a:spLocks/>
          </p:cNvSpPr>
          <p:nvPr/>
        </p:nvSpPr>
        <p:spPr>
          <a:xfrm>
            <a:off x="3632247" y="306045"/>
            <a:ext cx="4824536" cy="663639"/>
          </a:xfrm>
          <a:prstGeom prst="horizontalScroll">
            <a:avLst/>
          </a:prstGeom>
          <a:solidFill>
            <a:schemeClr val="bg2"/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altLang="ru-RU" sz="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itchFamily="18" charset="0"/>
                <a:cs typeface="Arial" charset="0"/>
              </a:rPr>
              <a:t/>
            </a:r>
            <a:br>
              <a:rPr lang="ru-RU" altLang="ru-RU" sz="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itchFamily="18" charset="0"/>
                <a:cs typeface="Arial" charset="0"/>
              </a:rPr>
            </a:br>
            <a:r>
              <a:rPr lang="ru-RU" altLang="ru-RU" sz="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itchFamily="18" charset="0"/>
                <a:cs typeface="Arial" charset="0"/>
              </a:rPr>
              <a:t/>
            </a:r>
            <a:br>
              <a:rPr lang="ru-RU" altLang="ru-RU" sz="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itchFamily="18" charset="0"/>
                <a:cs typeface="Arial" charset="0"/>
              </a:rPr>
            </a:br>
            <a:r>
              <a:rPr lang="ru-RU" altLang="ru-RU" sz="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itchFamily="18" charset="0"/>
                <a:cs typeface="Arial" charset="0"/>
              </a:rPr>
              <a:t/>
            </a:r>
            <a:br>
              <a:rPr lang="ru-RU" altLang="ru-RU" sz="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itchFamily="18" charset="0"/>
                <a:cs typeface="Arial" charset="0"/>
              </a:rPr>
            </a:br>
            <a:r>
              <a:rPr lang="ru-RU" altLang="ru-RU" sz="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itchFamily="18" charset="0"/>
                <a:cs typeface="Arial" charset="0"/>
              </a:rPr>
              <a:t/>
            </a:r>
            <a:br>
              <a:rPr lang="ru-RU" altLang="ru-RU" sz="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itchFamily="18" charset="0"/>
                <a:cs typeface="Arial" charset="0"/>
              </a:rPr>
            </a:br>
            <a:r>
              <a:rPr lang="ru-RU" altLang="ru-RU" sz="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itchFamily="18" charset="0"/>
                <a:cs typeface="Arial" charset="0"/>
              </a:rPr>
              <a:t/>
            </a:r>
            <a:br>
              <a:rPr lang="ru-RU" altLang="ru-RU" sz="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itchFamily="18" charset="0"/>
                <a:cs typeface="Arial" charset="0"/>
              </a:rPr>
            </a:br>
            <a:r>
              <a:rPr lang="ru-RU" altLang="ru-RU" sz="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itchFamily="18" charset="0"/>
                <a:cs typeface="Arial" charset="0"/>
              </a:rPr>
              <a:t/>
            </a:r>
            <a:br>
              <a:rPr lang="ru-RU" altLang="ru-RU" sz="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itchFamily="18" charset="0"/>
                <a:cs typeface="Arial" charset="0"/>
              </a:rPr>
            </a:br>
            <a:r>
              <a:rPr lang="ru-RU" altLang="ru-RU" sz="2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itchFamily="18" charset="0"/>
                <a:cs typeface="Arial" charset="0"/>
              </a:rPr>
              <a:t>« Книга-источник знаний»</a:t>
            </a:r>
            <a:r>
              <a:rPr lang="ru-RU" altLang="ru-RU" sz="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itchFamily="18" charset="0"/>
                <a:cs typeface="Arial" charset="0"/>
              </a:rPr>
              <a:t/>
            </a:r>
            <a:br>
              <a:rPr lang="ru-RU" altLang="ru-RU" sz="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itchFamily="18" charset="0"/>
                <a:cs typeface="Arial" charset="0"/>
              </a:rPr>
            </a:br>
            <a:r>
              <a:rPr lang="ru-RU" altLang="ru-RU" sz="2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itchFamily="18" charset="0"/>
                <a:cs typeface="Arial" charset="0"/>
              </a:rPr>
              <a:t/>
            </a:r>
            <a:br>
              <a:rPr lang="ru-RU" altLang="ru-RU" sz="2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itchFamily="18" charset="0"/>
                <a:cs typeface="Arial" charset="0"/>
              </a:rPr>
            </a:br>
            <a:endParaRPr lang="ru-RU" altLang="ru-RU" sz="2400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7" t="2657"/>
          <a:stretch/>
        </p:blipFill>
        <p:spPr>
          <a:xfrm rot="20840153">
            <a:off x="6646700" y="1262809"/>
            <a:ext cx="1307186" cy="1818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084845" y="4281621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      Ежедневное чтение сказок с рассматриванием иллюстраций художников к сказкам (русских народных, разных народов, </a:t>
            </a:r>
            <a:r>
              <a:rPr lang="ru-RU" sz="1600" b="1" i="1" dirty="0" err="1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сказкотерапия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, коррекционные сказки) .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2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3592" y="1052737"/>
            <a:ext cx="73448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800" b="1" i="1" u="sng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III</a:t>
            </a:r>
            <a:r>
              <a:rPr lang="ru-RU" altLang="ru-RU" sz="2800" b="1" i="1" u="sng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altLang="ru-RU" sz="2800" b="1" i="1" u="sng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altLang="ru-RU" sz="2800" b="1" i="1" u="sng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этап – информационно-операционный. (практический)</a:t>
            </a:r>
          </a:p>
          <a:p>
            <a:pPr algn="ctr"/>
            <a:endParaRPr lang="ru-RU" altLang="ru-RU" sz="2800" b="1" i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   Внедрение в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воспитательно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– образовательный процесс эффективных приёмов по расширению знаний дошкольников о сказках.</a:t>
            </a:r>
            <a:b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    Работа по плану с детьми, родителями, педагогами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.</a:t>
            </a:r>
          </a:p>
          <a:p>
            <a:pPr algn="just">
              <a:buNone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   Изготовление детьми героев и декораций нетрадиционными способами.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just"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  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Подведение итогов, анализ ожидаемого результата.</a:t>
            </a:r>
          </a:p>
        </p:txBody>
      </p:sp>
    </p:spTree>
    <p:extLst>
      <p:ext uri="{BB962C8B-B14F-4D97-AF65-F5344CB8AC3E}">
        <p14:creationId xmlns:p14="http://schemas.microsoft.com/office/powerpoint/2010/main" val="200793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105" y="476672"/>
            <a:ext cx="2986165" cy="3981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451" y="3752166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633" y="701309"/>
            <a:ext cx="3702667" cy="277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879976" y="5157193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Чтение сказок, стихотворений, загадок. Просмотр иллюстраций к ним.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0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8058" y="3717032"/>
            <a:ext cx="3024336" cy="226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699"/>
          <a:stretch/>
        </p:blipFill>
        <p:spPr>
          <a:xfrm>
            <a:off x="2021924" y="3717032"/>
            <a:ext cx="3960440" cy="2550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8" t="1838" r="19990"/>
          <a:stretch/>
        </p:blipFill>
        <p:spPr>
          <a:xfrm>
            <a:off x="4104248" y="907027"/>
            <a:ext cx="3756233" cy="2666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Горизонтальный свиток 4"/>
          <p:cNvSpPr/>
          <p:nvPr/>
        </p:nvSpPr>
        <p:spPr>
          <a:xfrm>
            <a:off x="3773742" y="232613"/>
            <a:ext cx="4356484" cy="531170"/>
          </a:xfrm>
          <a:prstGeom prst="horizontalScroll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defRPr/>
            </a:pPr>
            <a:r>
              <a:rPr lang="ru-RU" alt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ea typeface="Times New Roman" pitchFamily="18" charset="0"/>
                <a:cs typeface="Arial" charset="0"/>
              </a:rPr>
              <a:t>   </a:t>
            </a:r>
            <a:r>
              <a:rPr lang="ru-RU" altLang="ru-RU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Times New Roman" pitchFamily="18" charset="0"/>
                <a:cs typeface="Arial" charset="0"/>
              </a:rPr>
              <a:t>Взаимодействие со специалистами</a:t>
            </a:r>
          </a:p>
        </p:txBody>
      </p:sp>
    </p:spTree>
    <p:extLst>
      <p:ext uri="{BB962C8B-B14F-4D97-AF65-F5344CB8AC3E}">
        <p14:creationId xmlns:p14="http://schemas.microsoft.com/office/powerpoint/2010/main" val="2166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44" b="8386"/>
          <a:stretch/>
        </p:blipFill>
        <p:spPr>
          <a:xfrm>
            <a:off x="4511824" y="240290"/>
            <a:ext cx="5779612" cy="2980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87" r="11881"/>
          <a:stretch/>
        </p:blipFill>
        <p:spPr>
          <a:xfrm>
            <a:off x="6744073" y="3659455"/>
            <a:ext cx="2952329" cy="2251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023"/>
          <a:stretch/>
        </p:blipFill>
        <p:spPr>
          <a:xfrm>
            <a:off x="2063552" y="3479582"/>
            <a:ext cx="3528392" cy="2611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63787">
            <a:off x="2122202" y="974946"/>
            <a:ext cx="1623138" cy="1963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03513" y="6214784"/>
            <a:ext cx="8208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Рисование иллюстраций к сказкам детьми. Лепка героев и сюжетов сказок.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1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552" y="774219"/>
            <a:ext cx="4067944" cy="2287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5800" y="3272283"/>
            <a:ext cx="4932040" cy="2773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600056" y="1052736"/>
            <a:ext cx="3525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« Лук от семи недуг »</a:t>
            </a:r>
            <a:endParaRPr lang="ru-RU" altLang="ru-RU" sz="2800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6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415</Words>
  <Application>Microsoft Office PowerPoint</Application>
  <PresentationFormat>Широкоэкранный</PresentationFormat>
  <Paragraphs>72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Bookman Old Style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7</cp:revision>
  <dcterms:created xsi:type="dcterms:W3CDTF">2016-02-07T20:08:25Z</dcterms:created>
  <dcterms:modified xsi:type="dcterms:W3CDTF">2016-02-07T20:30:17Z</dcterms:modified>
</cp:coreProperties>
</file>