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26"/>
  </p:notesMasterIdLst>
  <p:sldIdLst>
    <p:sldId id="257" r:id="rId9"/>
    <p:sldId id="258" r:id="rId10"/>
    <p:sldId id="259" r:id="rId11"/>
    <p:sldId id="260" r:id="rId12"/>
    <p:sldId id="261" r:id="rId13"/>
    <p:sldId id="262" r:id="rId14"/>
    <p:sldId id="266" r:id="rId15"/>
    <p:sldId id="263" r:id="rId16"/>
    <p:sldId id="264" r:id="rId17"/>
    <p:sldId id="271" r:id="rId18"/>
    <p:sldId id="273" r:id="rId19"/>
    <p:sldId id="275" r:id="rId20"/>
    <p:sldId id="277" r:id="rId21"/>
    <p:sldId id="279" r:id="rId22"/>
    <p:sldId id="281" r:id="rId23"/>
    <p:sldId id="285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AD0B3-A6A0-4808-A1CF-20F13689F0B6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04E50-F395-42DD-8A49-E75FBF0E5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5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4E50-F395-42DD-8A49-E75FBF0E5E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5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56865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09727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02086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28625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30764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01781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63944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2568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55505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53175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17918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54427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28772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26889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750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53160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97456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83896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87719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19133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37773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72816"/>
      </p:ext>
    </p:extLst>
  </p:cSld>
  <p:clrMapOvr>
    <a:masterClrMapping/>
  </p:clrMapOvr>
  <p:transition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54373"/>
      </p:ext>
    </p:extLst>
  </p:cSld>
  <p:clrMapOvr>
    <a:masterClrMapping/>
  </p:clrMapOvr>
  <p:transition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53728"/>
      </p:ext>
    </p:extLst>
  </p:cSld>
  <p:clrMapOvr>
    <a:masterClrMapping/>
  </p:clrMapOvr>
  <p:transition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57211"/>
      </p:ext>
    </p:extLst>
  </p:cSld>
  <p:clrMapOvr>
    <a:masterClrMapping/>
  </p:clrMapOvr>
  <p:transition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97619"/>
      </p:ext>
    </p:extLst>
  </p:cSld>
  <p:clrMapOvr>
    <a:masterClrMapping/>
  </p:clrMapOvr>
  <p:transition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7413"/>
      </p:ext>
    </p:extLst>
  </p:cSld>
  <p:clrMapOvr>
    <a:masterClrMapping/>
  </p:clrMapOvr>
  <p:transition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42882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99788"/>
      </p:ext>
    </p:extLst>
  </p:cSld>
  <p:clrMapOvr>
    <a:masterClrMapping/>
  </p:clrMapOvr>
  <p:transition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45163"/>
      </p:ext>
    </p:extLst>
  </p:cSld>
  <p:clrMapOvr>
    <a:masterClrMapping/>
  </p:clrMapOvr>
  <p:transition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065170"/>
      </p:ext>
    </p:extLst>
  </p:cSld>
  <p:clrMapOvr>
    <a:masterClrMapping/>
  </p:clrMapOvr>
  <p:transition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04845"/>
      </p:ext>
    </p:extLst>
  </p:cSld>
  <p:clrMapOvr>
    <a:masterClrMapping/>
  </p:clrMapOvr>
  <p:transition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78701"/>
      </p:ext>
    </p:extLst>
  </p:cSld>
  <p:clrMapOvr>
    <a:masterClrMapping/>
  </p:clrMapOvr>
  <p:transition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39356"/>
      </p:ext>
    </p:extLst>
  </p:cSld>
  <p:clrMapOvr>
    <a:masterClrMapping/>
  </p:clrMapOvr>
  <p:transition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69751"/>
      </p:ext>
    </p:extLst>
  </p:cSld>
  <p:clrMapOvr>
    <a:masterClrMapping/>
  </p:clrMapOvr>
  <p:transition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866"/>
      </p:ext>
    </p:extLst>
  </p:cSld>
  <p:clrMapOvr>
    <a:masterClrMapping/>
  </p:clrMapOvr>
  <p:transition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92473"/>
      </p:ext>
    </p:extLst>
  </p:cSld>
  <p:clrMapOvr>
    <a:masterClrMapping/>
  </p:clrMapOvr>
  <p:transition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63871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65707"/>
      </p:ext>
    </p:extLst>
  </p:cSld>
  <p:clrMapOvr>
    <a:masterClrMapping/>
  </p:clrMapOvr>
  <p:transition>
    <p:pu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64979"/>
      </p:ext>
    </p:extLst>
  </p:cSld>
  <p:clrMapOvr>
    <a:masterClrMapping/>
  </p:clrMapOvr>
  <p:transition>
    <p:pu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50180"/>
      </p:ext>
    </p:extLst>
  </p:cSld>
  <p:clrMapOvr>
    <a:masterClrMapping/>
  </p:clrMapOvr>
  <p:transition>
    <p:pu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36726"/>
      </p:ext>
    </p:extLst>
  </p:cSld>
  <p:clrMapOvr>
    <a:masterClrMapping/>
  </p:clrMapOvr>
  <p:transition>
    <p:pu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88348"/>
      </p:ext>
    </p:extLst>
  </p:cSld>
  <p:clrMapOvr>
    <a:masterClrMapping/>
  </p:clrMapOvr>
  <p:transition>
    <p:pu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50553"/>
      </p:ext>
    </p:extLst>
  </p:cSld>
  <p:clrMapOvr>
    <a:masterClrMapping/>
  </p:clrMapOvr>
  <p:transition>
    <p:pu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8553"/>
      </p:ext>
    </p:extLst>
  </p:cSld>
  <p:clrMapOvr>
    <a:masterClrMapping/>
  </p:clrMapOvr>
  <p:transition>
    <p:pu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89671"/>
      </p:ext>
    </p:extLst>
  </p:cSld>
  <p:clrMapOvr>
    <a:masterClrMapping/>
  </p:clrMapOvr>
  <p:transition>
    <p:pu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59165"/>
      </p:ext>
    </p:extLst>
  </p:cSld>
  <p:clrMapOvr>
    <a:masterClrMapping/>
  </p:clrMapOvr>
  <p:transition>
    <p:pu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08018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22731"/>
      </p:ext>
    </p:extLst>
  </p:cSld>
  <p:clrMapOvr>
    <a:masterClrMapping/>
  </p:clrMapOvr>
  <p:transition>
    <p:pu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0960"/>
      </p:ext>
    </p:extLst>
  </p:cSld>
  <p:clrMapOvr>
    <a:masterClrMapping/>
  </p:clrMapOvr>
  <p:transition>
    <p:pu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338"/>
      </p:ext>
    </p:extLst>
  </p:cSld>
  <p:clrMapOvr>
    <a:masterClrMapping/>
  </p:clrMapOvr>
  <p:transition>
    <p:pu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15314"/>
      </p:ext>
    </p:extLst>
  </p:cSld>
  <p:clrMapOvr>
    <a:masterClrMapping/>
  </p:clrMapOvr>
  <p:transition>
    <p:pu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53712"/>
      </p:ext>
    </p:extLst>
  </p:cSld>
  <p:clrMapOvr>
    <a:masterClrMapping/>
  </p:clrMapOvr>
  <p:transition>
    <p:pu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64159"/>
      </p:ext>
    </p:extLst>
  </p:cSld>
  <p:clrMapOvr>
    <a:masterClrMapping/>
  </p:clrMapOvr>
  <p:transition>
    <p:pu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06054"/>
      </p:ext>
    </p:extLst>
  </p:cSld>
  <p:clrMapOvr>
    <a:masterClrMapping/>
  </p:clrMapOvr>
  <p:transition>
    <p:pu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61567"/>
      </p:ext>
    </p:extLst>
  </p:cSld>
  <p:clrMapOvr>
    <a:masterClrMapping/>
  </p:clrMapOvr>
  <p:transition>
    <p:pu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77459"/>
      </p:ext>
    </p:extLst>
  </p:cSld>
  <p:clrMapOvr>
    <a:masterClrMapping/>
  </p:clrMapOvr>
  <p:transition>
    <p:pu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41982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16666"/>
      </p:ext>
    </p:extLst>
  </p:cSld>
  <p:clrMapOvr>
    <a:masterClrMapping/>
  </p:clrMapOvr>
  <p:transition>
    <p:push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4787"/>
      </p:ext>
    </p:extLst>
  </p:cSld>
  <p:clrMapOvr>
    <a:masterClrMapping/>
  </p:clrMapOvr>
  <p:transition>
    <p:push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29627"/>
      </p:ext>
    </p:extLst>
  </p:cSld>
  <p:clrMapOvr>
    <a:masterClrMapping/>
  </p:clrMapOvr>
  <p:transition>
    <p:push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11560"/>
      </p:ext>
    </p:extLst>
  </p:cSld>
  <p:clrMapOvr>
    <a:masterClrMapping/>
  </p:clrMapOvr>
  <p:transition>
    <p:push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57242"/>
      </p:ext>
    </p:extLst>
  </p:cSld>
  <p:clrMapOvr>
    <a:masterClrMapping/>
  </p:clrMapOvr>
  <p:transition>
    <p:push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46490"/>
      </p:ext>
    </p:extLst>
  </p:cSld>
  <p:clrMapOvr>
    <a:masterClrMapping/>
  </p:clrMapOvr>
  <p:transition>
    <p:push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62684"/>
      </p:ext>
    </p:extLst>
  </p:cSld>
  <p:clrMapOvr>
    <a:masterClrMapping/>
  </p:clrMapOvr>
  <p:transition>
    <p:push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47731"/>
      </p:ext>
    </p:extLst>
  </p:cSld>
  <p:clrMapOvr>
    <a:masterClrMapping/>
  </p:clrMapOvr>
  <p:transition>
    <p:push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81A0-9BFB-46C8-8529-884E40F304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C930-B004-4F28-A0F6-8DF29FB5E88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96763"/>
      </p:ext>
    </p:extLst>
  </p:cSld>
  <p:clrMapOvr>
    <a:masterClrMapping/>
  </p:clrMapOvr>
  <p:transition>
    <p:push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2EEE-5EB5-49FC-B8F2-D32EA17A6D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FF01-5C2D-4670-AECD-88FF243DDB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85212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BB5-6220-4561-AB69-ABE0348208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D7B-955F-4BA2-A7BA-D4CDBF49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58956"/>
      </p:ext>
    </p:extLst>
  </p:cSld>
  <p:clrMapOvr>
    <a:masterClrMapping/>
  </p:clrMapOvr>
  <p:transition>
    <p:push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A4F4-271F-47EE-A02F-5391DDF80E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6E68-4A75-4474-AFC3-17CD712DC2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76947"/>
      </p:ext>
    </p:extLst>
  </p:cSld>
  <p:clrMapOvr>
    <a:masterClrMapping/>
  </p:clrMapOvr>
  <p:transition>
    <p:push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1EC0-A1DC-4597-8603-6BF1B027638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1F17-F464-4B9F-949D-AB0B16F8AA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73734"/>
      </p:ext>
    </p:extLst>
  </p:cSld>
  <p:clrMapOvr>
    <a:masterClrMapping/>
  </p:clrMapOvr>
  <p:transition>
    <p:push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125-26F4-4170-811A-3C05A7C13A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ADDF-AD88-4C85-BBE2-F227A46E1A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80240"/>
      </p:ext>
    </p:extLst>
  </p:cSld>
  <p:clrMapOvr>
    <a:masterClrMapping/>
  </p:clrMapOvr>
  <p:transition>
    <p:push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76F0-AAF7-4F1D-B27C-2006BAE29F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D5889-D26B-44D4-BB37-D576E55355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88970"/>
      </p:ext>
    </p:extLst>
  </p:cSld>
  <p:clrMapOvr>
    <a:masterClrMapping/>
  </p:clrMapOvr>
  <p:transition>
    <p:push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6B87-0A7D-489B-B831-045EC70C6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9ECB-A6B5-42F2-B790-B6097ACE2B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07704"/>
      </p:ext>
    </p:extLst>
  </p:cSld>
  <p:clrMapOvr>
    <a:masterClrMapping/>
  </p:clrMapOvr>
  <p:transition>
    <p:push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3383-E4EC-416D-A4F2-F609DDC90E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774C-FDD2-4007-9ECC-E52F69943A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10615"/>
      </p:ext>
    </p:extLst>
  </p:cSld>
  <p:clrMapOvr>
    <a:masterClrMapping/>
  </p:clrMapOvr>
  <p:transition>
    <p:push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25F3-9B0E-434A-B4FF-1F8154F65A6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66E4B-75A5-43D1-8A87-5A47D9AD22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82890"/>
      </p:ext>
    </p:extLst>
  </p:cSld>
  <p:clrMapOvr>
    <a:masterClrMapping/>
  </p:clrMapOvr>
  <p:transition>
    <p:push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73B1-284A-4312-9C16-0EAEB522B9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3A35-5FF8-41A1-A419-F5415CB569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27966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7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8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2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7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8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C1B30-C335-466A-9B52-46F1D04ED0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EF0668-82FC-4819-AC95-5F77A4C5BC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5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3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доктор</a:t>
            </a:r>
          </a:p>
          <a:p>
            <a:r>
              <a:rPr lang="ru-RU" dirty="0" smtClean="0"/>
              <a:t>инженер</a:t>
            </a:r>
          </a:p>
          <a:p>
            <a:r>
              <a:rPr lang="ru-RU" dirty="0" smtClean="0"/>
              <a:t>атлет</a:t>
            </a:r>
          </a:p>
          <a:p>
            <a:r>
              <a:rPr lang="ru-RU" dirty="0" smtClean="0"/>
              <a:t>легенда </a:t>
            </a:r>
          </a:p>
          <a:p>
            <a:r>
              <a:rPr lang="ru-RU" dirty="0" smtClean="0"/>
              <a:t>образ</a:t>
            </a:r>
          </a:p>
          <a:p>
            <a:r>
              <a:rPr lang="ru-RU" dirty="0" smtClean="0"/>
              <a:t>галерея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маршрутный</a:t>
            </a:r>
          </a:p>
          <a:p>
            <a:r>
              <a:rPr lang="ru-RU" dirty="0" smtClean="0"/>
              <a:t>очевидный</a:t>
            </a:r>
          </a:p>
          <a:p>
            <a:r>
              <a:rPr lang="ru-RU" dirty="0" smtClean="0"/>
              <a:t>независимый</a:t>
            </a:r>
          </a:p>
          <a:p>
            <a:r>
              <a:rPr lang="ru-RU" dirty="0" smtClean="0"/>
              <a:t>огуречный </a:t>
            </a:r>
          </a:p>
          <a:p>
            <a:r>
              <a:rPr lang="ru-RU" dirty="0" smtClean="0"/>
              <a:t>лагерный</a:t>
            </a:r>
          </a:p>
          <a:p>
            <a:r>
              <a:rPr lang="ru-RU" dirty="0" smtClean="0"/>
              <a:t>образный</a:t>
            </a:r>
          </a:p>
          <a:p>
            <a:r>
              <a:rPr lang="ru-RU" dirty="0" smtClean="0"/>
              <a:t>горизонтальный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702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57188"/>
            <a:ext cx="9217025" cy="1431925"/>
          </a:xfrm>
        </p:spPr>
        <p:txBody>
          <a:bodyPr/>
          <a:lstStyle/>
          <a:p>
            <a:pPr eaLnBrk="1" hangingPunct="1"/>
            <a:r>
              <a:rPr lang="ru-RU" sz="2500" smtClean="0">
                <a:latin typeface="Baskerville Old Face" pitchFamily="18" charset="0"/>
              </a:rPr>
              <a:t>            </a:t>
            </a:r>
            <a:r>
              <a:rPr lang="ru-RU" sz="4000" b="1" smtClean="0">
                <a:solidFill>
                  <a:srgbClr val="660066"/>
                </a:solidFill>
                <a:latin typeface="Bookman Old Style" pitchFamily="18" charset="0"/>
              </a:rPr>
              <a:t>Правила речевого поведения </a:t>
            </a:r>
            <a:br>
              <a:rPr lang="ru-RU" sz="4000" b="1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sz="4000" b="1" smtClean="0">
                <a:solidFill>
                  <a:srgbClr val="660066"/>
                </a:solidFill>
                <a:latin typeface="Bookman Old Style" pitchFamily="18" charset="0"/>
              </a:rPr>
              <a:t>                  для говорящего</a:t>
            </a:r>
          </a:p>
        </p:txBody>
      </p:sp>
      <p:sp>
        <p:nvSpPr>
          <p:cNvPr id="3174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2000250"/>
            <a:ext cx="9112250" cy="3898900"/>
          </a:xfrm>
        </p:spPr>
        <p:txBody>
          <a:bodyPr/>
          <a:lstStyle/>
          <a:p>
            <a:pPr marL="177800" indent="-177800" eaLnBrk="1" hangingPunct="1">
              <a:lnSpc>
                <a:spcPct val="80000"/>
              </a:lnSpc>
            </a:pPr>
            <a:endParaRPr lang="ru-RU" sz="2000" b="1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Проявляй уважительность, доброжелательность к адресату речи. </a:t>
            </a: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Будь вежливым.</a:t>
            </a: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Не ставь в центр внимания собственное «Я».</a:t>
            </a: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Ставь в центр внимания слушающего.</a:t>
            </a:r>
            <a:endParaRPr lang="ru-RU" sz="2500" smtClean="0">
              <a:latin typeface="Baskerville Old Face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Выбирай тему, интересную для партнера.</a:t>
            </a: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Следи за логикой речи.</a:t>
            </a:r>
          </a:p>
          <a:p>
            <a:pPr marL="177800" indent="-177800" algn="just" eaLnBrk="1" hangingPunct="1">
              <a:lnSpc>
                <a:spcPct val="80000"/>
              </a:lnSpc>
            </a:pPr>
            <a:r>
              <a:rPr lang="ru-RU" sz="2500" b="1" smtClean="0">
                <a:solidFill>
                  <a:srgbClr val="FF0000"/>
                </a:solidFill>
                <a:latin typeface="Bookman Old Style" pitchFamily="18" charset="0"/>
              </a:rPr>
              <a:t>Не старайся говорить громче собеседника.</a:t>
            </a:r>
          </a:p>
        </p:txBody>
      </p:sp>
      <p:pic>
        <p:nvPicPr>
          <p:cNvPr id="32771" name="Picture 8" descr="flowers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7922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0" descr="butterfly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3870">
            <a:off x="9377363" y="4240213"/>
            <a:ext cx="881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7655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73 -0.0104 C -0.1592 -0.0104 -0.22083 -0.01688 -0.24496 -0.00439 C -0.25 0.00347 -0.25503 0.01272 -0.2592 0.02197 C -0.26094 0.0259 -0.26285 0.02983 -0.26441 0.03399 C -0.2651 0.03676 -0.26562 0.04 -0.26701 0.04208 C -0.26788 0.0437 -0.26944 0.04347 -0.27083 0.04416 C -0.27257 0.0548 -0.27708 0.06104 -0.28108 0.07029 C -0.28472 0.07861 -0.28576 0.0948 -0.29149 0.10081 C -0.29566 0.1052 -0.3 0.10705 -0.30434 0.11098 C -0.30868 0.11468 -0.3118 0.12093 -0.31597 0.12509 C -0.34114 0.12439 -0.36597 0.12509 -0.39097 0.12324 C -0.39566 0.12278 -0.40278 0.11306 -0.40781 0.11098 C -0.44705 0.11168 -0.48628 0.11052 -0.52535 0.11306 C -0.52708 0.11306 -0.52778 0.11746 -0.52917 0.11908 C -0.53038 0.12046 -0.53177 0.12046 -0.53316 0.12116 C -0.54028 0.13804 -0.53594 0.12971 -0.54601 0.14543 C -0.54722 0.14728 -0.54948 0.14636 -0.55121 0.14728 C -0.55937 0.15214 -0.56684 0.15376 -0.57569 0.15538 C -0.59844 0.15376 -0.60347 0.16162 -0.60798 0.13318 C -0.60729 0.12439 -0.60677 0.11561 -0.60538 0.10705 C -0.60347 0.09341 -0.59427 0.08555 -0.58993 0.07445 C -0.58663 0.06613 -0.57969 0.05017 -0.57969 0.05041 C -0.57274 0.0178 -0.57048 -0.03052 -0.57969 -0.05896 C -0.58194 -0.06613 -0.58594 -0.07052 -0.58993 -0.07514 C -0.60312 -0.09017 -0.61493 -0.10451 -0.63125 -0.10959 C -0.63524 -0.11399 -0.63594 -0.11561 -0.64167 -0.11561 C -0.70156 -0.11561 -0.76128 -0.1126 -0.82118 -0.11168 C -0.89114 -0.11399 -0.87205 -0.09202 -0.89618 -0.12971 C -0.89878 -0.14196 -0.9033 -0.15353 -0.90781 -0.16416 C -0.90937 -0.17433 -0.9118 -0.18173 -0.91302 -0.19237 C -0.91215 -0.23052 -0.91545 -0.28532 -0.89618 -0.31584 C -0.89392 -0.32971 -0.89566 -0.32139 -0.88976 -0.34012 C -0.88837 -0.34381 -0.88715 -0.35214 -0.88715 -0.35191 C -0.8875 -0.36208 -0.88316 -0.40601 -0.89618 -0.41272 C -0.89913 -0.41942 -0.9059 -0.42821 -0.91042 -0.43306 C -0.91319 -0.43584 -0.91667 -0.43653 -0.91944 -0.43907 C -0.92205 -0.44162 -0.92413 -0.44601 -0.92708 -0.44717 C -0.93628 -0.45064 -0.94618 -0.45572 -0.95434 -0.46335 C -0.9618 -0.47029 -0.97014 -0.47792 -0.97621 -0.48763 C -0.98003 -0.49341 -0.98212 -0.49896 -0.98663 -0.50405 C -0.9908 -0.5237 -0.98403 -0.49572 -0.99184 -0.51399 C -0.99878 -0.53064 -0.99566 -0.58358 -0.99566 -0.58867 " pathEditMode="relative" rAng="0" ptsTypes="fffffffffffffffffffffffffffffffffffffffffA">
                                      <p:cBhvr>
                                        <p:cTn id="46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53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317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57188"/>
            <a:ext cx="9217025" cy="1431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Baskerville Old Face" pitchFamily="18" charset="0"/>
              </a:rPr>
              <a:t>            </a:t>
            </a: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Правила речевого поведения </a:t>
            </a:r>
            <a:br>
              <a:rPr lang="ru-RU" b="1" dirty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660066"/>
                </a:solidFill>
                <a:latin typeface="Bookman Old Style" pitchFamily="18" charset="0"/>
              </a:rPr>
              <a:t>                  для слушающего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00063" y="2000250"/>
            <a:ext cx="7993062" cy="3898900"/>
          </a:xfrm>
        </p:spPr>
        <p:txBody>
          <a:bodyPr/>
          <a:lstStyle/>
          <a:p>
            <a:pPr eaLnBrk="1" hangingPunct="1"/>
            <a:endParaRPr lang="ru-RU" sz="2800" smtClean="0">
              <a:latin typeface="Baskerville Old Face" pitchFamily="18" charset="0"/>
            </a:endParaRPr>
          </a:p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Внимательно слушай собеседника, не перебивай его. </a:t>
            </a:r>
          </a:p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Уважительно, доброжелательно, терпеливо относись к говорящему.</a:t>
            </a:r>
          </a:p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Ставь в центр внимания говорящего и его интересы.</a:t>
            </a:r>
          </a:p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Вовремя оценивай речь собеседника.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 rot="-2499778">
            <a:off x="411163" y="319088"/>
            <a:ext cx="1479550" cy="1368425"/>
            <a:chOff x="0" y="1933"/>
            <a:chExt cx="1701" cy="2087"/>
          </a:xfrm>
        </p:grpSpPr>
        <p:pic>
          <p:nvPicPr>
            <p:cNvPr id="33796" name="Picture 5" descr="F7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3"/>
              <a:ext cx="1270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7" name="Picture 6" descr="F7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869087">
              <a:off x="386" y="2704"/>
              <a:ext cx="1270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497226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57188"/>
            <a:ext cx="9217025" cy="1431925"/>
          </a:xfrm>
        </p:spPr>
        <p:txBody>
          <a:bodyPr/>
          <a:lstStyle/>
          <a:p>
            <a:pPr eaLnBrk="1" hangingPunct="1"/>
            <a:r>
              <a:rPr lang="ru-RU" sz="2500" smtClean="0">
                <a:latin typeface="Baskerville Old Face" pitchFamily="18" charset="0"/>
              </a:rPr>
              <a:t>            </a:t>
            </a:r>
            <a:r>
              <a:rPr lang="ru-RU" sz="3600" b="1" smtClean="0">
                <a:solidFill>
                  <a:srgbClr val="660066"/>
                </a:solidFill>
                <a:latin typeface="Bookman Old Style" pitchFamily="18" charset="0"/>
              </a:rPr>
              <a:t>Жесты, мимика и поза участников диалога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00063" y="2000250"/>
            <a:ext cx="7993062" cy="3898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Не нарушай личное пространство собеседника.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Не забывай, что универсальным средством несловесного общения является улыбка.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Знай, что наиболее сильным «орудием» является контакт глазами.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  <a:latin typeface="Bookman Old Style" pitchFamily="18" charset="0"/>
              </a:rPr>
              <a:t>Запомни, что твои жесты должны быть на уровне груди и пояса.</a:t>
            </a:r>
          </a:p>
        </p:txBody>
      </p:sp>
      <p:pic>
        <p:nvPicPr>
          <p:cNvPr id="34819" name="Picture 5" descr="Улыб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5303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6693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7397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99"/>
                </a:solidFill>
                <a:latin typeface="Bookman Old Style" pitchFamily="18" charset="0"/>
              </a:rPr>
              <a:t>Вежливые обращения    </a:t>
            </a:r>
          </a:p>
        </p:txBody>
      </p:sp>
      <p:pic>
        <p:nvPicPr>
          <p:cNvPr id="35842" name="Picture 5" descr="butterfly4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9048">
            <a:off x="0" y="2420938"/>
            <a:ext cx="1119188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86407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400" b="1" u="sng" smtClean="0">
                <a:solidFill>
                  <a:srgbClr val="FF0000"/>
                </a:solidFill>
                <a:latin typeface="Bookman Old Style" pitchFamily="18" charset="0"/>
              </a:rPr>
              <a:t>Приветствие</a:t>
            </a:r>
            <a:r>
              <a:rPr lang="ru-RU" sz="2400" b="1" smtClean="0">
                <a:solidFill>
                  <a:srgbClr val="FF0000"/>
                </a:solidFill>
                <a:latin typeface="Bookman Old Style" pitchFamily="18" charset="0"/>
              </a:rPr>
              <a:t>: Добрый день. Доброе утро. Добрый вечер. Здравствуйте. Приветствую вас. Привет, я рад тебя видеть! Сколько лет, сколько зим!</a:t>
            </a:r>
            <a:endParaRPr lang="ru-RU" sz="240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842486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400" b="1" u="sng" smtClean="0">
                <a:solidFill>
                  <a:srgbClr val="604A7B"/>
                </a:solidFill>
                <a:latin typeface="Bookman Old Style" pitchFamily="18" charset="0"/>
              </a:rPr>
              <a:t>Прощание</a:t>
            </a:r>
            <a:r>
              <a:rPr lang="ru-RU" sz="2400" b="1" smtClean="0">
                <a:solidFill>
                  <a:srgbClr val="604A7B"/>
                </a:solidFill>
                <a:latin typeface="Bookman Old Style" pitchFamily="18" charset="0"/>
              </a:rPr>
              <a:t>: До свидания. До скорого свидания. Пока! Увидимся.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331913" y="2781300"/>
            <a:ext cx="76676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400" b="1" u="sng" smtClean="0">
                <a:solidFill>
                  <a:srgbClr val="00B050"/>
                </a:solidFill>
                <a:latin typeface="Bookman Old Style" pitchFamily="18" charset="0"/>
              </a:rPr>
              <a:t>Просьба</a:t>
            </a:r>
            <a:r>
              <a:rPr lang="ru-RU" sz="2400" b="1" smtClean="0">
                <a:solidFill>
                  <a:srgbClr val="00B050"/>
                </a:solidFill>
                <a:latin typeface="Bookman Old Style" pitchFamily="18" charset="0"/>
              </a:rPr>
              <a:t>: Прошу тебя (вас), … Пожалуйста. Будь добр, … Будьте так любезны, … Если тебе не трудно, … Если можешь, …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50825" y="3789363"/>
            <a:ext cx="82073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400" b="1" u="sng" smtClean="0">
                <a:solidFill>
                  <a:srgbClr val="FF0000"/>
                </a:solidFill>
                <a:latin typeface="Bookman Old Style" pitchFamily="18" charset="0"/>
              </a:rPr>
              <a:t>Благодарность</a:t>
            </a:r>
            <a:r>
              <a:rPr lang="ru-RU" sz="2400" b="1" smtClean="0">
                <a:solidFill>
                  <a:srgbClr val="FF0000"/>
                </a:solidFill>
                <a:latin typeface="Bookman Old Style" pitchFamily="18" charset="0"/>
              </a:rPr>
              <a:t>: Спасибо! Благодарю! Большое спасибо!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55650" y="4581525"/>
            <a:ext cx="8207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400" b="1" u="sng" smtClean="0">
                <a:solidFill>
                  <a:srgbClr val="604A7B"/>
                </a:solidFill>
                <a:latin typeface="Bookman Old Style" pitchFamily="18" charset="0"/>
              </a:rPr>
              <a:t>Извинение</a:t>
            </a:r>
            <a:r>
              <a:rPr lang="ru-RU" sz="2400" b="1" smtClean="0">
                <a:solidFill>
                  <a:srgbClr val="604A7B"/>
                </a:solidFill>
                <a:latin typeface="Bookman Old Style" pitchFamily="18" charset="0"/>
              </a:rPr>
              <a:t>: Извините. Простите, пожалуйста.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79388" y="5229225"/>
            <a:ext cx="820737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ru-RU" sz="2400" b="1" u="sng" smtClean="0">
                <a:solidFill>
                  <a:srgbClr val="9B1591"/>
                </a:solidFill>
                <a:latin typeface="Bookman Old Style" pitchFamily="18" charset="0"/>
              </a:rPr>
              <a:t>Вежливый отказ</a:t>
            </a:r>
            <a:r>
              <a:rPr lang="ru-RU" sz="2400" b="1" smtClean="0">
                <a:solidFill>
                  <a:srgbClr val="9B1591"/>
                </a:solidFill>
                <a:latin typeface="Bookman Old Style" pitchFamily="18" charset="0"/>
              </a:rPr>
              <a:t>: Я бы с удовольствием, но… Я бы охотно, но… Я бы с радостью, но… Мне бы очень хотелось , но… Жаль, но…</a:t>
            </a:r>
          </a:p>
        </p:txBody>
      </p:sp>
    </p:spTree>
    <p:extLst>
      <p:ext uri="{BB962C8B-B14F-4D97-AF65-F5344CB8AC3E}">
        <p14:creationId xmlns:p14="http://schemas.microsoft.com/office/powerpoint/2010/main" val="165247629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32773" grpId="0"/>
      <p:bldP spid="32774" grpId="0"/>
      <p:bldP spid="32775" grpId="0"/>
      <p:bldP spid="32776" grpId="0"/>
      <p:bldP spid="32777" grpId="0"/>
      <p:bldP spid="327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8913"/>
            <a:ext cx="1944688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Сент-Эк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860800"/>
            <a:ext cx="2095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Экзюпер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3305175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921625" cy="6107113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FF0000"/>
                </a:solidFill>
                <a:latin typeface="Bookman Old Style" pitchFamily="18" charset="0"/>
              </a:rPr>
              <a:t>Для успеха в жизни умение обращаться с людьми гораздо важнее обладания талантом.</a:t>
            </a:r>
            <a:br>
              <a:rPr lang="ru-RU" sz="3200" b="1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Bookman Old Style" pitchFamily="18" charset="0"/>
              </a:rPr>
              <a:t>                                    Д. Леббок</a:t>
            </a:r>
            <a:r>
              <a:rPr lang="ru-RU" sz="3600" b="1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3600" b="1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mtClean="0">
                <a:solidFill>
                  <a:srgbClr val="CC0066"/>
                </a:solidFill>
              </a:rPr>
              <a:t/>
            </a:r>
            <a:br>
              <a:rPr lang="ru-RU" smtClean="0">
                <a:solidFill>
                  <a:srgbClr val="CC0066"/>
                </a:solidFill>
              </a:rPr>
            </a:br>
            <a:r>
              <a:rPr lang="ru-RU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Нет большей роскоши, чем роскошь человеческого  общения.</a:t>
            </a:r>
            <a:br>
              <a:rPr lang="ru-RU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           Антуан де Сент-Экзюпери</a:t>
            </a:r>
          </a:p>
        </p:txBody>
      </p:sp>
    </p:spTree>
    <p:extLst>
      <p:ext uri="{BB962C8B-B14F-4D97-AF65-F5344CB8AC3E}">
        <p14:creationId xmlns:p14="http://schemas.microsoft.com/office/powerpoint/2010/main" val="29113840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7" name="Picture 20" descr="497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050"/>
            <a:ext cx="23812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19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157788"/>
            <a:ext cx="21272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586788" y="5929313"/>
            <a:ext cx="557212" cy="41433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3602" name="Rectangle 2"/>
          <p:cNvSpPr>
            <a:spLocks noRot="1" noChangeArrowheads="1"/>
          </p:cNvSpPr>
          <p:nvPr/>
        </p:nvSpPr>
        <p:spPr bwMode="auto">
          <a:xfrm>
            <a:off x="2124075" y="0"/>
            <a:ext cx="68040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Игра-тренинг</a:t>
            </a:r>
            <a:br>
              <a:rPr lang="ru-RU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«Речевая ситуация»</a:t>
            </a:r>
          </a:p>
        </p:txBody>
      </p:sp>
      <p:sp>
        <p:nvSpPr>
          <p:cNvPr id="29712" name="Rectangle 16"/>
          <p:cNvSpPr>
            <a:spLocks noRot="1" noChangeArrowheads="1"/>
          </p:cNvSpPr>
          <p:nvPr/>
        </p:nvSpPr>
        <p:spPr bwMode="auto">
          <a:xfrm>
            <a:off x="395288" y="1916113"/>
            <a:ext cx="80073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32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         </a:t>
            </a:r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Алгоритм работы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Выберите для своей пары тему речевой	ситуации.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Составьте диалог, состоящий из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  5 – 6 реплик.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Озвучьте диалог, соблюдая правила общения.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endParaRPr lang="ru-RU" sz="3200" b="1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8286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297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ВОССТАНОВИ ДИАЛОГ!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-До свидания!</a:t>
            </a:r>
          </a:p>
          <a:p>
            <a:r>
              <a:rPr lang="ru-RU" sz="2400" dirty="0" smtClean="0"/>
              <a:t>-Здравствуйте!</a:t>
            </a:r>
          </a:p>
          <a:p>
            <a:r>
              <a:rPr lang="ru-RU" sz="2400" dirty="0" smtClean="0"/>
              <a:t>-Не могу сказать точно.</a:t>
            </a:r>
          </a:p>
          <a:p>
            <a:r>
              <a:rPr lang="ru-RU" sz="2400" dirty="0" smtClean="0"/>
              <a:t>-До свидания!</a:t>
            </a:r>
          </a:p>
          <a:p>
            <a:r>
              <a:rPr lang="ru-RU" sz="2400" dirty="0" smtClean="0"/>
              <a:t>-Я уверен, что будет замечательный концерт! Обязательно приходите.</a:t>
            </a:r>
          </a:p>
          <a:p>
            <a:r>
              <a:rPr lang="ru-RU" sz="2400" dirty="0" smtClean="0"/>
              <a:t>Добрый день!</a:t>
            </a:r>
          </a:p>
          <a:p>
            <a:r>
              <a:rPr lang="ru-RU" sz="2400" dirty="0" smtClean="0"/>
              <a:t>-Вы пойдете сегодня смотреть на выступления артистов?</a:t>
            </a:r>
          </a:p>
          <a:p>
            <a:pPr marL="0" indent="0">
              <a:buNone/>
            </a:pPr>
            <a:r>
              <a:rPr lang="ru-RU" sz="2400" dirty="0" smtClean="0"/>
              <a:t>-Спасибо, я постараюсь. До свидания!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069670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3" descr="H:\Documents and Settings\Aida\Рабочий стол\Рисунок6.jpg"/>
          <p:cNvPicPr>
            <a:picLocks noChangeAspect="1" noChangeArrowheads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642938"/>
            <a:ext cx="5429250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59000" y="161925"/>
            <a:ext cx="49545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mtClean="0">
                <a:solidFill>
                  <a:srgbClr val="9B1591"/>
                </a:solidFill>
                <a:latin typeface="Bookman Old Style" pitchFamily="18" charset="0"/>
              </a:rPr>
              <a:t>Всем спасибо!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58938" y="5202238"/>
            <a:ext cx="57705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mtClean="0">
                <a:solidFill>
                  <a:srgbClr val="FF0000"/>
                </a:solidFill>
                <a:latin typeface="Bookman Old Style" pitchFamily="18" charset="0"/>
              </a:rPr>
              <a:t>Успехов в учебе!</a:t>
            </a:r>
          </a:p>
        </p:txBody>
      </p:sp>
      <p:pic>
        <p:nvPicPr>
          <p:cNvPr id="36869" name="Picture 5" descr="MM900288928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2875"/>
            <a:ext cx="1727200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MM90004109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933825"/>
            <a:ext cx="1503362" cy="144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42092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Познакомиться с новыми видами текста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79554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Двухсотний</a:t>
            </a:r>
            <a:r>
              <a:rPr lang="ru-RU" sz="3200" dirty="0" smtClean="0"/>
              <a:t> юбилей победы в Отечественной войне 1812 года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1812-2012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Валера\Desktop\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9" b="9869"/>
          <a:stretch>
            <a:fillRect/>
          </a:stretch>
        </p:blipFill>
        <p:spPr bwMode="auto">
          <a:xfrm>
            <a:off x="179512" y="188640"/>
            <a:ext cx="874846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438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ера\Desktop\b5051b2fc1d5b51bbfaa8740e6fb66b7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06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лера\Desktop\78068560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87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лера\Desktop\e82222d391b1f868776e1a0f284c2a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63284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2001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/>
              <a:t>УГАДАЙте</a:t>
            </a:r>
            <a:r>
              <a:rPr lang="ru-RU" sz="6000" dirty="0" smtClean="0"/>
              <a:t>!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556792"/>
            <a:ext cx="3291840" cy="438194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октор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нженер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тлет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егенда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браз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алерея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аршрутный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чевидный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езависимый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гуречный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агерный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бразный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оризонтальный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038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Диалог и монолог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ТЕМА урока: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884336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791200" cy="13716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Запомните!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628800"/>
            <a:ext cx="3291840" cy="639762"/>
          </a:xfrm>
        </p:spPr>
        <p:txBody>
          <a:bodyPr/>
          <a:lstStyle/>
          <a:p>
            <a:r>
              <a:rPr lang="ru-RU" dirty="0" smtClean="0"/>
              <a:t>Диалог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(от греч.</a:t>
            </a:r>
            <a:r>
              <a:rPr lang="en-US" dirty="0" err="1" smtClean="0"/>
              <a:t>dialogos</a:t>
            </a:r>
            <a:r>
              <a:rPr lang="ru-RU" dirty="0" smtClean="0"/>
              <a:t>: «</a:t>
            </a:r>
            <a:r>
              <a:rPr lang="ru-RU" dirty="0" err="1" smtClean="0"/>
              <a:t>диа</a:t>
            </a:r>
            <a:r>
              <a:rPr lang="ru-RU" dirty="0" smtClean="0"/>
              <a:t>» – </a:t>
            </a:r>
            <a:r>
              <a:rPr lang="ru-RU" dirty="0" err="1" smtClean="0"/>
              <a:t>через,сквозь</a:t>
            </a:r>
            <a:r>
              <a:rPr lang="ru-RU" dirty="0" smtClean="0"/>
              <a:t>, «логос» – слово, речь) – общение с помощью слова, разговор двух или нескольких лиц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монолог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от греч. </a:t>
            </a:r>
            <a:r>
              <a:rPr lang="en-US" dirty="0" err="1"/>
              <a:t>m</a:t>
            </a:r>
            <a:r>
              <a:rPr lang="en-US" dirty="0" err="1" smtClean="0"/>
              <a:t>onologos</a:t>
            </a:r>
            <a:r>
              <a:rPr lang="ru-RU" dirty="0" smtClean="0"/>
              <a:t>: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монос</a:t>
            </a:r>
            <a:r>
              <a:rPr lang="ru-RU" dirty="0" smtClean="0"/>
              <a:t>» – один, «логос» – речь) – развернутое высказывание одного 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1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116</TotalTime>
  <Words>450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Главная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Словарный диктант</vt:lpstr>
      <vt:lpstr>ЦЕЛЬ урока: </vt:lpstr>
      <vt:lpstr>1812-2012</vt:lpstr>
      <vt:lpstr>Презентация PowerPoint</vt:lpstr>
      <vt:lpstr>Презентация PowerPoint</vt:lpstr>
      <vt:lpstr>Презентация PowerPoint</vt:lpstr>
      <vt:lpstr>УГАДАЙте!</vt:lpstr>
      <vt:lpstr>Диалог и монолог</vt:lpstr>
      <vt:lpstr>Запомните!</vt:lpstr>
      <vt:lpstr>            Правила речевого поведения                    для говорящего</vt:lpstr>
      <vt:lpstr>            Правила речевого поведения                    для слушающего</vt:lpstr>
      <vt:lpstr>            Жесты, мимика и поза участников диалога</vt:lpstr>
      <vt:lpstr>Вежливые обращения    </vt:lpstr>
      <vt:lpstr>Для успеха в жизни умение обращаться с людьми гораздо важнее обладания талантом.                                     Д. Леббок  Нет большей роскоши, чем роскошь человеческого  общения.              Антуан де Сент-Экзюпери</vt:lpstr>
      <vt:lpstr>Презентация PowerPoint</vt:lpstr>
      <vt:lpstr>ВОССТАНОВИ ДИАЛОГ!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Валера</dc:creator>
  <cp:lastModifiedBy>Валера</cp:lastModifiedBy>
  <cp:revision>21</cp:revision>
  <dcterms:created xsi:type="dcterms:W3CDTF">2012-12-20T14:44:36Z</dcterms:created>
  <dcterms:modified xsi:type="dcterms:W3CDTF">2012-12-20T20:42:31Z</dcterms:modified>
</cp:coreProperties>
</file>