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57" r:id="rId3"/>
    <p:sldId id="258" r:id="rId4"/>
    <p:sldId id="259" r:id="rId5"/>
    <p:sldId id="280" r:id="rId6"/>
    <p:sldId id="260" r:id="rId7"/>
    <p:sldId id="277" r:id="rId8"/>
    <p:sldId id="256" r:id="rId9"/>
    <p:sldId id="261" r:id="rId10"/>
    <p:sldId id="262" r:id="rId11"/>
    <p:sldId id="278" r:id="rId12"/>
    <p:sldId id="263" r:id="rId13"/>
    <p:sldId id="264" r:id="rId14"/>
    <p:sldId id="265" r:id="rId15"/>
    <p:sldId id="266" r:id="rId16"/>
    <p:sldId id="28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DCAE-39A6-4C1B-927D-D187320CC1FA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3536-38DB-47F9-BFF3-E382E9EE8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D089-A87E-4095-80D7-80F211FEF0F4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E0EA8-9182-4A95-AD64-74B6BE930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797FF-F3D7-4A59-AF2B-8D71AA37C8E1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37376-2921-45EF-8EE2-397860C59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591D-E0AA-440F-9181-2F01486D8975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6097-BF69-44F1-8ACC-AABD46799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8E11-D83A-476D-BB9E-952115981B5A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67FFA-9AA3-4D26-BA61-5B9A33C1A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3EE6-0A39-4781-A6BA-06535F0B133D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A92E-5E4D-47CD-BB0A-CAD863E21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35AF-8C3A-4BC5-A1E2-C588AF425806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3367-1EA3-45AE-81C7-A5CC76220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0CB93-DB01-4CBD-8DE7-8DEDD6611410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275D-0EF2-4520-9A68-A8AB07B1E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E56F-32CE-4331-92EF-AD96D9CC1DE0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51C6-9F3F-4795-B53A-1DA79BB65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0C062-9218-4578-A78C-75503666002A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01684-E96D-47D5-81D6-ABDDA98AA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BA8B0-547F-4EB3-A617-E52DF9247219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FFEB-3F48-4BD5-ABA4-3F26512DE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A566FB-2C9C-4F4B-8850-E378FCB28FB4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07CEF0-AE89-47B0-834D-0945EFE0F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roshkolu.ru/user/marina5delfin/file/434489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roshkolu.ru/user/marina5delfin/file/434455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roshkolu.ru/user/marina5delfin/file/434476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roshkolu.ru/user/marina5delfin/file/434497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roshkolu.ru/user/marina5delfin/file/434461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15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9388"/>
            <a:ext cx="8805862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516216" y="4797152"/>
            <a:ext cx="2192288" cy="1752600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Автор: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Королева Ольга Олеговна, учитель русского языка </a:t>
            </a:r>
            <a:r>
              <a:rPr lang="ru-RU" sz="1400" b="1" smtClean="0">
                <a:solidFill>
                  <a:schemeClr val="tx1"/>
                </a:solidFill>
              </a:rPr>
              <a:t>и литературы,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ГБОУ СОШ №1354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г. Москва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Литературная справка.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145088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О Робин Гуде, благородном разбойнике, мастере в стрельбе из лука, готовом в любой момент прийти на помощь, находчивом защитнике обиженных и обездоленных, рассказывает цикл английских баллад.</a:t>
            </a:r>
          </a:p>
          <a:p>
            <a:pPr eaLnBrk="1" hangingPunct="1"/>
            <a:r>
              <a:rPr lang="ru-RU" sz="2400" b="1" dirty="0" smtClean="0"/>
              <a:t>Цикл баллад о Робине Гуда насчитывает 36 произведений, события которых достигают конца XII - начала XIII ст. </a:t>
            </a:r>
          </a:p>
          <a:p>
            <a:pPr eaLnBrk="1" hangingPunct="1"/>
            <a:endParaRPr lang="ru-RU" sz="2400" b="1" dirty="0" smtClean="0"/>
          </a:p>
        </p:txBody>
      </p:sp>
      <p:pic>
        <p:nvPicPr>
          <p:cNvPr id="11268" name="Рисунок 27" descr="7 - Марина Михайловна Дубовицкая">
            <a:hlinkClick r:id="rId2" tooltip="&quot;далее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2845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5148263" y="5229225"/>
            <a:ext cx="3348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/>
              <a:t>Знаменитый дуб </a:t>
            </a:r>
            <a:r>
              <a:rPr lang="ru-RU" b="1" i="1" dirty="0" err="1"/>
              <a:t>Шервудского</a:t>
            </a:r>
            <a:r>
              <a:rPr lang="ru-RU" b="1" i="1" dirty="0"/>
              <a:t> леса, возле которого собиралась ватага славного Робина.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4"/>
          <p:cNvSpPr>
            <a:spLocks noGrp="1"/>
          </p:cNvSpPr>
          <p:nvPr>
            <p:ph sz="half" idx="1"/>
          </p:nvPr>
        </p:nvSpPr>
        <p:spPr>
          <a:xfrm>
            <a:off x="179388" y="188913"/>
            <a:ext cx="5113337" cy="4752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	Эти баллады представляют своеобразное жизнеописание народного героя. В них рассказывается о том, как юноша стал сиротой, как, направляясь </a:t>
            </a:r>
            <a:r>
              <a:rPr lang="ru-RU" sz="2400" b="1" dirty="0" err="1" smtClean="0"/>
              <a:t>шервудским</a:t>
            </a:r>
            <a:r>
              <a:rPr lang="ru-RU" sz="2400" b="1" dirty="0" smtClean="0"/>
              <a:t> лесом в </a:t>
            </a:r>
            <a:r>
              <a:rPr lang="ru-RU" sz="2400" b="1" dirty="0" err="1" smtClean="0"/>
              <a:t>Ноттингем</a:t>
            </a:r>
            <a:r>
              <a:rPr lang="ru-RU" sz="2400" b="1" dirty="0" smtClean="0"/>
              <a:t> на турнир лучников, он отомстил главному лесничему за смерть отца. </a:t>
            </a:r>
            <a:endParaRPr lang="ru-RU" sz="2400" dirty="0" smtClean="0"/>
          </a:p>
        </p:txBody>
      </p:sp>
      <p:pic>
        <p:nvPicPr>
          <p:cNvPr id="12291" name="Рисунок 1" descr="1 - Марина Михайловна Дубовицкая">
            <a:hlinkClick r:id="rId2" tooltip="&quot;далее&quot;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260350"/>
            <a:ext cx="3573463" cy="3744913"/>
          </a:xfrm>
        </p:spPr>
      </p:pic>
      <p:sp>
        <p:nvSpPr>
          <p:cNvPr id="8" name="Прямоугольник 7"/>
          <p:cNvSpPr/>
          <p:nvPr/>
        </p:nvSpPr>
        <p:spPr>
          <a:xfrm>
            <a:off x="250825" y="3933825"/>
            <a:ext cx="61214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cs typeface="+mn-cs"/>
              </a:rPr>
              <a:t>Оказавшись вне закона, Робин Гуд разыскал свободное лесное братство, которое со временем выбрало его своим предводителем. Народные мстители грабили богатеев, отдавали деньги беднякам, защищали обиженных, спасали невиновных людей от тюрьмы и виселицы.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0" y="333375"/>
            <a:ext cx="5051425" cy="6191250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В балладах </a:t>
            </a:r>
            <a:r>
              <a:rPr lang="ru-RU" sz="2400" b="1" dirty="0" err="1" smtClean="0"/>
              <a:t>робин-гудовского</a:t>
            </a:r>
            <a:r>
              <a:rPr lang="ru-RU" sz="2400" b="1" dirty="0" smtClean="0"/>
              <a:t> цикла рассказывается и о друзьях героях: о Крошке Джоне, который получил свое шутливое прозвище благодаря исполинскому росту, веселом монахе Туке, странствующем менестреле Алане Дейле и других храбрых бойцах </a:t>
            </a:r>
            <a:r>
              <a:rPr lang="ru-RU" sz="2400" b="1" dirty="0" err="1" smtClean="0"/>
              <a:t>шервудского</a:t>
            </a:r>
            <a:r>
              <a:rPr lang="ru-RU" sz="2400" b="1" dirty="0" smtClean="0"/>
              <a:t> леса. </a:t>
            </a:r>
          </a:p>
          <a:p>
            <a:pPr eaLnBrk="1" hangingPunct="1"/>
            <a:r>
              <a:rPr lang="ru-RU" sz="2400" b="1" dirty="0" smtClean="0"/>
              <a:t>В других балладах изображаются стычки веселого отряда Робин Гуда  с главными врагами простого люда - шерифом </a:t>
            </a:r>
            <a:r>
              <a:rPr lang="ru-RU" sz="2400" b="1" dirty="0" err="1" smtClean="0"/>
              <a:t>Ноттингема</a:t>
            </a:r>
            <a:r>
              <a:rPr lang="ru-RU" sz="2400" b="1" dirty="0" smtClean="0"/>
              <a:t> и епископом </a:t>
            </a:r>
            <a:r>
              <a:rPr lang="ru-RU" sz="2400" b="1" dirty="0" err="1" smtClean="0"/>
              <a:t>Герфорда</a:t>
            </a:r>
            <a:r>
              <a:rPr lang="ru-RU" sz="2400" b="1" dirty="0" smtClean="0"/>
              <a:t>.</a:t>
            </a:r>
          </a:p>
          <a:p>
            <a:pPr eaLnBrk="1" hangingPunct="1"/>
            <a:endParaRPr lang="ru-RU" sz="2400" b="1" dirty="0" smtClean="0"/>
          </a:p>
        </p:txBody>
      </p:sp>
      <p:pic>
        <p:nvPicPr>
          <p:cNvPr id="13315" name="Рисунок 23" descr="5 - Марина Михайловна Дубовицкая">
            <a:hlinkClick r:id="rId2" tooltip="&quot;далее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620713"/>
            <a:ext cx="3725863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6192837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Существует баллада и о том, как Робин Гуд погиб. Его убила монахиня из женского монастыря </a:t>
            </a:r>
            <a:r>
              <a:rPr lang="ru-RU" sz="2400" b="1" dirty="0" err="1" smtClean="0"/>
              <a:t>Керклис</a:t>
            </a:r>
            <a:r>
              <a:rPr lang="ru-RU" sz="2400" b="1" dirty="0" smtClean="0"/>
              <a:t>, куда раненный герой обратился за помощью. Она пустила Робину кровь якобы желая его спасти. Крошка Джон похоронил товарища под дубом, где упала последняя стрела Робин Гуда, и на могиле поставил камень с надписью: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/>
              <a:t>Под камнем тяжелым тут 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/>
              <a:t>Отдыхает на века Робин Гуд. 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/>
              <a:t>Он доблестно и честно жил, 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/>
              <a:t>Он несправедливости сердцем не любил. 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/>
              <a:t>С ним гуляли молодцы –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/>
              <a:t>Бесстрашные вольные стрельцы, 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/>
              <a:t>Среди которых он первым был, 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/>
              <a:t>Чем славу в Англии получил.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4339" name="Рисунок 35" descr="9 - &amp;Mcy;&amp;acy;&amp;rcy;&amp;icy;&amp;ncy;&amp;acy; &amp;Mcy;&amp;icy;&amp;khcy;&amp;acy;&amp;jcy;&amp;lcy;&amp;ocy;&amp;vcy;&amp;ncy;&amp;acy; &amp;Dcy;&amp;ucy;&amp;bcy;&amp;ocy;&amp;vcy;&amp;icy;&amp;tscy;&amp;k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492375"/>
            <a:ext cx="27892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5148263" cy="792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Откуда же взялось имя </a:t>
            </a:r>
            <a:br>
              <a:rPr lang="ru-RU" sz="2800" b="1" dirty="0" smtClean="0"/>
            </a:br>
            <a:r>
              <a:rPr lang="ru-RU" sz="2800" b="1" dirty="0" smtClean="0"/>
              <a:t>Робин Гуд? 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4500563" cy="5545137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В одном из рассказов цикла есть объяснения относительно происхождения имени Робин Гуд. </a:t>
            </a:r>
          </a:p>
          <a:p>
            <a:pPr eaLnBrk="1" hangingPunct="1"/>
            <a:r>
              <a:rPr lang="ru-RU" sz="2000" b="1" dirty="0" smtClean="0"/>
              <a:t>Сначала главного героя звали иначе - </a:t>
            </a:r>
            <a:r>
              <a:rPr lang="ru-RU" sz="2000" b="1" u="sng" dirty="0" smtClean="0"/>
              <a:t>Роб из </a:t>
            </a:r>
            <a:r>
              <a:rPr lang="ru-RU" sz="2000" b="1" u="sng" dirty="0" err="1" smtClean="0"/>
              <a:t>Локсли</a:t>
            </a:r>
            <a:r>
              <a:rPr lang="ru-RU" sz="2000" b="1" dirty="0" smtClean="0"/>
              <a:t>, или просто </a:t>
            </a:r>
            <a:r>
              <a:rPr lang="ru-RU" sz="2000" b="1" dirty="0" err="1" smtClean="0"/>
              <a:t>Локсли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Локсли</a:t>
            </a:r>
            <a:r>
              <a:rPr lang="ru-RU" sz="2000" b="1" dirty="0" smtClean="0"/>
              <a:t> - это название города, в котором он якобы родился). Имя Робин Гуд получил во время одного турнира лучников. Чтобы принять в нем участие, Роб, в то время объявленный «человеком вне закона», хорошо замаскировался: переоделся нищим и прикрыл голову капюшоном. Но все эти ухищрения не обманули его любимую девушку. </a:t>
            </a: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4572000" y="4365625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Приняв из рук юноши добытый им главный приз турнира - золотую стрелу, </a:t>
            </a:r>
            <a:r>
              <a:rPr lang="ru-RU" b="1" dirty="0" err="1"/>
              <a:t>Мариан</a:t>
            </a:r>
            <a:r>
              <a:rPr lang="ru-RU" b="1" dirty="0"/>
              <a:t> с лукавой улыбкой промолвила: «Благодарю Вас, Роб в капюшоне». На английском это обращение прозвучало так: </a:t>
            </a:r>
            <a:r>
              <a:rPr lang="ru-RU" b="1" i="1" u="sng" dirty="0"/>
              <a:t>«</a:t>
            </a:r>
            <a:r>
              <a:rPr lang="ru-RU" b="1" i="1" u="sng" dirty="0" err="1"/>
              <a:t>Rob</a:t>
            </a:r>
            <a:r>
              <a:rPr lang="ru-RU" b="1" i="1" u="sng" dirty="0"/>
              <a:t> </a:t>
            </a:r>
            <a:r>
              <a:rPr lang="ru-RU" b="1" i="1" u="sng" dirty="0" err="1"/>
              <a:t>in</a:t>
            </a:r>
            <a:r>
              <a:rPr lang="ru-RU" b="1" i="1" u="sng" dirty="0"/>
              <a:t> </a:t>
            </a:r>
            <a:r>
              <a:rPr lang="ru-RU" b="1" i="1" u="sng" dirty="0" err="1"/>
              <a:t>hood</a:t>
            </a:r>
            <a:r>
              <a:rPr lang="ru-RU" b="1" i="1" u="sng" dirty="0"/>
              <a:t>».</a:t>
            </a:r>
            <a:r>
              <a:rPr lang="ru-RU" b="1" dirty="0"/>
              <a:t> С того времени Роб из </a:t>
            </a:r>
            <a:r>
              <a:rPr lang="ru-RU" b="1" dirty="0" err="1"/>
              <a:t>Локсли</a:t>
            </a:r>
            <a:r>
              <a:rPr lang="ru-RU" b="1" dirty="0"/>
              <a:t> превратился в Робин Гуда.</a:t>
            </a:r>
            <a:endParaRPr lang="ru-RU" dirty="0"/>
          </a:p>
        </p:txBody>
      </p:sp>
      <p:pic>
        <p:nvPicPr>
          <p:cNvPr id="15365" name="Рисунок 31" descr="8 - Марина Михайловна Дубовицкая">
            <a:hlinkClick r:id="rId2" tooltip="&quot;далее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60350"/>
            <a:ext cx="2903538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Задания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708400" y="1600200"/>
            <a:ext cx="5435600" cy="4525963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1.         Какие события стали источником сюжетов англо-шотландских баллад?</a:t>
            </a:r>
          </a:p>
          <a:p>
            <a:pPr eaLnBrk="1" hangingPunct="1"/>
            <a:r>
              <a:rPr lang="ru-RU" sz="2800" b="1" dirty="0" smtClean="0"/>
              <a:t>2.         </a:t>
            </a:r>
            <a:r>
              <a:rPr lang="ru-RU" sz="2800" b="1" smtClean="0"/>
              <a:t>Кому посвящен популярнейший цикл английских баллад?</a:t>
            </a:r>
          </a:p>
          <a:p>
            <a:pPr eaLnBrk="1" hangingPunct="1"/>
            <a:r>
              <a:rPr lang="ru-RU" sz="2800" b="1" dirty="0" smtClean="0"/>
              <a:t>3.         Что вам известно о Робине Гуде и его отряде?</a:t>
            </a:r>
          </a:p>
          <a:p>
            <a:pPr eaLnBrk="1" hangingPunct="1"/>
            <a:r>
              <a:rPr lang="ru-RU" sz="2800" b="1" dirty="0" smtClean="0"/>
              <a:t>4.         Какое происхождение имени Робина Гуда?</a:t>
            </a:r>
          </a:p>
          <a:p>
            <a:pPr eaLnBrk="1" hangingPunct="1"/>
            <a:endParaRPr lang="ru-RU" sz="2800" dirty="0" smtClean="0"/>
          </a:p>
        </p:txBody>
      </p:sp>
      <p:pic>
        <p:nvPicPr>
          <p:cNvPr id="16388" name="Рисунок 3" descr="616a716af86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3267075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Прочитать балладу</a:t>
            </a:r>
          </a:p>
          <a:p>
            <a:pPr algn="ctr">
              <a:buNone/>
            </a:pPr>
            <a:r>
              <a:rPr lang="ru-RU" dirty="0" smtClean="0"/>
              <a:t> «Робин Гуд и золотая стрела», </a:t>
            </a:r>
          </a:p>
          <a:p>
            <a:pPr algn="ctr">
              <a:buNone/>
            </a:pPr>
            <a:r>
              <a:rPr lang="ru-RU" dirty="0" smtClean="0"/>
              <a:t>подготовить пересказ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0" y="188913"/>
            <a:ext cx="4356100" cy="64801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u="sng" dirty="0" smtClean="0"/>
              <a:t>БАЛЛАДА</a:t>
            </a:r>
            <a:r>
              <a:rPr lang="ru-RU" sz="2800" b="1" dirty="0" smtClean="0"/>
              <a:t> - лирическое стихотворное повествование, основанное на предании.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u="sng" dirty="0" smtClean="0"/>
              <a:t>Народная баллада – </a:t>
            </a:r>
            <a:r>
              <a:rPr lang="ru-RU" sz="2800" b="1" dirty="0" err="1" smtClean="0"/>
              <a:t>баллада</a:t>
            </a:r>
            <a:r>
              <a:rPr lang="ru-RU" sz="2800" b="1" dirty="0" smtClean="0"/>
              <a:t>, созданная народом.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u="sng" dirty="0" smtClean="0"/>
              <a:t>Литературная баллада – </a:t>
            </a:r>
            <a:r>
              <a:rPr lang="ru-RU" sz="2800" b="1" dirty="0" err="1" smtClean="0"/>
              <a:t>баллада</a:t>
            </a:r>
            <a:r>
              <a:rPr lang="ru-RU" sz="2800" b="1" dirty="0" smtClean="0"/>
              <a:t>, написанная определённым автором. </a:t>
            </a:r>
          </a:p>
          <a:p>
            <a:pPr eaLnBrk="1" hangingPunct="1"/>
            <a:endParaRPr lang="ru-RU" sz="2800" dirty="0" smtClean="0"/>
          </a:p>
        </p:txBody>
      </p:sp>
      <p:pic>
        <p:nvPicPr>
          <p:cNvPr id="4" name="Picture 9" descr="feudali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196975"/>
            <a:ext cx="4494212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Особенности жанра: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1)      Реальное в балладе нередко сочетается с фантастическим.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2)      Баллада имеет завязку, кульминацию, развязку.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3)  </a:t>
            </a:r>
            <a:r>
              <a:rPr lang="ru-RU" dirty="0" smtClean="0"/>
              <a:t>    </a:t>
            </a:r>
            <a:r>
              <a:rPr lang="ru-RU" b="1" i="1" dirty="0" smtClean="0"/>
              <a:t>Баллада как произведение </a:t>
            </a:r>
            <a:r>
              <a:rPr lang="ru-RU" b="1" i="1" u="sng" dirty="0" smtClean="0"/>
              <a:t>эпическое</a:t>
            </a:r>
            <a:r>
              <a:rPr lang="ru-RU" b="1" i="1" dirty="0" smtClean="0"/>
              <a:t> имеет сюжет, героев, но как произведение </a:t>
            </a:r>
            <a:r>
              <a:rPr lang="ru-RU" b="1" i="1" u="sng" dirty="0" smtClean="0"/>
              <a:t>лирическое</a:t>
            </a:r>
            <a:r>
              <a:rPr lang="ru-RU" b="1" i="1" dirty="0" smtClean="0"/>
              <a:t> выражает мысли и чувства автора по отношению к рассказываемому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3779838" y="449263"/>
            <a:ext cx="5040312" cy="6408737"/>
          </a:xfrm>
        </p:spPr>
        <p:txBody>
          <a:bodyPr/>
          <a:lstStyle/>
          <a:p>
            <a:pPr eaLnBrk="1" hangingPunct="1"/>
            <a:r>
              <a:rPr lang="ru-RU" sz="2200" b="1" i="1" dirty="0" smtClean="0"/>
              <a:t>Баллада как жанр возникла во Франции в конце XIII века</a:t>
            </a:r>
            <a:r>
              <a:rPr lang="ru-RU" sz="2200" b="1" dirty="0" smtClean="0"/>
              <a:t>. </a:t>
            </a:r>
            <a:r>
              <a:rPr lang="ru-RU" sz="2200" b="1" i="1" dirty="0" smtClean="0"/>
              <a:t>Средневековые провансальские, итальянские и </a:t>
            </a:r>
            <a:r>
              <a:rPr lang="ru-RU" sz="2200" b="1" i="1" dirty="0" err="1" smtClean="0"/>
              <a:t>старофранцузские</a:t>
            </a:r>
            <a:r>
              <a:rPr lang="ru-RU" sz="2200" b="1" i="1" dirty="0" smtClean="0"/>
              <a:t> баллады обнаруживают связь с весенними хороводными песнями любовного содержания. </a:t>
            </a:r>
          </a:p>
          <a:p>
            <a:pPr eaLnBrk="1" hangingPunct="1"/>
            <a:r>
              <a:rPr lang="ru-RU" sz="2200" b="1" i="1" dirty="0" smtClean="0"/>
              <a:t>Провансальское слово </a:t>
            </a:r>
            <a:r>
              <a:rPr lang="ru-RU" sz="2200" b="1" i="1" dirty="0" err="1" smtClean="0"/>
              <a:t>balada</a:t>
            </a:r>
            <a:r>
              <a:rPr lang="ru-RU" sz="2200" b="1" i="1" dirty="0" smtClean="0"/>
              <a:t> означает «плясовая песнь» (от </a:t>
            </a:r>
            <a:r>
              <a:rPr lang="ru-RU" sz="2200" b="1" i="1" dirty="0" err="1" smtClean="0"/>
              <a:t>balar</a:t>
            </a:r>
            <a:r>
              <a:rPr lang="ru-RU" sz="2200" b="1" i="1" dirty="0" smtClean="0"/>
              <a:t> -- «плясать»), итальянское </a:t>
            </a:r>
            <a:r>
              <a:rPr lang="ru-RU" sz="2200" b="1" i="1" dirty="0" err="1" smtClean="0"/>
              <a:t>ballata--лирическая</a:t>
            </a:r>
            <a:r>
              <a:rPr lang="ru-RU" sz="2200" b="1" i="1" dirty="0" smtClean="0"/>
              <a:t> танцевальная песня (от </a:t>
            </a:r>
            <a:r>
              <a:rPr lang="ru-RU" sz="2200" b="1" i="1" dirty="0" err="1" smtClean="0"/>
              <a:t>ballare</a:t>
            </a:r>
            <a:r>
              <a:rPr lang="ru-RU" sz="2200" b="1" i="1" dirty="0" smtClean="0"/>
              <a:t> -- «танцевать»), французское </a:t>
            </a:r>
            <a:r>
              <a:rPr lang="ru-RU" sz="2200" b="1" i="1" dirty="0" err="1" smtClean="0"/>
              <a:t>ballade</a:t>
            </a:r>
            <a:r>
              <a:rPr lang="ru-RU" sz="2200" b="1" i="1" dirty="0" smtClean="0"/>
              <a:t> или </a:t>
            </a:r>
            <a:r>
              <a:rPr lang="ru-RU" sz="2200" b="1" i="1" dirty="0" err="1" smtClean="0"/>
              <a:t>ballette</a:t>
            </a:r>
            <a:r>
              <a:rPr lang="ru-RU" sz="2200" b="1" i="1" dirty="0" smtClean="0"/>
              <a:t> (буквально -- «плясовая песня») -- все восходят к позднелатинскому </a:t>
            </a:r>
            <a:r>
              <a:rPr lang="ru-RU" sz="2200" b="1" i="1" dirty="0" err="1" smtClean="0"/>
              <a:t>ballвre</a:t>
            </a:r>
            <a:r>
              <a:rPr lang="ru-RU" sz="2200" b="1" i="1" dirty="0" smtClean="0"/>
              <a:t> -- «плясать».</a:t>
            </a:r>
          </a:p>
          <a:p>
            <a:pPr eaLnBrk="1" hangingPunct="1"/>
            <a:r>
              <a:rPr lang="ru-RU" sz="2200" b="1" i="1" dirty="0" smtClean="0"/>
              <a:t> </a:t>
            </a:r>
            <a:endParaRPr lang="ru-RU" sz="2200" b="1" dirty="0" smtClean="0"/>
          </a:p>
        </p:txBody>
      </p:sp>
      <p:pic>
        <p:nvPicPr>
          <p:cNvPr id="5123" name="Рисунок 3" descr="Margot_153_1146_en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81075"/>
            <a:ext cx="3405187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0" y="188913"/>
            <a:ext cx="5364163" cy="6480175"/>
          </a:xfrm>
        </p:spPr>
        <p:txBody>
          <a:bodyPr/>
          <a:lstStyle/>
          <a:p>
            <a:pPr eaLnBrk="1" hangingPunct="1"/>
            <a:r>
              <a:rPr lang="ru-RU" sz="2400" b="1" i="1" dirty="0" smtClean="0"/>
              <a:t>Балладу пели и при этом приплясывали. Потом стали декламировать нараспев, а потом и просто читать, соблюдая ритм и рифму. Создавались они народными сказителями, передавались устно, а в процессе устной передачи сильно видоизменялись, становясь плодом уже не индивидуального творчества, а коллективного.</a:t>
            </a:r>
          </a:p>
          <a:p>
            <a:pPr eaLnBrk="1" hangingPunct="1"/>
            <a:r>
              <a:rPr lang="ru-RU" sz="2400" b="1" i="1" dirty="0" smtClean="0"/>
              <a:t>Источниками служили христианские легенды, рыцарские романы, античные мифы, так называемые «Вечные» или «Бродячие» сюжеты, подлинные исторические события.</a:t>
            </a:r>
            <a:endParaRPr lang="ru-RU" sz="2400" dirty="0" smtClean="0"/>
          </a:p>
        </p:txBody>
      </p:sp>
      <p:pic>
        <p:nvPicPr>
          <p:cNvPr id="6147" name="Рисунок 3" descr="64221680_1284904611_5c5ef72b11f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76250"/>
            <a:ext cx="3609975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/>
              <a:t>Главные жанровые особенности баллады: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/>
            <a:r>
              <a:rPr lang="ru-RU" sz="2200" b="1" i="1" dirty="0" smtClean="0"/>
              <a:t>Баллада имеет сюжет, чаще всего построенный на раскрытии, узнавании некой тайны, которая держит слушателя в напряжении, заставляет его волноваться, переживать за героев.</a:t>
            </a:r>
            <a:endParaRPr lang="ru-RU" sz="2200" b="1" dirty="0" smtClean="0"/>
          </a:p>
          <a:p>
            <a:pPr eaLnBrk="1" hangingPunct="1"/>
            <a:r>
              <a:rPr lang="ru-RU" sz="2200" b="1" i="1" dirty="0" smtClean="0"/>
              <a:t>Важную роль в раскрытии идеи играет диалог – неотъемлемая часть каждой баллады -, который заставляет развиваться сюжет.</a:t>
            </a:r>
            <a:endParaRPr lang="ru-RU" sz="2200" b="1" dirty="0" smtClean="0"/>
          </a:p>
          <a:p>
            <a:pPr eaLnBrk="1" hangingPunct="1"/>
            <a:r>
              <a:rPr lang="ru-RU" sz="2200" b="1" i="1" dirty="0" smtClean="0"/>
              <a:t>Особая роль в балладе отводится повествователю, который дает лирическую оценку происходящему, выражая свои чувства и эмоции по отношению к разворачиваемым действиям.</a:t>
            </a:r>
            <a:endParaRPr lang="ru-RU" sz="2200" b="1" dirty="0" smtClean="0"/>
          </a:p>
          <a:p>
            <a:pPr eaLnBrk="1" hangingPunct="1"/>
            <a:r>
              <a:rPr lang="ru-RU" sz="2200" b="1" i="1" dirty="0" smtClean="0"/>
              <a:t>Баллада имеет зачин и концовку, как  любое эпическое произведение.</a:t>
            </a:r>
            <a:endParaRPr lang="ru-RU" sz="2200" b="1" dirty="0" smtClean="0"/>
          </a:p>
          <a:p>
            <a:pPr eaLnBrk="1" hangingPunct="1"/>
            <a:r>
              <a:rPr lang="ru-RU" sz="2200" b="1" i="1" dirty="0" smtClean="0"/>
              <a:t>Баллада отличается богатством выразительных средств и художественных приемов, что сближает ее с лирическими произведениями.</a:t>
            </a:r>
            <a:endParaRPr lang="ru-RU" sz="2200" b="1" dirty="0" smtClean="0"/>
          </a:p>
          <a:p>
            <a:pPr eaLnBrk="1" hangingPunct="1"/>
            <a:r>
              <a:rPr lang="ru-RU" sz="2200" b="1" i="1" dirty="0" smtClean="0"/>
              <a:t>В балладе всегда остается тайна, загадка, раскрытие которой – задача слушателей либо читателей.</a:t>
            </a:r>
            <a:endParaRPr lang="ru-RU" sz="2200" b="1" dirty="0" smtClean="0"/>
          </a:p>
          <a:p>
            <a:pPr eaLnBrk="1" hangingPunct="1"/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/>
              <a:t>Классификация баллад </a:t>
            </a:r>
            <a:endParaRPr lang="ru-RU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по сюжетам, группируемым по тематическому принципу: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 мифические,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героические,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комические,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исторические,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мистические,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социальные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 семейно-бытовые.</a:t>
            </a:r>
            <a:endParaRPr lang="ru-RU" b="1" dirty="0" smtClean="0"/>
          </a:p>
        </p:txBody>
      </p:sp>
      <p:pic>
        <p:nvPicPr>
          <p:cNvPr id="8196" name="Picture 6" descr="Рисунок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349500"/>
            <a:ext cx="2701925" cy="322738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2 - Марина Михайловна Дубовицкая">
            <a:hlinkClick r:id="rId2" tooltip="&quot;далее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47244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FFFF00"/>
                </a:solidFill>
              </a:rPr>
              <a:t>Баллады </a:t>
            </a:r>
            <a:br>
              <a:rPr lang="ru-RU" sz="7200" b="1" dirty="0" smtClean="0">
                <a:solidFill>
                  <a:srgbClr val="FFFF00"/>
                </a:solidFill>
              </a:rPr>
            </a:br>
            <a:r>
              <a:rPr lang="ru-RU" sz="7200" b="1" dirty="0" smtClean="0">
                <a:solidFill>
                  <a:srgbClr val="FFFF00"/>
                </a:solidFill>
              </a:rPr>
              <a:t>о Робине Гуде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0_8466e_45f33e9e_-1-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60000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Историческая справка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179388" y="692150"/>
            <a:ext cx="8785225" cy="597693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bg1"/>
                </a:solidFill>
              </a:rPr>
              <a:t>События, отображенные в балладах, относятся к ХІ ст., когда Англию захватывают войска </a:t>
            </a:r>
            <a:r>
              <a:rPr lang="ru-RU" sz="2400" b="1" dirty="0" err="1" smtClean="0">
                <a:solidFill>
                  <a:schemeClr val="bg1"/>
                </a:solidFill>
              </a:rPr>
              <a:t>норманцев</a:t>
            </a:r>
            <a:r>
              <a:rPr lang="ru-RU" sz="2400" b="1" dirty="0" smtClean="0">
                <a:solidFill>
                  <a:schemeClr val="bg1"/>
                </a:solidFill>
              </a:rPr>
              <a:t> во главе с Вильгельмом, прозванным Завоевателем. Победители конфискуют землю и замки многих зажиточных англичан и передают </a:t>
            </a:r>
            <a:r>
              <a:rPr lang="ru-RU" sz="2400" b="1" dirty="0" err="1" smtClean="0">
                <a:solidFill>
                  <a:schemeClr val="bg1"/>
                </a:solidFill>
              </a:rPr>
              <a:t>норманским</a:t>
            </a:r>
            <a:r>
              <a:rPr lang="ru-RU" sz="2400" b="1" dirty="0" smtClean="0">
                <a:solidFill>
                  <a:schemeClr val="bg1"/>
                </a:solidFill>
              </a:rPr>
              <a:t> рыцарям.</a:t>
            </a:r>
          </a:p>
          <a:p>
            <a:pPr eaLnBrk="1" hangingPunct="1"/>
            <a:r>
              <a:rPr lang="ru-RU" sz="2400" b="1" dirty="0" smtClean="0">
                <a:solidFill>
                  <a:schemeClr val="bg1"/>
                </a:solidFill>
              </a:rPr>
              <a:t>Тысячи свободных крестьян теряют свои земли. </a:t>
            </a:r>
            <a:r>
              <a:rPr lang="ru-RU" sz="2400" b="1" dirty="0" err="1" smtClean="0">
                <a:solidFill>
                  <a:schemeClr val="bg1"/>
                </a:solidFill>
              </a:rPr>
              <a:t>Норманские</a:t>
            </a:r>
            <a:r>
              <a:rPr lang="ru-RU" sz="2400" b="1" dirty="0" smtClean="0">
                <a:solidFill>
                  <a:schemeClr val="bg1"/>
                </a:solidFill>
              </a:rPr>
              <a:t> рыцари беспощадно издеваются над ними, не считая за людей, надевают ошейники с надписью «раб».</a:t>
            </a:r>
          </a:p>
          <a:p>
            <a:pPr eaLnBrk="1" hangingPunct="1"/>
            <a:r>
              <a:rPr lang="ru-RU" sz="2400" b="1" dirty="0" smtClean="0">
                <a:solidFill>
                  <a:schemeClr val="bg1"/>
                </a:solidFill>
              </a:rPr>
              <a:t>Свободолюбивый английский народ не покоряется и поднимается на освободительную борьбу. Люди бросают дома и убегают в леса. Там образовываются отряды, которые возглавляют благородные, хорошо воспитанные, умные, ловкие, смелые предводители. Один из них становится героем английских баллад - Робин Гуд.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870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Особенности жанра: </vt:lpstr>
      <vt:lpstr>Слайд 4</vt:lpstr>
      <vt:lpstr>Слайд 5</vt:lpstr>
      <vt:lpstr>Главные жанровые особенности баллады: </vt:lpstr>
      <vt:lpstr>Классификация баллад </vt:lpstr>
      <vt:lpstr>Баллады  о Робине Гуде</vt:lpstr>
      <vt:lpstr>Историческая справка. </vt:lpstr>
      <vt:lpstr>Литературная справка. </vt:lpstr>
      <vt:lpstr>Слайд 11</vt:lpstr>
      <vt:lpstr>Слайд 12</vt:lpstr>
      <vt:lpstr>Слайд 13</vt:lpstr>
      <vt:lpstr>Откуда же взялось имя  Робин Гуд? </vt:lpstr>
      <vt:lpstr>Задания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66</cp:revision>
  <dcterms:created xsi:type="dcterms:W3CDTF">2012-11-01T15:24:04Z</dcterms:created>
  <dcterms:modified xsi:type="dcterms:W3CDTF">2012-11-02T17:29:13Z</dcterms:modified>
</cp:coreProperties>
</file>