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handoutMasterIdLst>
    <p:handoutMasterId r:id="rId15"/>
  </p:handoutMasterIdLst>
  <p:sldIdLst>
    <p:sldId id="256" r:id="rId3"/>
    <p:sldId id="271" r:id="rId4"/>
    <p:sldId id="274" r:id="rId5"/>
    <p:sldId id="275" r:id="rId6"/>
    <p:sldId id="278" r:id="rId7"/>
    <p:sldId id="276" r:id="rId8"/>
    <p:sldId id="261" r:id="rId9"/>
    <p:sldId id="277" r:id="rId10"/>
    <p:sldId id="279" r:id="rId11"/>
    <p:sldId id="281"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86" d="100"/>
          <a:sy n="86" d="100"/>
        </p:scale>
        <p:origin x="-90" y="-246"/>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138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ru-RU" smtClean="0"/>
              <a:t>06.12.2015</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lang="ru-RU" smtClean="0"/>
              <a:t>‹#›</a:t>
            </a:fld>
            <a:endParaRPr lang="ru-RU"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ru-RU" smtClean="0"/>
              <a:t>06.12.2015</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a:t>
            </a:r>
            <a:r>
              <a:rPr lang="ru-RU" noProof="0" dirty="0" smtClean="0"/>
              <a:t>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lang="ru-RU" smtClean="0"/>
              <a:t>‹#›</a:t>
            </a:fld>
            <a:endParaRPr lang="ru-RU"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pPr algn="r" defTabSz="914400">
              <a:buNone/>
            </a:pPr>
            <a:fld id="{935E2820-AFE1-45FA-949E-17BDB534E1DC}" type="slidenum">
              <a:rPr lang="en-US" sz="1200" b="0" i="0">
                <a:latin typeface="Euphemia"/>
                <a:ea typeface="+mn-ea"/>
                <a:cs typeface="+mn-cs"/>
              </a:rPr>
              <a:t>1</a:t>
            </a:fld>
            <a:endParaRPr lang="en-US" sz="1200" b="0" i="0">
              <a:latin typeface="Euphemia"/>
              <a:ea typeface="+mn-ea"/>
              <a:cs typeface="+mn-cs"/>
            </a:endParaRPr>
          </a:p>
        </p:txBody>
      </p:sp>
    </p:spTree>
    <p:extLst>
      <p:ext uri="{BB962C8B-B14F-4D97-AF65-F5344CB8AC3E}">
        <p14:creationId xmlns:p14="http://schemas.microsoft.com/office/powerpoint/2010/main" val="306991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dirty="0"/>
          </a:p>
        </p:txBody>
      </p:sp>
      <p:sp>
        <p:nvSpPr>
          <p:cNvPr id="8" name="Дата 7"/>
          <p:cNvSpPr>
            <a:spLocks noGrp="1"/>
          </p:cNvSpPr>
          <p:nvPr>
            <p:ph type="dt" sz="half" idx="10"/>
          </p:nvPr>
        </p:nvSpPr>
        <p:spPr/>
        <p:txBody>
          <a:bodyPr/>
          <a:lstStyle/>
          <a:p>
            <a:fld id="{9D3B9702-7FBF-4720-8670-571C5E7EEDDE}" type="datetime1">
              <a:rPr lang="ru-RU" smtClean="0"/>
              <a:t>06.12.2015</a:t>
            </a:fld>
            <a:endParaRPr lang="ru-RU" dirty="0"/>
          </a:p>
        </p:txBody>
      </p:sp>
      <p:sp>
        <p:nvSpPr>
          <p:cNvPr id="9" name="Нижний колонтитул 8"/>
          <p:cNvSpPr>
            <a:spLocks noGrp="1"/>
          </p:cNvSpPr>
          <p:nvPr>
            <p:ph type="ftr" sz="quarter" idx="11"/>
          </p:nvPr>
        </p:nvSpPr>
        <p:spPr/>
        <p:txBody>
          <a:bodyPr/>
          <a:lstStyle/>
          <a:p>
            <a:endParaRPr lang="ru-RU" dirty="0"/>
          </a:p>
        </p:txBody>
      </p:sp>
      <p:sp>
        <p:nvSpPr>
          <p:cNvPr id="10" name="Номер слайда 9"/>
          <p:cNvSpPr>
            <a:spLocks noGrp="1"/>
          </p:cNvSpPr>
          <p:nvPr>
            <p:ph type="sldNum" sz="quarter" idx="12"/>
          </p:nvPr>
        </p:nvSpPr>
        <p:spPr/>
        <p:txBody>
          <a:bodyPr/>
          <a:lstStyle/>
          <a:p>
            <a:fld id="{8FDBFFB2-86D9-4B8F-A59A-553A60B94BBE}" type="slidenum">
              <a:rPr lang="ru-RU" smtClean="0"/>
              <a:pPr/>
              <a:t>‹#›</a:t>
            </a:fld>
            <a:endParaRPr lang="ru-RU"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27427AEA-BBBB-4C9B-AB23-214EAA8AB789}" type="datetime1">
              <a:rPr lang="ru-RU" smtClean="0"/>
              <a:t>06.12.2015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865014" y="304801"/>
            <a:ext cx="1715800" cy="5410200"/>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2209800" y="304801"/>
            <a:ext cx="7502814"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2791CA30-F5CD-4CA0-B16A-349C6F830700}" type="datetime1">
              <a:rPr lang="ru-RU" smtClean="0"/>
              <a:t>06.12.2015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7B3AF48E-ABA0-4B58-B562-D1D7408067C4}" type="datetime1">
              <a:rPr lang="ru-RU" smtClean="0"/>
              <a:t>06.12.2015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0013" y="1600200"/>
            <a:ext cx="6400801" cy="2486025"/>
          </a:xfrm>
        </p:spPr>
        <p:txBody>
          <a:bodyPr anchor="b">
            <a:normAutofit/>
          </a:bodyPr>
          <a:lstStyle>
            <a:lvl1pPr>
              <a:defRPr sz="5200"/>
            </a:lvl1pPr>
          </a:lstStyle>
          <a:p>
            <a:r>
              <a:rPr lang="ru-RU" smtClean="0"/>
              <a:t>Образец заголовка</a:t>
            </a:r>
            <a:endParaRPr lang="ru-RU" dirty="0"/>
          </a:p>
        </p:txBody>
      </p:sp>
      <p:sp>
        <p:nvSpPr>
          <p:cNvPr id="3" name="Текст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A5034C-8BD9-4B0C-893B-33834FAB227F}" type="datetime1">
              <a:rPr lang="ru-RU" smtClean="0"/>
              <a:t>06.12.2015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2208213" y="1600200"/>
            <a:ext cx="4572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7008813" y="1600200"/>
            <a:ext cx="4572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7CD787AA-CBCD-47F9-A04C-7106C508CDE4}" type="datetime1">
              <a:rPr lang="ru-RU" smtClean="0"/>
              <a:t>06.12.2015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Текст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2208213" y="2505075"/>
            <a:ext cx="4572000" cy="33375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7008813" y="2505075"/>
            <a:ext cx="4572000" cy="33375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AD1CC9DD-75F5-4611-BA0B-CFB1A226639C}" type="datetime1">
              <a:rPr lang="ru-RU" smtClean="0"/>
              <a:t>06.12.2015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5980F1F9-2D3D-4243-878F-D000C3F2A1C4}" type="datetime1">
              <a:rPr lang="ru-RU" smtClean="0"/>
              <a:t>06.12.2015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ABCBE8-1824-4658-A8BB-BECFAEB7E35A}" type="datetime1">
              <a:rPr lang="ru-RU" smtClean="0"/>
              <a:t>06.12.2015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ru-RU" smtClean="0"/>
              <a:t>Образец заголовка</a:t>
            </a:r>
            <a:endParaRPr lang="ru-RU" dirty="0"/>
          </a:p>
        </p:txBody>
      </p:sp>
      <p:sp>
        <p:nvSpPr>
          <p:cNvPr id="3" name="Объект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085CD17-C377-4DE5-9FCA-CC7471605C58}" type="datetime1">
              <a:rPr lang="ru-RU" smtClean="0"/>
              <a:t>06.12.2015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FDBFFB2-86D9-4B8F-A59A-553A60B94BBE}" type="slidenum">
              <a:rPr lang="ru-RU" smtClean="0"/>
              <a:t>‹#›</a:t>
            </a:fld>
            <a:endParaRPr lang="ru-RU"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ru-RU" smtClean="0"/>
              <a:t>Образец заголовка</a:t>
            </a:r>
            <a:endParaRPr lang="ru-RU" dirty="0"/>
          </a:p>
        </p:txBody>
      </p:sp>
      <p:sp>
        <p:nvSpPr>
          <p:cNvPr id="4" name="Текст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9BE9F02-BE96-4BAE-86A5-1FA60D24CAE2}" type="datetime1">
              <a:rPr lang="ru-RU" smtClean="0"/>
              <a:t>06.12.2015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FDBFFB2-86D9-4B8F-A59A-553A60B94BBE}" type="slidenum">
              <a:rPr lang="ru-RU" smtClean="0"/>
              <a:t>‹#›</a:t>
            </a:fld>
            <a:endParaRPr lang="ru-RU" dirty="0"/>
          </a:p>
        </p:txBody>
      </p:sp>
      <p:sp>
        <p:nvSpPr>
          <p:cNvPr id="8" name="Скругленный прямоугольник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Рисунок 2"/>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a:t>
            </a:r>
            <a:r>
              <a:rPr lang="ru-RU" noProof="0" dirty="0" smtClean="0"/>
              <a:t>уровень</a:t>
            </a:r>
          </a:p>
          <a:p>
            <a:pPr lvl="4"/>
            <a:r>
              <a:rPr lang="ru-RU" dirty="0" smtClean="0"/>
              <a:t>Пятый уровень</a:t>
            </a:r>
            <a:endParaRPr lang="ru-RU" dirty="0"/>
          </a:p>
        </p:txBody>
      </p:sp>
      <p:sp>
        <p:nvSpPr>
          <p:cNvPr id="4" name="Дата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900">
                <a:solidFill>
                  <a:schemeClr val="bg1"/>
                </a:solidFill>
              </a:defRPr>
            </a:lvl1pPr>
          </a:lstStyle>
          <a:p>
            <a:fld id="{9D3B9702-7FBF-4720-8670-571C5E7EEDDE}" type="datetime1">
              <a:rPr lang="ru-RU" smtClean="0"/>
              <a:t>06.12.2015</a:t>
            </a:fld>
            <a:endParaRPr lang="ru-RU" dirty="0"/>
          </a:p>
        </p:txBody>
      </p:sp>
      <p:sp>
        <p:nvSpPr>
          <p:cNvPr id="5" name="Нижний колонтитул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900">
                <a:solidFill>
                  <a:schemeClr val="bg1"/>
                </a:solidFill>
              </a:defRPr>
            </a:lvl1pPr>
          </a:lstStyle>
          <a:p>
            <a:endParaRPr lang="ru-RU" dirty="0"/>
          </a:p>
        </p:txBody>
      </p:sp>
      <p:sp>
        <p:nvSpPr>
          <p:cNvPr id="6" name="Номер слайда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050" b="1">
                <a:solidFill>
                  <a:schemeClr val="accent2"/>
                </a:solidFill>
              </a:defRPr>
            </a:lvl1pPr>
          </a:lstStyle>
          <a:p>
            <a:fld id="{8FDBFFB2-86D9-4B8F-A59A-553A60B94BBE}" type="slidenum">
              <a:rPr lang="ru-RU" smtClean="0"/>
              <a:pPr/>
              <a:t>‹#›</a:t>
            </a:fld>
            <a:endParaRPr lang="ru-RU"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3.xml"/><Relationship Id="rId5" Type="http://schemas.openxmlformats.org/officeDocument/2006/relationships/image" Target="../media/image35.jpeg"/><Relationship Id="rId4" Type="http://schemas.openxmlformats.org/officeDocument/2006/relationships/image" Target="../media/image34.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arget="../media/image20.jpeg" Type="http://schemas.openxmlformats.org/officeDocument/2006/relationships/image"/><Relationship Id="rId2" Target="../media/image19.jpeg" Type="http://schemas.openxmlformats.org/officeDocument/2006/relationships/image"/><Relationship Id="rId1" Target="../slideLayouts/slideLayout3.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6.xml"/><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9492" y="951469"/>
            <a:ext cx="9304638" cy="518985"/>
          </a:xfrm>
        </p:spPr>
        <p:txBody>
          <a:bodyPr>
            <a:normAutofit fontScale="90000"/>
          </a:bodyPr>
          <a:lstStyle/>
          <a:p>
            <a:pPr algn="ctr" defTabSz="914400">
              <a:lnSpc>
                <a:spcPct val="80000"/>
              </a:lnSpc>
              <a:spcBef>
                <a:spcPts val="0"/>
              </a:spcBef>
              <a:buNone/>
            </a:pPr>
            <a:r>
              <a:rPr lang="ru-RU" sz="4800" b="0" i="0" dirty="0" smtClean="0">
                <a:solidFill>
                  <a:srgbClr val="595959"/>
                </a:solidFill>
                <a:latin typeface="Times New Roman" panose="02020603050405020304" pitchFamily="18" charset="0"/>
                <a:cs typeface="Times New Roman" panose="02020603050405020304" pitchFamily="18" charset="0"/>
              </a:rPr>
              <a:t> </a:t>
            </a:r>
            <a:r>
              <a:rPr lang="ru-RU" sz="4900" b="1" i="0" dirty="0" smtClean="0">
                <a:solidFill>
                  <a:srgbClr val="FF0000"/>
                </a:solidFill>
                <a:latin typeface="Times New Roman" panose="02020603050405020304" pitchFamily="18" charset="0"/>
                <a:cs typeface="Times New Roman" panose="02020603050405020304" pitchFamily="18" charset="0"/>
              </a:rPr>
              <a:t>Предметно- развивающая среда </a:t>
            </a:r>
            <a:endParaRPr lang="ru-RU" sz="4900" b="1" i="0"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242194" y="1855191"/>
            <a:ext cx="7091361" cy="838200"/>
          </a:xfrm>
        </p:spPr>
        <p:txBody>
          <a:bodyPr>
            <a:noAutofit/>
          </a:bodyPr>
          <a:lstStyle/>
          <a:p>
            <a:pPr marL="0" indent="0" algn="ctr">
              <a:spcBef>
                <a:spcPts val="0"/>
              </a:spcBef>
              <a:buNone/>
            </a:pPr>
            <a:r>
              <a:rPr lang="ru-RU" sz="3600" b="1" i="0" dirty="0" smtClean="0">
                <a:solidFill>
                  <a:srgbClr val="FF0000"/>
                </a:solidFill>
              </a:rPr>
              <a:t> </a:t>
            </a:r>
            <a:r>
              <a:rPr lang="ru-RU" sz="3600" b="1" i="0" dirty="0" smtClean="0">
                <a:solidFill>
                  <a:srgbClr val="FF0000"/>
                </a:solidFill>
                <a:latin typeface="Times New Roman" panose="02020603050405020304" pitchFamily="18" charset="0"/>
                <a:cs typeface="Times New Roman" panose="02020603050405020304" pitchFamily="18" charset="0"/>
              </a:rPr>
              <a:t>в старшей группе № 6</a:t>
            </a:r>
          </a:p>
          <a:p>
            <a:pPr marL="0" indent="0" algn="ctr">
              <a:spcBef>
                <a:spcPts val="0"/>
              </a:spcBef>
              <a:buNone/>
            </a:pPr>
            <a:endParaRPr lang="ru-RU" b="1" dirty="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i="0" dirty="0" smtClean="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dirty="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i="0" dirty="0" smtClean="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dirty="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i="0" dirty="0" smtClean="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endParaRPr lang="ru-RU" b="1" dirty="0">
              <a:solidFill>
                <a:srgbClr val="FF0000"/>
              </a:solidFill>
              <a:latin typeface="Times New Roman" panose="02020603050405020304" pitchFamily="18" charset="0"/>
              <a:cs typeface="Times New Roman" panose="02020603050405020304" pitchFamily="18" charset="0"/>
            </a:endParaRPr>
          </a:p>
          <a:p>
            <a:pPr marL="0" indent="0" algn="ctr">
              <a:spcBef>
                <a:spcPts val="0"/>
              </a:spcBef>
              <a:buNone/>
            </a:pPr>
            <a:r>
              <a:rPr lang="ru-RU" b="1" i="0" dirty="0" smtClean="0">
                <a:solidFill>
                  <a:srgbClr val="FF0000"/>
                </a:solidFill>
                <a:latin typeface="Times New Roman" panose="02020603050405020304" pitchFamily="18" charset="0"/>
                <a:cs typeface="Times New Roman" panose="02020603050405020304" pitchFamily="18" charset="0"/>
              </a:rPr>
              <a:t>Составила: Ахметова Л.Ш.</a:t>
            </a:r>
            <a:endParaRPr lang="ru-RU" b="1" i="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7391" y="247135"/>
            <a:ext cx="4439722" cy="593124"/>
          </a:xfrm>
        </p:spPr>
        <p:txBody>
          <a:bodyPr>
            <a:normAutofit/>
          </a:bodyPr>
          <a:lstStyle/>
          <a:p>
            <a:pPr algn="ctr"/>
            <a:r>
              <a:rPr lang="ru-RU" sz="2800" dirty="0" smtClean="0">
                <a:solidFill>
                  <a:srgbClr val="FF0000"/>
                </a:solidFill>
                <a:latin typeface="Times New Roman" panose="02020603050405020304" pitchFamily="18" charset="0"/>
                <a:cs typeface="Times New Roman" panose="02020603050405020304" pitchFamily="18" charset="0"/>
              </a:rPr>
              <a:t>Музыкальный уголок</a:t>
            </a:r>
            <a:endParaRPr lang="ru-RU" sz="2800" dirty="0">
              <a:solidFill>
                <a:srgbClr val="FF0000"/>
              </a:solidFill>
              <a:latin typeface="Times New Roman" panose="02020603050405020304" pitchFamily="18" charset="0"/>
              <a:cs typeface="Times New Roman" panose="02020603050405020304" pitchFamily="18" charset="0"/>
            </a:endParaRPr>
          </a:p>
        </p:txBody>
      </p:sp>
      <p:pic>
        <p:nvPicPr>
          <p:cNvPr id="9218" name="Picture 2" descr="МЫ ПОЕМ, ИГРАЕМ, ПЛЯШЕМ"/>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71671" y="160638"/>
            <a:ext cx="3472514" cy="4631466"/>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Фольклёрные игры детей на занятиях - Фото: 1758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30346" y="1647051"/>
            <a:ext cx="3410465" cy="497385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41437" y="1074072"/>
            <a:ext cx="4029417" cy="4093428"/>
          </a:xfrm>
          <a:prstGeom prst="rect">
            <a:avLst/>
          </a:prstGeom>
        </p:spPr>
        <p:txBody>
          <a:bodyPr wrap="square">
            <a:spAutoFit/>
          </a:bodyPr>
          <a:lstStyle/>
          <a:p>
            <a:r>
              <a:rPr lang="ru-RU" sz="2000" b="1" dirty="0">
                <a:solidFill>
                  <a:srgbClr val="212121"/>
                </a:solidFill>
                <a:latin typeface="Times New Roman" panose="02020603050405020304" pitchFamily="18" charset="0"/>
                <a:cs typeface="Times New Roman" panose="02020603050405020304" pitchFamily="18" charset="0"/>
              </a:rPr>
              <a:t>МУЗЫКАЛЬНЫЙ МАГАЗИН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А магазин–то не простой- уникальный,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Называется магазин –музыкальный.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На витрине магазина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Инструментов всех не счесть: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Балалайка, треугольник,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Даже </a:t>
            </a:r>
            <a:r>
              <a:rPr lang="ru-RU" sz="2000" b="1" dirty="0" smtClean="0">
                <a:solidFill>
                  <a:srgbClr val="212121"/>
                </a:solidFill>
                <a:latin typeface="Times New Roman" panose="02020603050405020304" pitchFamily="18" charset="0"/>
                <a:cs typeface="Times New Roman" panose="02020603050405020304" pitchFamily="18" charset="0"/>
              </a:rPr>
              <a:t>ксилофон </a:t>
            </a:r>
            <a:r>
              <a:rPr lang="ru-RU" sz="2000" b="1" dirty="0">
                <a:solidFill>
                  <a:srgbClr val="212121"/>
                </a:solidFill>
                <a:latin typeface="Times New Roman" panose="02020603050405020304" pitchFamily="18" charset="0"/>
                <a:cs typeface="Times New Roman" panose="02020603050405020304" pitchFamily="18" charset="0"/>
              </a:rPr>
              <a:t>здесь есть.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Скрипки, бубны, маракасы,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Ложки очень хороши.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И веселая трещотка – </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solidFill>
                  <a:srgbClr val="212121"/>
                </a:solidFill>
                <a:latin typeface="Times New Roman" panose="02020603050405020304" pitchFamily="18" charset="0"/>
                <a:cs typeface="Times New Roman" panose="02020603050405020304" pitchFamily="18" charset="0"/>
              </a:rPr>
              <a:t>Выбирайте для души.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2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8533" y="271849"/>
            <a:ext cx="8177640" cy="642552"/>
          </a:xfrm>
        </p:spPr>
        <p:txBody>
          <a:bodyPr>
            <a:noAutofit/>
          </a:bodyPr>
          <a:lstStyle/>
          <a:p>
            <a:r>
              <a:rPr lang="ru-RU" sz="2800" b="1" dirty="0" smtClean="0">
                <a:solidFill>
                  <a:srgbClr val="FF0000"/>
                </a:solidFill>
                <a:latin typeface="Times New Roman" panose="02020603050405020304" pitchFamily="18" charset="0"/>
                <a:cs typeface="Times New Roman" panose="02020603050405020304" pitchFamily="18" charset="0"/>
              </a:rPr>
              <a:t>Уголок изучения правила дорожного движения</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p:txBody>
          <a:bodyPr/>
          <a:lstStyle/>
          <a:p>
            <a:endParaRPr lang="ru-RU" dirty="0"/>
          </a:p>
        </p:txBody>
      </p:sp>
      <p:pic>
        <p:nvPicPr>
          <p:cNvPr id="8196" name="Picture 4" descr="Оформление группы к праздникам - Для воспитателей детских садов - Маам.ру"/>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364168" y="1044755"/>
            <a:ext cx="3907265" cy="5676901"/>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Стенд раскладушка в картинках по пдд в детском саду"/>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24334" y="1044755"/>
            <a:ext cx="3922155" cy="2773069"/>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Уголок ПДД - ФОТОАЛЬБОМ ГРУППЫ 8 - Фотоальбомы - Официальный сайт детского сада 1518"/>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325922" y="3693227"/>
            <a:ext cx="3866078" cy="29130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Ягоды годжи работа по пдд в детском саду Худеем вместе!"/>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07174" y="1044755"/>
            <a:ext cx="3556994" cy="266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70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8850" y="-271849"/>
            <a:ext cx="8727517" cy="988541"/>
          </a:xfrm>
        </p:spPr>
        <p:txBody>
          <a:bodyPr/>
          <a:lstStyle/>
          <a:p>
            <a:pPr algn="ctr"/>
            <a:r>
              <a:rPr lang="ru-RU" b="1" dirty="0" smtClean="0">
                <a:solidFill>
                  <a:srgbClr val="C00000"/>
                </a:solidFill>
                <a:latin typeface="Times New Roman" panose="02020603050405020304" pitchFamily="18" charset="0"/>
                <a:cs typeface="Times New Roman" panose="02020603050405020304" pitchFamily="18" charset="0"/>
              </a:rPr>
              <a:t>« Утро добрых встреч »</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975987" y="1120876"/>
            <a:ext cx="5216013" cy="4439229"/>
          </a:xfrm>
          <a:prstGeom prst="rect">
            <a:avLst/>
          </a:prstGeom>
        </p:spPr>
        <p:txBody>
          <a:bodyPr wrap="square">
            <a:spAutoFit/>
          </a:bodyPr>
          <a:lstStyle/>
          <a:p>
            <a:pPr>
              <a:lnSpc>
                <a:spcPct val="107000"/>
              </a:lnSpc>
              <a:spcAft>
                <a:spcPts val="800"/>
              </a:spcAft>
            </a:pPr>
            <a:r>
              <a:rPr lang="ru-RU"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Раздевалка – это первая комната, которая начинает «утро добрых встреч» в детском саду. Мы рады каждому своему малышу, поэтому при помощи современной детской мебели создали условия для проявления самостоятельности. Дизайнерское оформление способствует тому, что ребенок получает позитивный заряд хорошего настроения на день</a:t>
            </a:r>
            <a:r>
              <a:rPr lang="ru-RU"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Рисунок 8" descr="Оксана Назарова. Блог - Страница 2 - Для воспитателей детских садов - Маам.ру"/>
          <p:cNvPicPr/>
          <p:nvPr/>
        </p:nvPicPr>
        <p:blipFill>
          <a:blip r:embed="rId2">
            <a:extLst>
              <a:ext uri="{28A0092B-C50C-407E-A947-70E740481C1C}">
                <a14:useLocalDpi xmlns:a14="http://schemas.microsoft.com/office/drawing/2010/main"/>
              </a:ext>
            </a:extLst>
          </a:blip>
          <a:srcRect/>
          <a:stretch>
            <a:fillRect/>
          </a:stretch>
        </p:blipFill>
        <p:spPr bwMode="auto">
          <a:xfrm>
            <a:off x="584866" y="790435"/>
            <a:ext cx="4355844" cy="2940906"/>
          </a:xfrm>
          <a:prstGeom prst="rect">
            <a:avLst/>
          </a:prstGeom>
          <a:noFill/>
          <a:ln>
            <a:noFill/>
          </a:ln>
        </p:spPr>
      </p:pic>
      <p:pic>
        <p:nvPicPr>
          <p:cNvPr id="10" name="Рисунок 9" descr="Фотография 1 - Рисование - Уголок творчества - Фотоальбомы - Детский сад 1 &quot;НЕПОСЕДЫ&quot; Трехгорка"/>
          <p:cNvPicPr/>
          <p:nvPr/>
        </p:nvPicPr>
        <p:blipFill>
          <a:blip r:embed="rId3" cstate="print">
            <a:extLst>
              <a:ext uri="{28A0092B-C50C-407E-A947-70E740481C1C}">
                <a14:useLocalDpi xmlns:a14="http://schemas.microsoft.com/office/drawing/2010/main"/>
              </a:ext>
            </a:extLst>
          </a:blip>
          <a:srcRect/>
          <a:stretch>
            <a:fillRect/>
          </a:stretch>
        </p:blipFill>
        <p:spPr bwMode="auto">
          <a:xfrm>
            <a:off x="3288890" y="3982065"/>
            <a:ext cx="3687097" cy="2822919"/>
          </a:xfrm>
          <a:prstGeom prst="rect">
            <a:avLst/>
          </a:prstGeom>
          <a:noFill/>
          <a:ln>
            <a:noFill/>
          </a:ln>
        </p:spPr>
      </p:pic>
      <p:pic>
        <p:nvPicPr>
          <p:cNvPr id="6" name="Рисунок 5" descr="Фотография 1 - Рисование - Уголок творчества - Фотоальбомы - Детский сад 1 &quot;НЕПОСЕДЫ&quot; Трехгорка"/>
          <p:cNvPicPr/>
          <p:nvPr/>
        </p:nvPicPr>
        <p:blipFill>
          <a:blip r:embed="rId3" cstate="print">
            <a:extLst>
              <a:ext uri="{28A0092B-C50C-407E-A947-70E740481C1C}">
                <a14:useLocalDpi xmlns:a14="http://schemas.microsoft.com/office/drawing/2010/main"/>
              </a:ext>
            </a:extLst>
          </a:blip>
          <a:srcRect/>
          <a:stretch>
            <a:fillRect/>
          </a:stretch>
        </p:blipFill>
        <p:spPr bwMode="auto">
          <a:xfrm>
            <a:off x="3288890" y="4035081"/>
            <a:ext cx="3687097" cy="2822919"/>
          </a:xfrm>
          <a:prstGeom prst="rect">
            <a:avLst/>
          </a:prstGeom>
          <a:noFill/>
          <a:ln>
            <a:noFill/>
          </a:ln>
        </p:spPr>
      </p:pic>
    </p:spTree>
    <p:extLst>
      <p:ext uri="{BB962C8B-B14F-4D97-AF65-F5344CB8AC3E}">
        <p14:creationId xmlns:p14="http://schemas.microsoft.com/office/powerpoint/2010/main" val="337881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090" y="-318836"/>
            <a:ext cx="6400801" cy="2486025"/>
          </a:xfrm>
        </p:spPr>
        <p:txBody>
          <a:bodyPr/>
          <a:lstStyle/>
          <a:p>
            <a:r>
              <a:rPr lang="ru-RU" dirty="0" smtClean="0"/>
              <a:t> </a:t>
            </a:r>
            <a:endParaRPr lang="ru-RU" dirty="0"/>
          </a:p>
        </p:txBody>
      </p:sp>
      <p:sp>
        <p:nvSpPr>
          <p:cNvPr id="3" name="Текст 2"/>
          <p:cNvSpPr>
            <a:spLocks noGrp="1"/>
          </p:cNvSpPr>
          <p:nvPr>
            <p:ph type="body" idx="1"/>
          </p:nvPr>
        </p:nvSpPr>
        <p:spPr>
          <a:xfrm>
            <a:off x="0" y="1753498"/>
            <a:ext cx="5866930" cy="2382270"/>
          </a:xfrm>
        </p:spPr>
        <p:txBody>
          <a:bodyPr>
            <a:normAutofit/>
          </a:bodyPr>
          <a:lstStyle/>
          <a:p>
            <a: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t>Выделены специальные игровые зоны для организации ролевых </a:t>
            </a:r>
            <a:r>
              <a:rPr lang="ru-RU" sz="2400" b="1" dirty="0" smtClean="0">
                <a:solidFill>
                  <a:schemeClr val="tx2">
                    <a:lumMod val="95000"/>
                    <a:lumOff val="5000"/>
                  </a:schemeClr>
                </a:solidFill>
                <a:latin typeface="Times New Roman" panose="02020603050405020304" pitchFamily="18" charset="0"/>
                <a:cs typeface="Times New Roman" panose="02020603050405020304" pitchFamily="18" charset="0"/>
              </a:rPr>
              <a:t>игр Подобранный </a:t>
            </a:r>
            <a: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t>игровой материал позволяет комбинировать различные сюжеты.</a:t>
            </a:r>
          </a:p>
          <a:p>
            <a:endParaRPr lang="ru-RU" b="1" dirty="0"/>
          </a:p>
        </p:txBody>
      </p:sp>
      <p:pic>
        <p:nvPicPr>
          <p:cNvPr id="4098" name="Picture 2" descr="Фото из галереи &quot;Играющие дети&quot;: Доктор Айболит - Фото: 1312_0021.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80672" y="1473240"/>
            <a:ext cx="3416957" cy="2602583"/>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Сюжетная игра в детском саду супермаркет - Все учебники на одном сайте"/>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836296" y="3956865"/>
            <a:ext cx="3064876" cy="2298658"/>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Ягоды годжи сюжетно ролевые игры в средней группе Худеем вместе!"/>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116596" y="1459829"/>
            <a:ext cx="3056961" cy="251363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387387" y="486499"/>
            <a:ext cx="7894790" cy="461665"/>
          </a:xfrm>
          <a:prstGeom prst="rect">
            <a:avLst/>
          </a:prstGeom>
        </p:spPr>
        <p:txBody>
          <a:bodyPr wrap="none">
            <a:spAutoFit/>
          </a:bodyPr>
          <a:lstStyle/>
          <a:p>
            <a:r>
              <a:rPr lang="ru-RU" sz="2400" b="1" dirty="0">
                <a:solidFill>
                  <a:srgbClr val="FF0000"/>
                </a:solidFill>
                <a:latin typeface="Times New Roman" panose="02020603050405020304" pitchFamily="18" charset="0"/>
                <a:cs typeface="Times New Roman" panose="02020603050405020304" pitchFamily="18" charset="0"/>
              </a:rPr>
              <a:t>«Больница», «Семья», «Парикмахерская», «Магазин». </a:t>
            </a:r>
            <a:endParaRPr lang="ru-RU" sz="2400" dirty="0">
              <a:solidFill>
                <a:srgbClr val="FF0000"/>
              </a:solidFill>
            </a:endParaRPr>
          </a:p>
        </p:txBody>
      </p:sp>
    </p:spTree>
    <p:extLst>
      <p:ext uri="{BB962C8B-B14F-4D97-AF65-F5344CB8AC3E}">
        <p14:creationId xmlns:p14="http://schemas.microsoft.com/office/powerpoint/2010/main" val="227643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7694" y="98854"/>
            <a:ext cx="6120241" cy="3793525"/>
          </a:xfrm>
        </p:spPr>
        <p:txBody>
          <a:bodyPr>
            <a:noAutofit/>
          </a:bodyPr>
          <a:lstStyle/>
          <a:p>
            <a:r>
              <a:rPr lang="ru-RU" sz="2800" b="1" dirty="0" smtClean="0">
                <a:latin typeface="Times New Roman" panose="02020603050405020304" pitchFamily="18" charset="0"/>
                <a:cs typeface="Times New Roman" panose="02020603050405020304" pitchFamily="18" charset="0"/>
              </a:rPr>
              <a:t> </a:t>
            </a:r>
            <a:r>
              <a:rPr lang="ru-RU" sz="2800" b="1" dirty="0" smtClean="0">
                <a:solidFill>
                  <a:srgbClr val="FF0000"/>
                </a:solidFill>
                <a:latin typeface="Times New Roman" panose="02020603050405020304" pitchFamily="18" charset="0"/>
                <a:cs typeface="Times New Roman" panose="02020603050405020304" pitchFamily="18" charset="0"/>
              </a:rPr>
              <a:t>Уголок </a:t>
            </a:r>
            <a:r>
              <a:rPr lang="ru-RU" sz="2800" b="1" dirty="0">
                <a:solidFill>
                  <a:srgbClr val="FF0000"/>
                </a:solidFill>
                <a:latin typeface="Times New Roman" panose="02020603050405020304" pitchFamily="18" charset="0"/>
                <a:cs typeface="Times New Roman" panose="02020603050405020304" pitchFamily="18" charset="0"/>
              </a:rPr>
              <a:t>природы </a:t>
            </a:r>
            <a:r>
              <a:rPr lang="ru-RU" sz="2800" b="1" dirty="0" smtClean="0">
                <a:solidFill>
                  <a:srgbClr val="FF0000"/>
                </a:solidFill>
                <a:latin typeface="Times New Roman" panose="02020603050405020304" pitchFamily="18" charset="0"/>
                <a:cs typeface="Times New Roman" panose="02020603050405020304" pitchFamily="18" charset="0"/>
              </a:rPr>
              <a:t> совмещен  </a:t>
            </a:r>
            <a:r>
              <a:rPr lang="ru-RU" sz="2800" b="1" dirty="0">
                <a:solidFill>
                  <a:srgbClr val="FF0000"/>
                </a:solidFill>
                <a:latin typeface="Times New Roman" panose="02020603050405020304" pitchFamily="18" charset="0"/>
                <a:cs typeface="Times New Roman" panose="02020603050405020304" pitchFamily="18" charset="0"/>
              </a:rPr>
              <a:t>с уголком экспериментирования.</a:t>
            </a:r>
            <a:br>
              <a:rPr lang="ru-RU" sz="2800" b="1" dirty="0">
                <a:solidFill>
                  <a:srgbClr val="FF0000"/>
                </a:solidFill>
                <a:latin typeface="Times New Roman" panose="02020603050405020304" pitchFamily="18" charset="0"/>
                <a:cs typeface="Times New Roman" panose="02020603050405020304" pitchFamily="18" charset="0"/>
              </a:rPr>
            </a:br>
            <a:r>
              <a:rPr lang="ru-RU" sz="2400" b="1" dirty="0" smtClean="0">
                <a:solidFill>
                  <a:schemeClr val="tx2">
                    <a:lumMod val="95000"/>
                    <a:lumOff val="5000"/>
                  </a:schemeClr>
                </a:solidFill>
                <a:latin typeface="Times New Roman" panose="02020603050405020304" pitchFamily="18" charset="0"/>
                <a:cs typeface="Times New Roman" panose="02020603050405020304" pitchFamily="18" charset="0"/>
              </a:rPr>
              <a:t>Здесь </a:t>
            </a:r>
            <a: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t>дети не только учатся наблюдать за изменениями погоды, но и проводят опыты, экспериментируют.</a:t>
            </a:r>
            <a:b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br>
            <a: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t>Зимой мы вместе с детьми выращиваем лук, укроп, редис и конечно рассаду цветов для будущих цветников.</a:t>
            </a:r>
            <a:b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br>
            <a:r>
              <a:rPr lang="ru-RU" sz="2400" b="1" dirty="0">
                <a:solidFill>
                  <a:schemeClr val="tx2">
                    <a:lumMod val="95000"/>
                    <a:lumOff val="5000"/>
                  </a:schemeClr>
                </a:solidFill>
                <a:latin typeface="Times New Roman" panose="02020603050405020304" pitchFamily="18" charset="0"/>
                <a:cs typeface="Times New Roman" panose="02020603050405020304" pitchFamily="18" charset="0"/>
              </a:rPr>
              <a:t>Дети проводят наблюдения за ростом растений, помогают за ними ухаживать – поливать, рыхлить землю.</a:t>
            </a:r>
          </a:p>
        </p:txBody>
      </p:sp>
      <p:pic>
        <p:nvPicPr>
          <p:cNvPr id="3" name="Рисунок 2" descr="Уголок природы"/>
          <p:cNvPicPr/>
          <p:nvPr/>
        </p:nvPicPr>
        <p:blipFill>
          <a:blip r:embed="rId2">
            <a:extLst>
              <a:ext uri="{28A0092B-C50C-407E-A947-70E740481C1C}">
                <a14:useLocalDpi xmlns:a14="http://schemas.microsoft.com/office/drawing/2010/main"/>
              </a:ext>
            </a:extLst>
          </a:blip>
          <a:srcRect/>
          <a:stretch>
            <a:fillRect/>
          </a:stretch>
        </p:blipFill>
        <p:spPr bwMode="auto">
          <a:xfrm>
            <a:off x="6975904" y="257183"/>
            <a:ext cx="5216096" cy="3258055"/>
          </a:xfrm>
          <a:prstGeom prst="rect">
            <a:avLst/>
          </a:prstGeom>
          <a:noFill/>
          <a:ln>
            <a:noFill/>
          </a:ln>
        </p:spPr>
      </p:pic>
      <p:pic>
        <p:nvPicPr>
          <p:cNvPr id="1026" name="Picture 2" descr="Выращиваем лук на подоконнике в пластиковых бутылках"/>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975904" y="3783757"/>
            <a:ext cx="5216095" cy="27529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Фотоальбомы"/>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122140" y="3892379"/>
            <a:ext cx="3525795" cy="2644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92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2862" y="111211"/>
            <a:ext cx="6083171" cy="586946"/>
          </a:xfrm>
        </p:spPr>
        <p:txBody>
          <a:bodyPr>
            <a:normAutofit/>
          </a:bodyPr>
          <a:lstStyle/>
          <a:p>
            <a:r>
              <a:rPr lang="ru-RU" sz="2800" dirty="0">
                <a:solidFill>
                  <a:srgbClr val="FF0000"/>
                </a:solidFill>
                <a:latin typeface="Times New Roman" panose="02020603050405020304" pitchFamily="18" charset="0"/>
                <a:cs typeface="Times New Roman" panose="02020603050405020304" pitchFamily="18" charset="0"/>
              </a:rPr>
              <a:t>«</a:t>
            </a:r>
            <a:r>
              <a:rPr lang="ru-RU" sz="2800" b="1" dirty="0">
                <a:solidFill>
                  <a:srgbClr val="FF0000"/>
                </a:solidFill>
                <a:latin typeface="Times New Roman" panose="02020603050405020304" pitchFamily="18" charset="0"/>
                <a:cs typeface="Times New Roman" panose="02020603050405020304" pitchFamily="18" charset="0"/>
              </a:rPr>
              <a:t>Развивающие игры, головоломки»</a:t>
            </a:r>
          </a:p>
        </p:txBody>
      </p:sp>
      <p:sp>
        <p:nvSpPr>
          <p:cNvPr id="3" name="Объект 2"/>
          <p:cNvSpPr>
            <a:spLocks noGrp="1"/>
          </p:cNvSpPr>
          <p:nvPr>
            <p:ph idx="1"/>
          </p:nvPr>
        </p:nvSpPr>
        <p:spPr>
          <a:xfrm>
            <a:off x="4955058" y="976184"/>
            <a:ext cx="6845645" cy="902687"/>
          </a:xfrm>
        </p:spPr>
        <p:txBody>
          <a:bodyPr/>
          <a:lstStyle/>
          <a:p>
            <a:r>
              <a:rPr lang="ru-RU" b="1" dirty="0" smtClean="0">
                <a:solidFill>
                  <a:schemeClr val="tx2"/>
                </a:solidFill>
                <a:latin typeface="Times New Roman" panose="02020603050405020304" pitchFamily="18" charset="0"/>
                <a:cs typeface="Times New Roman" panose="02020603050405020304" pitchFamily="18" charset="0"/>
              </a:rPr>
              <a:t> Ребусы</a:t>
            </a:r>
            <a:r>
              <a:rPr lang="ru-RU" b="1" dirty="0">
                <a:solidFill>
                  <a:schemeClr val="tx2"/>
                </a:solidFill>
                <a:latin typeface="Times New Roman" panose="02020603050405020304" pitchFamily="18" charset="0"/>
                <a:cs typeface="Times New Roman" panose="02020603050405020304" pitchFamily="18" charset="0"/>
              </a:rPr>
              <a:t>, шарады и шнуровки Нужны ребятам для сноровки Очень сложно их собрать </a:t>
            </a:r>
            <a:r>
              <a:rPr lang="ru-RU" b="1" dirty="0" smtClean="0">
                <a:solidFill>
                  <a:schemeClr val="tx2"/>
                </a:solidFill>
                <a:latin typeface="Times New Roman" panose="02020603050405020304" pitchFamily="18" charset="0"/>
                <a:cs typeface="Times New Roman" panose="02020603050405020304" pitchFamily="18" charset="0"/>
              </a:rPr>
              <a:t> </a:t>
            </a:r>
            <a:endParaRPr lang="ru-RU" b="1" dirty="0">
              <a:solidFill>
                <a:schemeClr val="tx2"/>
              </a:solidFill>
              <a:latin typeface="Times New Roman" panose="02020603050405020304" pitchFamily="18" charset="0"/>
              <a:cs typeface="Times New Roman" panose="02020603050405020304" pitchFamily="18" charset="0"/>
            </a:endParaRPr>
          </a:p>
          <a:p>
            <a:endParaRPr lang="ru-RU" dirty="0"/>
          </a:p>
        </p:txBody>
      </p:sp>
      <p:pic>
        <p:nvPicPr>
          <p:cNvPr id="6146" name="Picture 2" descr="В винницком детсаде ввели новую методику лечения зрения"/>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772400" y="2903838"/>
            <a:ext cx="3768810" cy="301504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Дидактическое пособие &quot;парные картинки&quot;"/>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1726" y="716694"/>
            <a:ext cx="3542272" cy="2656704"/>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im3-tub-ru.yandex.net/i?id=02e6260c70816901099dbfef0d5d8050-10-144&amp;n=21"/>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373586" y="2446638"/>
            <a:ext cx="2767721" cy="2055238"/>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Весна-Дизайн. Развивающая игра: Подбери пару. Д-312"/>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601645" y="4084552"/>
            <a:ext cx="2851402" cy="1982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98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61925" y="80317"/>
            <a:ext cx="5866927" cy="729049"/>
          </a:xfrm>
        </p:spPr>
        <p:txBody>
          <a:bodyPr>
            <a:normAutofit/>
          </a:bodyPr>
          <a:lstStyle/>
          <a:p>
            <a:pPr algn="ctr"/>
            <a:r>
              <a:rPr lang="ru-RU" sz="2800" dirty="0" smtClean="0">
                <a:solidFill>
                  <a:srgbClr val="FF0000"/>
                </a:solidFill>
                <a:latin typeface="Times New Roman" panose="02020603050405020304" pitchFamily="18" charset="0"/>
                <a:cs typeface="Times New Roman" panose="02020603050405020304" pitchFamily="18" charset="0"/>
              </a:rPr>
              <a:t>Спортивный уголок</a:t>
            </a:r>
            <a:endParaRPr lang="ru-RU" sz="2800" dirty="0">
              <a:solidFill>
                <a:srgbClr val="FF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610397" y="302308"/>
            <a:ext cx="4475673" cy="3346527"/>
          </a:xfrm>
          <a:prstGeom prst="rect">
            <a:avLst/>
          </a:prstGeom>
        </p:spPr>
      </p:pic>
      <p:sp>
        <p:nvSpPr>
          <p:cNvPr id="3" name="Текст 2"/>
          <p:cNvSpPr>
            <a:spLocks noGrp="1"/>
          </p:cNvSpPr>
          <p:nvPr>
            <p:ph type="body" idx="1"/>
          </p:nvPr>
        </p:nvSpPr>
        <p:spPr>
          <a:xfrm>
            <a:off x="5309357" y="809366"/>
            <a:ext cx="6825844" cy="2839469"/>
          </a:xfrm>
        </p:spPr>
        <p:txBody>
          <a:bodyPr>
            <a:normAutofit/>
          </a:bodyPr>
          <a:lstStyle/>
          <a:p>
            <a:r>
              <a:rPr lang="ru-RU" b="1" dirty="0">
                <a:solidFill>
                  <a:schemeClr val="tx2">
                    <a:lumMod val="95000"/>
                    <a:lumOff val="5000"/>
                  </a:schemeClr>
                </a:solidFill>
                <a:latin typeface="Times New Roman" panose="02020603050405020304" pitchFamily="18" charset="0"/>
                <a:cs typeface="Times New Roman" panose="02020603050405020304" pitchFamily="18" charset="0"/>
              </a:rPr>
              <a:t>В </a:t>
            </a:r>
            <a:r>
              <a:rPr lang="ru-RU" b="1" dirty="0" smtClean="0">
                <a:solidFill>
                  <a:schemeClr val="tx2">
                    <a:lumMod val="95000"/>
                    <a:lumOff val="5000"/>
                  </a:schemeClr>
                </a:solidFill>
                <a:latin typeface="Times New Roman" panose="02020603050405020304" pitchFamily="18" charset="0"/>
                <a:cs typeface="Times New Roman" panose="02020603050405020304" pitchFamily="18" charset="0"/>
              </a:rPr>
              <a:t> группе </a:t>
            </a:r>
            <a:r>
              <a:rPr lang="ru-RU" b="1" dirty="0">
                <a:solidFill>
                  <a:schemeClr val="tx2">
                    <a:lumMod val="95000"/>
                    <a:lumOff val="5000"/>
                  </a:schemeClr>
                </a:solidFill>
                <a:latin typeface="Times New Roman" panose="02020603050405020304" pitchFamily="18" charset="0"/>
                <a:cs typeface="Times New Roman" panose="02020603050405020304" pitchFamily="18" charset="0"/>
              </a:rPr>
              <a:t>не так много места, но основные уголки для развития детей у нас присутствуют.</a:t>
            </a:r>
          </a:p>
          <a:p>
            <a:r>
              <a:rPr lang="ru-RU" b="1" dirty="0">
                <a:solidFill>
                  <a:schemeClr val="tx2">
                    <a:lumMod val="95000"/>
                    <a:lumOff val="5000"/>
                  </a:schemeClr>
                </a:solidFill>
                <a:latin typeface="Times New Roman" panose="02020603050405020304" pitchFamily="18" charset="0"/>
                <a:cs typeface="Times New Roman" panose="02020603050405020304" pitchFamily="18" charset="0"/>
              </a:rPr>
              <a:t>Это наш спортивный уголок. В нем подобран необходимый спортивный инвентарь для занятий физкультурой, гимнастикой и для подвижных игр.</a:t>
            </a:r>
          </a:p>
          <a:p>
            <a:endParaRPr lang="ru-RU" b="1" dirty="0">
              <a:solidFill>
                <a:schemeClr val="tx2">
                  <a:lumMod val="95000"/>
                  <a:lumOff val="5000"/>
                </a:schemeClr>
              </a:solidFill>
            </a:endParaRPr>
          </a:p>
        </p:txBody>
      </p:sp>
      <p:pic>
        <p:nvPicPr>
          <p:cNvPr id="2050" name="Picture 2" descr="Колендарно тем план математика 2 класспетерсон - Только новые учебники"/>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884345" y="2577259"/>
            <a:ext cx="4890747" cy="304851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294075" y="5913847"/>
            <a:ext cx="6071286" cy="665118"/>
          </a:xfrm>
          <a:prstGeom prst="rect">
            <a:avLst/>
          </a:prstGeom>
        </p:spPr>
        <p:txBody>
          <a:bodyPr wrap="square">
            <a:spAutoFit/>
          </a:bodyPr>
          <a:lstStyle/>
          <a:p>
            <a:pPr>
              <a:lnSpc>
                <a:spcPct val="107000"/>
              </a:lnSpc>
              <a:spcAft>
                <a:spcPts val="800"/>
              </a:spcAft>
            </a:pPr>
            <a:r>
              <a:rPr lang="ru-RU" b="1"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Показ утренней гимнастики «Чтоб </a:t>
            </a:r>
            <a:r>
              <a:rPr lang="ru-RU"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успешно развиваться, Нужно спортом заниматься</a:t>
            </a:r>
            <a:r>
              <a:rPr lang="ru-RU" b="1"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endParaRPr lang="ru-RU"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224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62981" y="926757"/>
            <a:ext cx="3929019" cy="4102443"/>
          </a:xfrm>
        </p:spPr>
        <p:txBody>
          <a:bodyPr>
            <a:normAutofit fontScale="90000"/>
          </a:bodyPr>
          <a:lstStyle/>
          <a:p>
            <a:pPr>
              <a:spcBef>
                <a:spcPts val="0"/>
              </a:spcBef>
            </a:pPr>
            <a:r>
              <a:rPr lang="ru-RU" sz="2600" b="0" i="0" dirty="0" smtClean="0">
                <a:solidFill>
                  <a:srgbClr val="DF5327"/>
                </a:solidFill>
                <a:latin typeface="Euphemia"/>
                <a:ea typeface="+mj-ea"/>
                <a:cs typeface="+mj-cs"/>
              </a:rPr>
              <a:t> </a:t>
            </a:r>
            <a:r>
              <a:rPr lang="ru-RU" sz="2800" b="1" dirty="0" smtClean="0">
                <a:solidFill>
                  <a:srgbClr val="FF0000"/>
                </a:solidFill>
                <a:latin typeface="Times New Roman" panose="02020603050405020304" pitchFamily="18" charset="0"/>
                <a:cs typeface="Times New Roman" panose="02020603050405020304" pitchFamily="18" charset="0"/>
              </a:rPr>
              <a:t>«</a:t>
            </a:r>
            <a:r>
              <a:rPr lang="ru-RU" sz="2800" b="1" dirty="0">
                <a:solidFill>
                  <a:srgbClr val="FF0000"/>
                </a:solidFill>
                <a:latin typeface="Times New Roman" panose="02020603050405020304" pitchFamily="18" charset="0"/>
                <a:cs typeface="Times New Roman" panose="02020603050405020304" pitchFamily="18" charset="0"/>
              </a:rPr>
              <a:t>Литературный уголок</a:t>
            </a:r>
            <a:r>
              <a:rPr lang="ru-RU" sz="2800" b="1" dirty="0" smtClean="0">
                <a:solidFill>
                  <a:srgbClr val="FF0000"/>
                </a:solidFill>
                <a:latin typeface="Times New Roman" panose="02020603050405020304" pitchFamily="18" charset="0"/>
                <a:cs typeface="Times New Roman" panose="02020603050405020304" pitchFamily="18" charset="0"/>
              </a:rPr>
              <a:t>»</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3100" b="1" dirty="0" smtClean="0">
                <a:solidFill>
                  <a:schemeClr val="tx2">
                    <a:lumMod val="95000"/>
                    <a:lumOff val="5000"/>
                  </a:schemeClr>
                </a:solidFill>
                <a:latin typeface="Times New Roman" panose="02020603050405020304" pitchFamily="18" charset="0"/>
                <a:cs typeface="Times New Roman" panose="02020603050405020304" pitchFamily="18" charset="0"/>
              </a:rPr>
              <a:t>В </a:t>
            </a:r>
            <a:r>
              <a:rPr lang="ru-RU" sz="3100" b="1" dirty="0">
                <a:solidFill>
                  <a:schemeClr val="tx2">
                    <a:lumMod val="95000"/>
                    <a:lumOff val="5000"/>
                  </a:schemeClr>
                </a:solidFill>
                <a:latin typeface="Times New Roman" panose="02020603050405020304" pitchFamily="18" charset="0"/>
                <a:cs typeface="Times New Roman" panose="02020603050405020304" pitchFamily="18" charset="0"/>
              </a:rPr>
              <a:t>таком уголке небольшая группа детей может комфортно расположиться и погрузиться в волшебный мир книг</a:t>
            </a:r>
            <a:r>
              <a:rPr lang="ru-RU" sz="2800" dirty="0">
                <a:solidFill>
                  <a:schemeClr val="tx2">
                    <a:lumMod val="95000"/>
                    <a:lumOff val="5000"/>
                  </a:schemeClr>
                </a:solidFill>
                <a:latin typeface="Times New Roman" panose="02020603050405020304" pitchFamily="18" charset="0"/>
                <a:cs typeface="Times New Roman" panose="02020603050405020304" pitchFamily="18" charset="0"/>
              </a:rPr>
              <a:t>.</a:t>
            </a:r>
            <a:r>
              <a:rPr lang="ru-RU" sz="2800" b="1" dirty="0">
                <a:solidFill>
                  <a:schemeClr val="tx2">
                    <a:lumMod val="95000"/>
                    <a:lumOff val="5000"/>
                  </a:schemeClr>
                </a:solidFill>
                <a:latin typeface="Times New Roman" panose="02020603050405020304" pitchFamily="18" charset="0"/>
                <a:cs typeface="Times New Roman" panose="02020603050405020304" pitchFamily="18" charset="0"/>
              </a:rPr>
              <a:t/>
            </a:r>
            <a:br>
              <a:rPr lang="ru-RU" sz="2800" b="1" dirty="0">
                <a:solidFill>
                  <a:schemeClr val="tx2">
                    <a:lumMod val="95000"/>
                    <a:lumOff val="5000"/>
                  </a:schemeClr>
                </a:solidFill>
                <a:latin typeface="Times New Roman" panose="02020603050405020304" pitchFamily="18" charset="0"/>
                <a:cs typeface="Times New Roman" panose="02020603050405020304" pitchFamily="18" charset="0"/>
              </a:rPr>
            </a:br>
            <a:r>
              <a:rPr lang="ru-RU" sz="2800" b="1" i="0" dirty="0" smtClean="0">
                <a:solidFill>
                  <a:schemeClr val="tx2">
                    <a:lumMod val="95000"/>
                    <a:lumOff val="5000"/>
                  </a:schemeClr>
                </a:solidFill>
                <a:latin typeface="Times New Roman" panose="02020603050405020304" pitchFamily="18" charset="0"/>
                <a:cs typeface="Times New Roman" panose="02020603050405020304" pitchFamily="18" charset="0"/>
              </a:rPr>
              <a:t> </a:t>
            </a:r>
            <a:endParaRPr lang="ru-RU" sz="2800" b="1" i="0" dirty="0">
              <a:solidFill>
                <a:schemeClr val="tx2">
                  <a:lumMod val="95000"/>
                  <a:lumOff val="5000"/>
                </a:schemeClr>
              </a:solidFill>
              <a:latin typeface="Times New Roman" panose="02020603050405020304" pitchFamily="18" charset="0"/>
              <a:cs typeface="Times New Roman" panose="02020603050405020304" pitchFamily="18" charset="0"/>
            </a:endParaRPr>
          </a:p>
        </p:txBody>
      </p:sp>
      <p:pic>
        <p:nvPicPr>
          <p:cNvPr id="3076" name="Picture 4" descr="Плату за детсад повысят?"/>
          <p:cNvPicPr>
            <a:picLocks noGrp="1" noChangeAspect="1" noChangeArrowheads="1"/>
          </p:cNvPicPr>
          <p:nvPr>
            <p:ph type="pic" idx="1"/>
          </p:nvPr>
        </p:nvPicPr>
        <p:blipFill>
          <a:blip r:embed="rId2" cstate="print">
            <a:extLst>
              <a:ext uri="{28A0092B-C50C-407E-A947-70E740481C1C}">
                <a14:useLocalDpi xmlns:a14="http://schemas.microsoft.com/office/drawing/2010/main"/>
              </a:ext>
            </a:extLst>
          </a:blip>
          <a:srcRect/>
          <a:stretch>
            <a:fillRect/>
          </a:stretch>
        </p:blipFill>
        <p:spPr bwMode="auto">
          <a:xfrm>
            <a:off x="1420899" y="671759"/>
            <a:ext cx="3865714" cy="295957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С миру по нитке.. ищу! прошу! помогите. - Страница 1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24554" y="2014908"/>
            <a:ext cx="3219695" cy="3134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149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29240" y="0"/>
            <a:ext cx="4207543" cy="741405"/>
          </a:xfrm>
        </p:spPr>
        <p:txBody>
          <a:bodyPr>
            <a:normAutofit/>
          </a:bodyPr>
          <a:lstStyle/>
          <a:p>
            <a:pPr algn="ctr"/>
            <a:r>
              <a:rPr lang="ru-RU" sz="2800" dirty="0">
                <a:solidFill>
                  <a:srgbClr val="FF0000"/>
                </a:solidFill>
                <a:latin typeface="Times New Roman" panose="02020603050405020304" pitchFamily="18" charset="0"/>
                <a:cs typeface="Times New Roman" panose="02020603050405020304" pitchFamily="18" charset="0"/>
              </a:rPr>
              <a:t>«</a:t>
            </a:r>
            <a:r>
              <a:rPr lang="ru-RU" sz="2800" dirty="0" smtClean="0">
                <a:solidFill>
                  <a:srgbClr val="FF0000"/>
                </a:solidFill>
                <a:latin typeface="Times New Roman" panose="02020603050405020304" pitchFamily="18" charset="0"/>
                <a:cs typeface="Times New Roman" panose="02020603050405020304" pitchFamily="18" charset="0"/>
              </a:rPr>
              <a:t>Театральный уголок»</a:t>
            </a:r>
            <a:endParaRPr lang="ru-RU" sz="28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01214" y="1927912"/>
            <a:ext cx="4658496" cy="2928552"/>
          </a:xfrm>
        </p:spPr>
        <p:txBody>
          <a:bodyPr>
            <a:normAutofit/>
          </a:bodyPr>
          <a:lstStyle/>
          <a:p>
            <a:r>
              <a:rPr lang="ru-RU" dirty="0" smtClean="0"/>
              <a:t> </a:t>
            </a:r>
            <a:r>
              <a:rPr lang="ru-RU" sz="2400" b="1" dirty="0" smtClean="0">
                <a:solidFill>
                  <a:schemeClr val="tx2"/>
                </a:solidFill>
                <a:latin typeface="Times New Roman" panose="02020603050405020304" pitchFamily="18" charset="0"/>
                <a:cs typeface="Times New Roman" panose="02020603050405020304" pitchFamily="18" charset="0"/>
              </a:rPr>
              <a:t>Театр </a:t>
            </a:r>
            <a:r>
              <a:rPr lang="ru-RU" sz="2400" b="1" dirty="0">
                <a:solidFill>
                  <a:schemeClr val="tx2"/>
                </a:solidFill>
                <a:latin typeface="Times New Roman" panose="02020603050405020304" pitchFamily="18" charset="0"/>
                <a:cs typeface="Times New Roman" panose="02020603050405020304" pitchFamily="18" charset="0"/>
              </a:rPr>
              <a:t>– очень важный объект в развивающей среде. В театральном уголке есть ширма, маски сказочных персонажей, </a:t>
            </a:r>
            <a:r>
              <a:rPr lang="ru-RU" sz="2400" b="1" dirty="0" smtClean="0">
                <a:solidFill>
                  <a:schemeClr val="tx2"/>
                </a:solidFill>
                <a:latin typeface="Times New Roman" panose="02020603050405020304" pitchFamily="18" charset="0"/>
                <a:cs typeface="Times New Roman" panose="02020603050405020304" pitchFamily="18" charset="0"/>
              </a:rPr>
              <a:t>кукольный,   </a:t>
            </a:r>
            <a:r>
              <a:rPr lang="ru-RU" sz="2400" b="1" dirty="0">
                <a:solidFill>
                  <a:schemeClr val="tx2"/>
                </a:solidFill>
                <a:latin typeface="Times New Roman" panose="02020603050405020304" pitchFamily="18" charset="0"/>
                <a:cs typeface="Times New Roman" panose="02020603050405020304" pitchFamily="18" charset="0"/>
              </a:rPr>
              <a:t>пальчиковый, настольный виды театра.</a:t>
            </a:r>
          </a:p>
          <a:p>
            <a:endParaRPr lang="ru-RU" dirty="0"/>
          </a:p>
        </p:txBody>
      </p:sp>
      <p:pic>
        <p:nvPicPr>
          <p:cNvPr id="5124" name="Picture 4" descr="Театр - Детский сад 78"/>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708969" y="4083393"/>
            <a:ext cx="3254634" cy="244097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Понятие &quot;театрализованная игра&quot; - Фото 18889/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08969" y="930747"/>
            <a:ext cx="3368049" cy="246144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Настольный кукольный театр своими руками MORE творческих идей для детей"/>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376834" y="930747"/>
            <a:ext cx="3478863" cy="251743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descr="5"/>
          <p:cNvPicPr/>
          <p:nvPr/>
        </p:nvPicPr>
        <p:blipFill>
          <a:blip r:embed="rId5">
            <a:extLst>
              <a:ext uri="{28A0092B-C50C-407E-A947-70E740481C1C}">
                <a14:useLocalDpi xmlns:a14="http://schemas.microsoft.com/office/drawing/2010/main"/>
              </a:ext>
            </a:extLst>
          </a:blip>
          <a:srcRect/>
          <a:stretch>
            <a:fillRect/>
          </a:stretch>
        </p:blipFill>
        <p:spPr bwMode="auto">
          <a:xfrm>
            <a:off x="8466978" y="4053533"/>
            <a:ext cx="3478863" cy="2470836"/>
          </a:xfrm>
          <a:prstGeom prst="rect">
            <a:avLst/>
          </a:prstGeom>
          <a:noFill/>
          <a:ln>
            <a:noFill/>
          </a:ln>
        </p:spPr>
      </p:pic>
    </p:spTree>
    <p:extLst>
      <p:ext uri="{BB962C8B-B14F-4D97-AF65-F5344CB8AC3E}">
        <p14:creationId xmlns:p14="http://schemas.microsoft.com/office/powerpoint/2010/main" val="3264324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2033" y="-247133"/>
            <a:ext cx="8961181" cy="2230788"/>
          </a:xfrm>
        </p:spPr>
        <p:txBody>
          <a:bodyPr>
            <a:normAutofit/>
          </a:bodyPr>
          <a:lstStyle/>
          <a:p>
            <a:pPr algn="ctr"/>
            <a:r>
              <a:rPr lang="ru-RU" sz="2400" b="1" dirty="0">
                <a:solidFill>
                  <a:srgbClr val="FF0000"/>
                </a:solidFill>
                <a:latin typeface="Times New Roman" panose="02020603050405020304" pitchFamily="18" charset="0"/>
                <a:cs typeface="Times New Roman" panose="02020603050405020304" pitchFamily="18" charset="0"/>
              </a:rPr>
              <a:t>Уголок </a:t>
            </a:r>
            <a:r>
              <a:rPr lang="ru-RU" sz="2400" b="1" dirty="0" smtClean="0">
                <a:solidFill>
                  <a:srgbClr val="FF0000"/>
                </a:solidFill>
                <a:latin typeface="Times New Roman" panose="02020603050405020304" pitchFamily="18" charset="0"/>
                <a:cs typeface="Times New Roman" panose="02020603050405020304" pitchFamily="18" charset="0"/>
              </a:rPr>
              <a:t>искусства </a:t>
            </a:r>
            <a:r>
              <a:rPr lang="ru-RU" sz="2700" dirty="0" smtClean="0">
                <a:solidFill>
                  <a:schemeClr val="tx2"/>
                </a:solidFill>
                <a:latin typeface="Times New Roman" panose="02020603050405020304" pitchFamily="18" charset="0"/>
                <a:cs typeface="Times New Roman" panose="02020603050405020304" pitchFamily="18" charset="0"/>
              </a:rPr>
              <a:t/>
            </a:r>
            <a:br>
              <a:rPr lang="ru-RU" sz="2700" dirty="0" smtClean="0">
                <a:solidFill>
                  <a:schemeClr val="tx2"/>
                </a:solidFill>
                <a:latin typeface="Times New Roman" panose="02020603050405020304" pitchFamily="18" charset="0"/>
                <a:cs typeface="Times New Roman" panose="02020603050405020304" pitchFamily="18" charset="0"/>
              </a:rPr>
            </a:br>
            <a:r>
              <a:rPr lang="ru-RU" sz="2400" b="1" dirty="0" smtClean="0">
                <a:solidFill>
                  <a:schemeClr val="tx2"/>
                </a:solidFill>
                <a:latin typeface="Times New Roman" panose="02020603050405020304" pitchFamily="18" charset="0"/>
                <a:cs typeface="Times New Roman" panose="02020603050405020304" pitchFamily="18" charset="0"/>
              </a:rPr>
              <a:t>Уголок искусства гармонично </a:t>
            </a:r>
            <a:r>
              <a:rPr lang="ru-RU" sz="2400" b="1" dirty="0">
                <a:solidFill>
                  <a:schemeClr val="tx2"/>
                </a:solidFill>
                <a:latin typeface="Times New Roman" panose="02020603050405020304" pitchFamily="18" charset="0"/>
                <a:cs typeface="Times New Roman" panose="02020603050405020304" pitchFamily="18" charset="0"/>
              </a:rPr>
              <a:t>дополняет творческая мастерская. Здесь дети могут рисовать, фантазировать и удивлять.</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pic>
        <p:nvPicPr>
          <p:cNvPr id="7170" name="Picture 2" descr="Муниципальное бюджетное дошкольное образовательное учреждение детский сад общеразвивающего вида 211 &quot;Аистенок&quot; :: Фотоальбом"/>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558963" y="1650022"/>
            <a:ext cx="3396993" cy="452932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Итоги смотра-конкурса на лучшее оформление тематических уголков для родителей и детей &quot;дорога в космос&quo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084371" y="4003532"/>
            <a:ext cx="2963740" cy="2181991"/>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Наши выставки. - Для воспитателей детских садов - Мааам.ру"/>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67508" y="1754087"/>
            <a:ext cx="2997466" cy="2249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495098"/>
      </p:ext>
    </p:extLst>
  </p:cSld>
  <p:clrMapOvr>
    <a:masterClrMapping/>
  </p:clrMapOvr>
</p:sld>
</file>

<file path=ppt/theme/theme1.xml><?xml version="1.0" encoding="utf-8"?>
<a:theme xmlns:a="http://schemas.openxmlformats.org/drawingml/2006/main" name="Children Happy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3" id="{7909083B-3485-49E7-BBE7-EFD488C62F99}" vid="{B57F6697-5DA8-422E-86BF-20B69A74A1E0}"/>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2224F2-88E2-4E19-8BE2-5AB2030F71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Макет презентации с играющимися детьми (рисованное широкоэкранное изображение)</Template>
  <TotalTime>0</TotalTime>
  <Words>229</Words>
  <Application>Microsoft Office PowerPoint</Application>
  <PresentationFormat>Произвольный</PresentationFormat>
  <Paragraphs>30</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Children Happy 16x9</vt:lpstr>
      <vt:lpstr> Предметно- развивающая среда </vt:lpstr>
      <vt:lpstr>« Утро добрых встреч »</vt:lpstr>
      <vt:lpstr> </vt:lpstr>
      <vt:lpstr> Уголок природы  совмещен  с уголком экспериментирования. Здесь дети не только учатся наблюдать за изменениями погоды, но и проводят опыты, экспериментируют. Зимой мы вместе с детьми выращиваем лук, укроп, редис и конечно рассаду цветов для будущих цветников. Дети проводят наблюдения за ростом растений, помогают за ними ухаживать – поливать, рыхлить землю.</vt:lpstr>
      <vt:lpstr>«Развивающие игры, головоломки»</vt:lpstr>
      <vt:lpstr>Спортивный уголок</vt:lpstr>
      <vt:lpstr> «Литературный уголок»   В таком уголке небольшая группа детей может комфортно расположиться и погрузиться в волшебный мир книг.  </vt:lpstr>
      <vt:lpstr>«Театральный уголок»</vt:lpstr>
      <vt:lpstr>Уголок искусства  Уголок искусства гармонично дополняет творческая мастерская. Здесь дети могут рисовать, фантазировать и удивлять. </vt:lpstr>
      <vt:lpstr>Музыкальный уголок</vt:lpstr>
      <vt:lpstr>Уголок изучения правила дорожного движения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2015-03-01T20:05:55Z</dcterms:created>
  <dcterms:modified xsi:type="dcterms:W3CDTF">2015-12-06T20:06:04Z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749428</vt:lpwstr>
  </property>
  <property fmtid="{D5CDD505-2E9C-101B-9397-08002B2CF9AE}" name="NXPowerLiteSettings" pid="3">
    <vt:lpwstr>F7000400038000</vt:lpwstr>
  </property>
  <property fmtid="{D5CDD505-2E9C-101B-9397-08002B2CF9AE}" name="NXPowerLiteVersion" pid="4">
    <vt:lpwstr>D5.0.6</vt:lpwstr>
  </property>
  <property fmtid="{D5CDD505-2E9C-101B-9397-08002B2CF9AE}" name="_TemplateID" pid="5">
    <vt:lpwstr>TC034618839991</vt:lpwstr>
  </property>
</Properties>
</file>