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4" r:id="rId3"/>
    <p:sldId id="257" r:id="rId4"/>
    <p:sldId id="272" r:id="rId5"/>
    <p:sldId id="278" r:id="rId6"/>
    <p:sldId id="274" r:id="rId7"/>
    <p:sldId id="288" r:id="rId8"/>
    <p:sldId id="286" r:id="rId9"/>
    <p:sldId id="271" r:id="rId10"/>
    <p:sldId id="277" r:id="rId11"/>
    <p:sldId id="279" r:id="rId12"/>
    <p:sldId id="280" r:id="rId13"/>
    <p:sldId id="289" r:id="rId14"/>
    <p:sldId id="282" r:id="rId15"/>
    <p:sldId id="283" r:id="rId16"/>
    <p:sldId id="281" r:id="rId17"/>
  </p:sldIdLst>
  <p:sldSz cx="9144000" cy="6858000" type="screen4x3"/>
  <p:notesSz cx="6797675" cy="9931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FCE6"/>
    <a:srgbClr val="EC2077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1" autoAdjust="0"/>
    <p:restoredTop sz="93237" autoAdjust="0"/>
  </p:normalViewPr>
  <p:slideViewPr>
    <p:cSldViewPr>
      <p:cViewPr varScale="1">
        <p:scale>
          <a:sx n="86" d="100"/>
          <a:sy n="86" d="100"/>
        </p:scale>
        <p:origin x="-137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38D952-A4A7-47CB-ABAD-85BAF7611761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33106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33106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52F48-B627-4838-AEDE-6366660637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8861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1B9A1-999B-4DF0-BB9F-C9840B84BEFA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7415"/>
            <a:ext cx="543814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3106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3106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BC0D6C-0F1E-44B6-B963-0251F094DA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340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C0D6C-0F1E-44B6-B963-0251F094DA66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97509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C0D6C-0F1E-44B6-B963-0251F094DA66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7086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C0D6C-0F1E-44B6-B963-0251F094DA66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7086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C0D6C-0F1E-44B6-B963-0251F094DA66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7086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C0D6C-0F1E-44B6-B963-0251F094DA66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7086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C0D6C-0F1E-44B6-B963-0251F094DA66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7086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C0D6C-0F1E-44B6-B963-0251F094DA66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7086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C0D6C-0F1E-44B6-B963-0251F094DA66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708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C0D6C-0F1E-44B6-B963-0251F094DA66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9750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C0D6C-0F1E-44B6-B963-0251F094DA66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708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C0D6C-0F1E-44B6-B963-0251F094DA66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708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C0D6C-0F1E-44B6-B963-0251F094DA66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7086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В ходе реализации проекта (тему которого вы видите на слайде) основной акцент мы делаем на воспитание дошкольников средствами музейной педагогики через взаимодействии ДОУ и семьи.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C0D6C-0F1E-44B6-B963-0251F094DA66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7086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C0D6C-0F1E-44B6-B963-0251F094DA66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7086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C0D6C-0F1E-44B6-B963-0251F094DA66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7086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C0D6C-0F1E-44B6-B963-0251F094DA66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708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376-E8F1-42D2-A220-1BF2180D3841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98C8-4967-4B25-A065-35D181FB25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678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376-E8F1-42D2-A220-1BF2180D3841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98C8-4967-4B25-A065-35D181FB25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574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376-E8F1-42D2-A220-1BF2180D3841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98C8-4967-4B25-A065-35D181FB25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188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376-E8F1-42D2-A220-1BF2180D3841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98C8-4967-4B25-A065-35D181FB25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977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376-E8F1-42D2-A220-1BF2180D3841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98C8-4967-4B25-A065-35D181FB25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64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376-E8F1-42D2-A220-1BF2180D3841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98C8-4967-4B25-A065-35D181FB25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09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376-E8F1-42D2-A220-1BF2180D3841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98C8-4967-4B25-A065-35D181FB25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07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376-E8F1-42D2-A220-1BF2180D3841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98C8-4967-4B25-A065-35D181FB25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60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376-E8F1-42D2-A220-1BF2180D3841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98C8-4967-4B25-A065-35D181FB25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159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376-E8F1-42D2-A220-1BF2180D3841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98C8-4967-4B25-A065-35D181FB25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968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D376-E8F1-42D2-A220-1BF2180D3841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98C8-4967-4B25-A065-35D181FB25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61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7D376-E8F1-42D2-A220-1BF2180D3841}" type="datetimeFigureOut">
              <a:rPr lang="ru-RU" smtClean="0"/>
              <a:pPr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698C8-4967-4B25-A065-35D181FB25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397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E:\Мама\Мои рисунки\1060a92db3e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87624" y="692696"/>
            <a:ext cx="698477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Государственное </a:t>
            </a:r>
            <a:r>
              <a:rPr lang="ru-RU" sz="1400" b="1" dirty="0"/>
              <a:t>Бюджетное Дошкольное Образовательное </a:t>
            </a:r>
            <a:r>
              <a:rPr lang="ru-RU" sz="1400" b="1" dirty="0" smtClean="0"/>
              <a:t>Учреждение                             </a:t>
            </a:r>
            <a:r>
              <a:rPr lang="ru-RU" sz="1400" b="1" dirty="0"/>
              <a:t>детский сад </a:t>
            </a:r>
            <a:r>
              <a:rPr lang="ru-RU" sz="1400" b="1" dirty="0" smtClean="0"/>
              <a:t>№14 общеразвивающего вида с приоритетным осуществлением </a:t>
            </a:r>
            <a:r>
              <a:rPr lang="ru-RU" sz="1400" b="1" dirty="0" smtClean="0"/>
              <a:t>деятельности   по </a:t>
            </a:r>
            <a:r>
              <a:rPr lang="ru-RU" sz="1400" b="1" dirty="0" smtClean="0"/>
              <a:t>художественно-эстетическому развитию </a:t>
            </a:r>
            <a:r>
              <a:rPr lang="ru-RU" sz="1400" b="1" dirty="0" smtClean="0"/>
              <a:t>детей                                                          </a:t>
            </a:r>
            <a:r>
              <a:rPr lang="ru-RU" sz="1400" b="1" dirty="0" smtClean="0"/>
              <a:t>Красногвардейского </a:t>
            </a:r>
            <a:r>
              <a:rPr lang="ru-RU" sz="1400" b="1" dirty="0"/>
              <a:t>района </a:t>
            </a:r>
            <a:r>
              <a:rPr lang="ru-RU" sz="1400" b="1" dirty="0" smtClean="0"/>
              <a:t>Санкт-Петербурга</a:t>
            </a:r>
          </a:p>
          <a:p>
            <a:pPr algn="ctr"/>
            <a:endParaRPr lang="ru-RU" sz="1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14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1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16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КРАТКАЯ ПРЕЗЕНТАЦИЯ ОБРАЗОВАТЕЛЬНОЙ ПРОГРАММЫ ГБДОУ ДЕТСКИЙ САД №14 КРАСНОГВАРДЕЙСКОГО РАЙОНА                                    САНКТ-ПЕТЕРБУРГА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19872" y="5373216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Санкт-Петербург</a:t>
            </a:r>
          </a:p>
          <a:p>
            <a:pPr algn="ctr"/>
            <a:r>
              <a:rPr lang="ru-RU" sz="1400" dirty="0" smtClean="0"/>
              <a:t>2015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01263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E:\Мама\Мои рисунки\1060a92db3e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784"/>
            <a:ext cx="91822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9552" y="620688"/>
            <a:ext cx="79208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just"/>
            <a:r>
              <a:rPr lang="ru-RU" b="1" i="1" dirty="0"/>
              <a:t>Ведущие цели </a:t>
            </a:r>
            <a:r>
              <a:rPr lang="ru-RU" dirty="0"/>
              <a:t>Образовательной программы – создание благоприятных условий для полноценного проживания ребенком дошкольного детства, формирование основ базовой культуры личности, всестороннее развитие психических и физических качеств в соответствии с возрастными и индивидуальными особенностями, подготовка к жизни в современном обществе, формирование предпосылок к учебной деятельности, обеспечение безопасности жизнедеятельности дошкольника. </a:t>
            </a:r>
          </a:p>
          <a:p>
            <a:pPr algn="just"/>
            <a:r>
              <a:rPr lang="ru-RU" dirty="0"/>
              <a:t>Особое внимание в Программе уделяется развитию личности ребенка, сохранению и укреплению здоровья детей, а также воспитанию у дошкольников таких качеств, как патриотизм, активная жизненная позиция, творческий подход в решении различных жизненных ситуаций, уважение к традиционным ценностям. </a:t>
            </a:r>
          </a:p>
          <a:p>
            <a:pPr algn="just"/>
            <a:r>
              <a:rPr lang="ru-RU" dirty="0"/>
              <a:t>Эти </a:t>
            </a:r>
            <a:r>
              <a:rPr lang="ru-RU" b="1" i="1" dirty="0"/>
              <a:t>цели реализуются в процессе разнообразных видов детской деятельности</a:t>
            </a:r>
            <a:r>
              <a:rPr lang="ru-RU" dirty="0"/>
              <a:t>: игровой, коммуникативной, двигательной, трудовой, познавательно-исследовательской, продуктивной (изобразительная, конструктивная и др.), музыкальной, восприятия художественной литературы и фольклора. </a:t>
            </a:r>
          </a:p>
        </p:txBody>
      </p:sp>
    </p:spTree>
    <p:extLst>
      <p:ext uri="{BB962C8B-B14F-4D97-AF65-F5344CB8AC3E}">
        <p14:creationId xmlns:p14="http://schemas.microsoft.com/office/powerpoint/2010/main" val="183616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E:\Мама\Мои рисунки\1060a92db3e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927" y="14355"/>
            <a:ext cx="91822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476672"/>
            <a:ext cx="871296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i="1" dirty="0"/>
              <a:t>Для достижения целей </a:t>
            </a:r>
            <a:r>
              <a:rPr lang="ru-RU" i="1" dirty="0" smtClean="0"/>
              <a:t>ОП служат </a:t>
            </a:r>
            <a:r>
              <a:rPr lang="ru-RU" i="1" dirty="0"/>
              <a:t>следующие </a:t>
            </a:r>
            <a:r>
              <a:rPr lang="ru-RU" b="1" i="1" dirty="0"/>
              <a:t>задачи</a:t>
            </a:r>
            <a:r>
              <a:rPr lang="ru-RU" i="1" dirty="0"/>
              <a:t>: </a:t>
            </a:r>
            <a:endParaRPr lang="ru-RU" dirty="0"/>
          </a:p>
          <a:p>
            <a:r>
              <a:rPr lang="ru-RU" dirty="0"/>
              <a:t>•Забота о здоровье, эмоциональном благополучии и своевременном всестороннем развитии каждого ребенка; </a:t>
            </a:r>
          </a:p>
          <a:p>
            <a:r>
              <a:rPr lang="ru-RU" dirty="0"/>
              <a:t>•Создание в группах атмосферы гуманного и доброжелательного отношения ко всем воспитанникам, что позволяет растить их общительными, добрыми, любознательными, инициативными, стремящимися с самостоятельности и творчеству; </a:t>
            </a:r>
          </a:p>
          <a:p>
            <a:r>
              <a:rPr lang="ru-RU" dirty="0"/>
              <a:t>•Максимальное использование разнообразных видов детской деятельности, их интеграция в целях повышения эффективности </a:t>
            </a:r>
            <a:r>
              <a:rPr lang="ru-RU" dirty="0" err="1"/>
              <a:t>воспитательно</a:t>
            </a:r>
            <a:r>
              <a:rPr lang="ru-RU" dirty="0"/>
              <a:t>-образовательного процесса; </a:t>
            </a:r>
          </a:p>
          <a:p>
            <a:r>
              <a:rPr lang="ru-RU" dirty="0"/>
              <a:t>•Творческая организация </a:t>
            </a:r>
            <a:r>
              <a:rPr lang="ru-RU" dirty="0" err="1"/>
              <a:t>воспитательно</a:t>
            </a:r>
            <a:r>
              <a:rPr lang="ru-RU" dirty="0"/>
              <a:t>-образовательного процесса; </a:t>
            </a:r>
          </a:p>
          <a:p>
            <a:r>
              <a:rPr lang="ru-RU" dirty="0"/>
              <a:t>•Вариативность использования образовательного материала, позволяющая развивать творчество в соответствии с интересами и наклонностями каждого ребенка; </a:t>
            </a:r>
          </a:p>
          <a:p>
            <a:r>
              <a:rPr lang="ru-RU" dirty="0"/>
              <a:t>•Уважительное отношение к результатам детского творчества; </a:t>
            </a:r>
          </a:p>
          <a:p>
            <a:r>
              <a:rPr lang="ru-RU" dirty="0"/>
              <a:t>•Единство подходов к воспитанию детей в условиях дошкольного образовательного учреждения и семьи; </a:t>
            </a:r>
          </a:p>
          <a:p>
            <a:r>
              <a:rPr lang="ru-RU" dirty="0"/>
              <a:t>•Соблюдение в работе детского сада и начальной школы преемственности, исключающей умственные и физические перегрузки в содержании образования детей дошкольного возраста, обеспечивающей отсутствие давления предметного обучения. </a:t>
            </a:r>
          </a:p>
        </p:txBody>
      </p:sp>
    </p:spTree>
    <p:extLst>
      <p:ext uri="{BB962C8B-B14F-4D97-AF65-F5344CB8AC3E}">
        <p14:creationId xmlns:p14="http://schemas.microsoft.com/office/powerpoint/2010/main" val="153900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E:\Мама\Мои рисунки\1060a92db3e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1" y="0"/>
            <a:ext cx="91822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67544" y="1556792"/>
            <a:ext cx="79928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dirty="0" smtClean="0"/>
              <a:t>В </a:t>
            </a:r>
            <a:r>
              <a:rPr lang="ru-RU" b="1" i="1" dirty="0" smtClean="0"/>
              <a:t>содержательном </a:t>
            </a:r>
            <a:r>
              <a:rPr lang="ru-RU" b="1" i="1" dirty="0"/>
              <a:t>разделе </a:t>
            </a:r>
            <a:r>
              <a:rPr lang="ru-RU" dirty="0" smtClean="0"/>
              <a:t>ОП представлены: </a:t>
            </a:r>
            <a:endParaRPr lang="ru-RU" dirty="0"/>
          </a:p>
          <a:p>
            <a:r>
              <a:rPr lang="ru-RU" dirty="0"/>
              <a:t>•описание модулей образовательной деятельности в соответствии с направлениями развития ребенка в пяти образовательных областях: социально-коммуникативной, познавательной, речевой, художественно-эстетической и физического развития, с учетом используемых вариативных программ дошкольного образования и методических пособий, обеспечивающих реализацию данного содержания; </a:t>
            </a:r>
          </a:p>
          <a:p>
            <a:r>
              <a:rPr lang="ru-RU" dirty="0"/>
              <a:t>•описание вариативных форм, способов, методов и средств реализации Программы с учетом возрастных и индивидуально-психологических особенностей воспитанников, специфики их образовательных потребностей, мотивов и интересов. </a:t>
            </a:r>
          </a:p>
        </p:txBody>
      </p:sp>
    </p:spTree>
    <p:extLst>
      <p:ext uri="{BB962C8B-B14F-4D97-AF65-F5344CB8AC3E}">
        <p14:creationId xmlns:p14="http://schemas.microsoft.com/office/powerpoint/2010/main" val="193613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E:\Мама\Мои рисунки\1060a92db3e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1" y="0"/>
            <a:ext cx="91822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5336" y="428178"/>
            <a:ext cx="907300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 smtClean="0"/>
              <a:t>В </a:t>
            </a:r>
            <a:r>
              <a:rPr lang="ru-RU" sz="1600" b="1" i="1" dirty="0"/>
              <a:t>Организационном разделе </a:t>
            </a:r>
            <a:r>
              <a:rPr lang="ru-RU" sz="1600" dirty="0"/>
              <a:t>прописаны: </a:t>
            </a:r>
          </a:p>
          <a:p>
            <a:r>
              <a:rPr lang="ru-RU" sz="1600" dirty="0"/>
              <a:t>•Психолого-педагогические условия, обеспечивающие развитие ребёнка: </a:t>
            </a:r>
          </a:p>
          <a:p>
            <a:r>
              <a:rPr lang="ru-RU" sz="1600" dirty="0"/>
              <a:t>1.1.Личностно-порождающее взаимодействие взрослых с детьми, предполагающее создание таких ситуаций, в которых каждому ребенку предоставляется возможность выбора деятельности, партнера, средств и пр.; обеспечивается опора на его личный опыт при освоении новых знаний и жизненных навыков. </a:t>
            </a:r>
          </a:p>
          <a:p>
            <a:r>
              <a:rPr lang="ru-RU" sz="1600" dirty="0"/>
              <a:t>2.2. Ориентированность педагогической оценки на относительные показатели детской успешности, то есть сравнение нынешних и предыдущих достижений ребенка, стимулирование самооценки. </a:t>
            </a:r>
          </a:p>
          <a:p>
            <a:r>
              <a:rPr lang="ru-RU" sz="1600" dirty="0"/>
              <a:t>3.3. Формирование игры как важнейшего фактора развития ребенка. </a:t>
            </a:r>
          </a:p>
          <a:p>
            <a:r>
              <a:rPr lang="ru-RU" sz="1600" dirty="0"/>
              <a:t>4.4. Создание развивающей образовательной среды, способствующей физическому, социально-коммуникативному, познавательному, речевому, художественно-эстетическому развитию ребенка и сохранению его индивидуальности. </a:t>
            </a:r>
          </a:p>
          <a:p>
            <a:r>
              <a:rPr lang="ru-RU" sz="1600" dirty="0"/>
              <a:t>5.5. Сбалансированность репродуктивной (воспроизводящей готовый образец) и продуктивной (производящей субъективно новый продукт) деятельности, то есть деятельности по освоению культурных форм и образцов и детской исследовательской, творческой деятельности; совместных и самостоятельных, подвижных и статичных форм активности. </a:t>
            </a:r>
          </a:p>
          <a:p>
            <a:r>
              <a:rPr lang="ru-RU" sz="1600" dirty="0"/>
              <a:t>6.6. Участие семьи как необходимое условие для полноценного развития ребенка дошкольного возраста. </a:t>
            </a:r>
          </a:p>
          <a:p>
            <a:r>
              <a:rPr lang="ru-RU" sz="1600" dirty="0"/>
              <a:t>7.7.Профессиональное развитие педагогов, направленное на развитие профессиональных компетентностей, в том числе коммуникативной компетентности и мастерства мотивирования ребенка, а также владения правилами безопасного пользования Интернетом, предполагающее создание сетевого взаимодействия педагогов и управленцев, работающих по Программе. 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72019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E:\Мама\Мои рисунки\1060a92db3e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1" y="0"/>
            <a:ext cx="91822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548680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•</a:t>
            </a:r>
            <a:r>
              <a:rPr lang="ru-RU" sz="1600" b="1" i="1" dirty="0"/>
              <a:t>Организация развивающей предметно-пространственной </a:t>
            </a:r>
            <a:r>
              <a:rPr lang="ru-RU" sz="1600" b="1" i="1" dirty="0" smtClean="0"/>
              <a:t>среды </a:t>
            </a:r>
            <a:r>
              <a:rPr lang="ru-RU" sz="1600" dirty="0" smtClean="0"/>
              <a:t>(РППС) </a:t>
            </a:r>
            <a:r>
              <a:rPr lang="ru-RU" sz="1600" dirty="0"/>
              <a:t>согласно ФГОС: </a:t>
            </a:r>
          </a:p>
          <a:p>
            <a:r>
              <a:rPr lang="ru-RU" sz="1600" i="1" dirty="0"/>
              <a:t>*</a:t>
            </a:r>
            <a:r>
              <a:rPr lang="ru-RU" sz="1600" b="1" dirty="0" smtClean="0"/>
              <a:t>содержательно-насыщенной</a:t>
            </a:r>
            <a:r>
              <a:rPr lang="ru-RU" sz="1600" i="1" dirty="0" smtClean="0"/>
              <a:t> </a:t>
            </a:r>
            <a:r>
              <a:rPr lang="ru-RU" sz="1600" dirty="0"/>
              <a:t>– включать средства обучения (в том числе технические и информационные), материалы (в том числе расходные), инвентарь, игровое, спортивное и оздоровительное оборудование, которые позволяют обеспечить игровую, познавательную, исследовательскую и творческую активность всех категорий детей, экспериментирование с материалами, доступными детям; двигательную активность, в том числе развитие крупной и мелкой моторики, участие в подвижных играх и соревнованиях; эмоциональное благополучие детей во взаимодействии с предметно-пространственным окружением; возможность самовыражения детей; </a:t>
            </a:r>
          </a:p>
          <a:p>
            <a:r>
              <a:rPr lang="ru-RU" sz="1600" b="1" i="1" dirty="0" smtClean="0"/>
              <a:t>*трансформируемой </a:t>
            </a:r>
            <a:r>
              <a:rPr lang="ru-RU" sz="1600" i="1" dirty="0"/>
              <a:t>– </a:t>
            </a:r>
            <a:r>
              <a:rPr lang="ru-RU" sz="1600" dirty="0"/>
              <a:t>обеспечивать возможность изменений РППС в зависимости от образовательной ситуации, в том числе меняющихся интересов, мотивов и возможностей детей; </a:t>
            </a:r>
          </a:p>
          <a:p>
            <a:r>
              <a:rPr lang="ru-RU" sz="1600" b="1" i="1" dirty="0"/>
              <a:t>*</a:t>
            </a:r>
            <a:r>
              <a:rPr lang="ru-RU" sz="1600" b="1" i="1" dirty="0" smtClean="0"/>
              <a:t>полифункциональной </a:t>
            </a:r>
            <a:r>
              <a:rPr lang="ru-RU" sz="1600" dirty="0"/>
              <a:t>– обеспечивать возможность разнообразного использования составляющих РППС (например, детской мебели, матов, мягких модулей, ширм, в том числе природных материалов) в разных видах детской активности; </a:t>
            </a:r>
          </a:p>
          <a:p>
            <a:r>
              <a:rPr lang="ru-RU" sz="1600" b="1" i="1" dirty="0"/>
              <a:t>*</a:t>
            </a:r>
            <a:r>
              <a:rPr lang="ru-RU" sz="1600" b="1" i="1" dirty="0" smtClean="0"/>
              <a:t>доступной </a:t>
            </a:r>
            <a:r>
              <a:rPr lang="ru-RU" sz="1600" dirty="0"/>
              <a:t>– обеспечивать свободный доступ воспитанников (в том числе детей с ограниченными возможностями здоровья) к играм, игрушкам, материалам, пособиям, обеспечивающим все основные виды детской активности; </a:t>
            </a:r>
          </a:p>
          <a:p>
            <a:r>
              <a:rPr lang="ru-RU" sz="1600" b="1" i="1" dirty="0"/>
              <a:t>*</a:t>
            </a:r>
            <a:r>
              <a:rPr lang="ru-RU" sz="1600" b="1" i="1" dirty="0" smtClean="0"/>
              <a:t>безопасной </a:t>
            </a:r>
            <a:r>
              <a:rPr lang="ru-RU" sz="1600" dirty="0"/>
              <a:t>– все элементы РППС должны соответствовать требованиям по обеспечению надежности и безопасность их использования, такими как санитарно-эпидемиологические правила и нормативы и правила пожарной безопасности, а также правила безопасного пользования Интернетом. </a:t>
            </a:r>
          </a:p>
        </p:txBody>
      </p:sp>
    </p:spTree>
    <p:extLst>
      <p:ext uri="{BB962C8B-B14F-4D97-AF65-F5344CB8AC3E}">
        <p14:creationId xmlns:p14="http://schemas.microsoft.com/office/powerpoint/2010/main" val="415897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E:\Мама\Мои рисунки\1060a92db3e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1" y="0"/>
            <a:ext cx="91822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5536" y="538681"/>
            <a:ext cx="849694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•</a:t>
            </a:r>
            <a:r>
              <a:rPr lang="ru-RU" sz="1600" b="1" i="1" dirty="0"/>
              <a:t>Кадровые условия реализации </a:t>
            </a:r>
            <a:r>
              <a:rPr lang="ru-RU" sz="1600" dirty="0"/>
              <a:t>ОП </a:t>
            </a:r>
          </a:p>
          <a:p>
            <a:r>
              <a:rPr lang="ru-RU" sz="1600" i="1" dirty="0"/>
              <a:t>Реализация Образовательной программы осуществляется: </a:t>
            </a:r>
            <a:endParaRPr lang="ru-RU" sz="1600" dirty="0"/>
          </a:p>
          <a:p>
            <a:r>
              <a:rPr lang="ru-RU" sz="1600" dirty="0"/>
              <a:t>1) педагогическими работниками, имеющими среднее и высшее </a:t>
            </a:r>
            <a:r>
              <a:rPr lang="ru-RU" sz="1600" dirty="0" err="1"/>
              <a:t>пеагогическое</a:t>
            </a:r>
            <a:r>
              <a:rPr lang="ru-RU" sz="1600" dirty="0"/>
              <a:t> образование, в течение всего времени пребывания воспитанников в Организации. </a:t>
            </a:r>
          </a:p>
          <a:p>
            <a:r>
              <a:rPr lang="ru-RU" sz="1600" dirty="0"/>
              <a:t>2) учебно-вспомогательными работниками в группе в течение всего времени пребывания воспитанников в ГБДОУ. </a:t>
            </a:r>
          </a:p>
          <a:p>
            <a:r>
              <a:rPr lang="ru-RU" sz="1600" dirty="0"/>
              <a:t>Каждая группа непрерывно сопровождается одним учебно-вспомогательным работником. </a:t>
            </a:r>
          </a:p>
          <a:p>
            <a:r>
              <a:rPr lang="ru-RU" sz="1600" dirty="0"/>
              <a:t>3) иными педагогическими работниками, вне зависимости от продолжительности пребывания воспитанников в ГБДОУ. </a:t>
            </a:r>
          </a:p>
          <a:p>
            <a:r>
              <a:rPr lang="ru-RU" sz="1600" dirty="0"/>
              <a:t>•</a:t>
            </a:r>
            <a:r>
              <a:rPr lang="ru-RU" sz="1600" b="1" i="1" dirty="0"/>
              <a:t>Материально-техническое обеспечение </a:t>
            </a:r>
            <a:r>
              <a:rPr lang="ru-RU" sz="1600" dirty="0"/>
              <a:t>образовательного процесса должно отвечать требованиям ОП и рассматриваться по пяти образовательным областям. А так же должна быть обеспеченность методическими материалами и средствами обучения и воспитания. </a:t>
            </a:r>
          </a:p>
          <a:p>
            <a:r>
              <a:rPr lang="ru-RU" sz="1600" dirty="0"/>
              <a:t>•</a:t>
            </a:r>
            <a:r>
              <a:rPr lang="ru-RU" sz="1600" b="1" i="1" dirty="0"/>
              <a:t>Финансовое обеспечение </a:t>
            </a:r>
            <a:r>
              <a:rPr lang="ru-RU" sz="1600" dirty="0"/>
              <a:t>реализации образовательной программы дошкольного образования опирается на исполнение расходных обязательств, обеспечивающих государственные гарантии прав на получение общедоступного и бесплатного дошкольного общего образования. </a:t>
            </a:r>
          </a:p>
          <a:p>
            <a:r>
              <a:rPr lang="ru-RU" sz="1600" dirty="0"/>
              <a:t>•Планирование образовательной деятельности на все группы дошкольного учреждения. </a:t>
            </a:r>
          </a:p>
          <a:p>
            <a:r>
              <a:rPr lang="ru-RU" sz="1600" dirty="0"/>
              <a:t>•Режим дня и распорядок в соответствии с Сан </a:t>
            </a:r>
            <a:r>
              <a:rPr lang="ru-RU" sz="1600" dirty="0" err="1"/>
              <a:t>ПиН</a:t>
            </a:r>
            <a:r>
              <a:rPr lang="ru-RU" sz="1600" dirty="0"/>
              <a:t> 2.4.1.3049-13 (постановление Главного санитарного врача РФ от 15.05.2013 № 26 с изменениями и дополнениями от 28.10.2015 г. </a:t>
            </a:r>
          </a:p>
        </p:txBody>
      </p:sp>
    </p:spTree>
    <p:extLst>
      <p:ext uri="{BB962C8B-B14F-4D97-AF65-F5344CB8AC3E}">
        <p14:creationId xmlns:p14="http://schemas.microsoft.com/office/powerpoint/2010/main" val="99467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E:\Мама\Мои рисунки\1060a92db3e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1" y="0"/>
            <a:ext cx="91822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95416" y="1124744"/>
            <a:ext cx="76328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ctr"/>
            <a:r>
              <a:rPr lang="ru-RU" b="1" i="1" dirty="0"/>
              <a:t>Характеристика взаимодействия </a:t>
            </a:r>
            <a:r>
              <a:rPr lang="ru-RU" b="1" i="1" dirty="0" smtClean="0"/>
              <a:t>                                                                педагогического </a:t>
            </a:r>
            <a:r>
              <a:rPr lang="ru-RU" b="1" i="1" dirty="0"/>
              <a:t>коллектива с семьями детей </a:t>
            </a:r>
          </a:p>
          <a:p>
            <a:r>
              <a:rPr lang="ru-RU" dirty="0"/>
              <a:t>Важнейшим условием обеспечения целостного развития личности ребёнка является развитие конструктивного взаимодействия с семьёй. </a:t>
            </a:r>
          </a:p>
          <a:p>
            <a:r>
              <a:rPr lang="ru-RU" dirty="0"/>
              <a:t>Ведущая цель – создание содружества «родители – дети – педагоги», в котором все участники образовательного процесса влияют друг на друга, побуждая к саморазвитию, самореализации и самовоспитанию; обеспечение права родителей на уважение и понимание, на участия в жизни детского сада. </a:t>
            </a:r>
          </a:p>
          <a:p>
            <a:r>
              <a:rPr lang="ru-RU" dirty="0"/>
              <a:t>Родителям и воспитателям необходимо преодолеть </a:t>
            </a:r>
            <a:r>
              <a:rPr lang="ru-RU" dirty="0" smtClean="0"/>
              <a:t>субординацию, отказаться </a:t>
            </a:r>
            <a:r>
              <a:rPr lang="ru-RU" dirty="0"/>
              <a:t>от привычки критиковать друг друга, научиться видеть в друг друге не средство решения своих проблем, а полноправных партнёров, сотрудников. </a:t>
            </a:r>
          </a:p>
        </p:txBody>
      </p:sp>
    </p:spTree>
    <p:extLst>
      <p:ext uri="{BB962C8B-B14F-4D97-AF65-F5344CB8AC3E}">
        <p14:creationId xmlns:p14="http://schemas.microsoft.com/office/powerpoint/2010/main" val="125919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E:\Мама\Мои рисунки\1060a92db3e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1" y="-171400"/>
            <a:ext cx="9182259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259632" y="681032"/>
            <a:ext cx="6984776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100" dirty="0"/>
          </a:p>
          <a:p>
            <a:endParaRPr lang="ru-RU" sz="1100" dirty="0"/>
          </a:p>
          <a:p>
            <a:r>
              <a:rPr lang="ru-RU" sz="1100" dirty="0"/>
              <a:t> </a:t>
            </a:r>
          </a:p>
          <a:p>
            <a:endParaRPr lang="ru-RU" sz="1100" dirty="0"/>
          </a:p>
          <a:p>
            <a:pPr algn="just"/>
            <a:r>
              <a:rPr lang="ru-RU" b="1" i="1" dirty="0" smtClean="0"/>
              <a:t>                        Образовательная </a:t>
            </a:r>
            <a:r>
              <a:rPr lang="ru-RU" b="1" i="1" dirty="0"/>
              <a:t>программа дошкольного </a:t>
            </a:r>
            <a:r>
              <a:rPr lang="ru-RU" b="1" i="1" dirty="0" smtClean="0"/>
              <a:t>образования ГБДОУ </a:t>
            </a:r>
            <a:r>
              <a:rPr lang="ru-RU" b="1" i="1" dirty="0"/>
              <a:t>д/с </a:t>
            </a:r>
            <a:r>
              <a:rPr lang="ru-RU" b="1" i="1" dirty="0" smtClean="0"/>
              <a:t>14 </a:t>
            </a:r>
            <a:r>
              <a:rPr lang="ru-RU" dirty="0" smtClean="0"/>
              <a:t>(ОП) </a:t>
            </a:r>
            <a:r>
              <a:rPr lang="ru-RU" dirty="0" smtClean="0"/>
              <a:t>разработана </a:t>
            </a:r>
            <a:r>
              <a:rPr lang="ru-RU" dirty="0"/>
              <a:t>на основе</a:t>
            </a:r>
            <a:r>
              <a:rPr lang="ru-RU" dirty="0" smtClean="0"/>
              <a:t>:                                                            *</a:t>
            </a:r>
            <a:r>
              <a:rPr lang="ru-RU" dirty="0" smtClean="0"/>
              <a:t>Федерального государственного образовательного стандарта </a:t>
            </a:r>
            <a:r>
              <a:rPr lang="ru-RU" dirty="0"/>
              <a:t>дошкольного </a:t>
            </a:r>
            <a:r>
              <a:rPr lang="ru-RU" dirty="0" smtClean="0"/>
              <a:t>образования (ФГОС </a:t>
            </a:r>
            <a:r>
              <a:rPr lang="ru-RU" dirty="0"/>
              <a:t>ДО </a:t>
            </a:r>
            <a:r>
              <a:rPr lang="ru-RU" dirty="0" smtClean="0"/>
              <a:t>),</a:t>
            </a:r>
            <a:endParaRPr lang="ru-RU" dirty="0" smtClean="0"/>
          </a:p>
          <a:p>
            <a:pPr algn="just"/>
            <a:r>
              <a:rPr lang="ru-RU" dirty="0" smtClean="0"/>
              <a:t>*Примерной </a:t>
            </a:r>
            <a:r>
              <a:rPr lang="ru-RU" dirty="0"/>
              <a:t>основной образовательной программы дошкольного </a:t>
            </a:r>
            <a:r>
              <a:rPr lang="ru-RU" dirty="0" smtClean="0"/>
              <a:t>образования  и</a:t>
            </a:r>
          </a:p>
          <a:p>
            <a:pPr algn="just"/>
            <a:r>
              <a:rPr lang="ru-RU" dirty="0" smtClean="0"/>
              <a:t>*дополнительных </a:t>
            </a:r>
            <a:r>
              <a:rPr lang="ru-RU" dirty="0"/>
              <a:t>программ</a:t>
            </a:r>
            <a:r>
              <a:rPr lang="ru-RU" dirty="0" smtClean="0"/>
              <a:t>:</a:t>
            </a:r>
            <a:endParaRPr lang="ru-RU" dirty="0" smtClean="0"/>
          </a:p>
          <a:p>
            <a:pPr algn="just"/>
            <a:r>
              <a:rPr lang="ru-RU" dirty="0" smtClean="0"/>
              <a:t> </a:t>
            </a:r>
            <a:r>
              <a:rPr lang="ru-RU" dirty="0" smtClean="0"/>
              <a:t>«От рождения до школы</a:t>
            </a:r>
            <a:r>
              <a:rPr lang="ru-RU" dirty="0" smtClean="0"/>
              <a:t>» ( </a:t>
            </a:r>
            <a:r>
              <a:rPr lang="ru-RU" dirty="0" err="1" smtClean="0"/>
              <a:t>Веракса</a:t>
            </a:r>
            <a:r>
              <a:rPr lang="ru-RU" dirty="0" smtClean="0"/>
              <a:t> Н.Е., Комарова Т.С.,                     Васильева М.А)</a:t>
            </a:r>
            <a:endParaRPr lang="ru-RU" dirty="0"/>
          </a:p>
          <a:p>
            <a:pPr algn="just"/>
            <a:r>
              <a:rPr lang="ru-RU" dirty="0" smtClean="0"/>
              <a:t> </a:t>
            </a:r>
            <a:r>
              <a:rPr lang="ru-RU" dirty="0"/>
              <a:t>«Основы безопасности детей дошкольного возраста» </a:t>
            </a:r>
            <a:r>
              <a:rPr lang="ru-RU" dirty="0" smtClean="0"/>
              <a:t>                     (</a:t>
            </a:r>
            <a:r>
              <a:rPr lang="ru-RU" dirty="0" err="1" smtClean="0"/>
              <a:t>Стеркина</a:t>
            </a:r>
            <a:r>
              <a:rPr lang="ru-RU" dirty="0" smtClean="0"/>
              <a:t> </a:t>
            </a:r>
            <a:r>
              <a:rPr lang="ru-RU" dirty="0"/>
              <a:t>Р.Б., </a:t>
            </a:r>
            <a:r>
              <a:rPr lang="ru-RU" dirty="0" smtClean="0"/>
              <a:t>Князева </a:t>
            </a:r>
            <a:r>
              <a:rPr lang="ru-RU" dirty="0"/>
              <a:t>О.Л, </a:t>
            </a:r>
            <a:r>
              <a:rPr lang="ru-RU" dirty="0" smtClean="0"/>
              <a:t>Авдеева </a:t>
            </a:r>
            <a:r>
              <a:rPr lang="ru-RU" dirty="0"/>
              <a:t>Н.Н.)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«Я, ты, мы</a:t>
            </a:r>
            <a:r>
              <a:rPr lang="ru-RU" dirty="0" smtClean="0"/>
              <a:t>»  (О. Л. Князевой</a:t>
            </a:r>
            <a:r>
              <a:rPr lang="ru-RU" dirty="0"/>
              <a:t>, </a:t>
            </a:r>
            <a:r>
              <a:rPr lang="ru-RU" dirty="0" smtClean="0"/>
              <a:t> Р. Б. </a:t>
            </a:r>
            <a:r>
              <a:rPr lang="ru-RU" dirty="0" err="1" smtClean="0"/>
              <a:t>Стеркиной</a:t>
            </a:r>
            <a:r>
              <a:rPr lang="ru-RU" dirty="0"/>
              <a:t>)</a:t>
            </a:r>
          </a:p>
          <a:p>
            <a:pPr algn="just"/>
            <a:r>
              <a:rPr lang="ru-RU" dirty="0" smtClean="0"/>
              <a:t>«</a:t>
            </a:r>
            <a:r>
              <a:rPr lang="ru-RU" dirty="0" err="1" smtClean="0"/>
              <a:t>Петербурговедение</a:t>
            </a:r>
            <a:r>
              <a:rPr lang="ru-RU" dirty="0" smtClean="0"/>
              <a:t> для малышей от 3 до 7 лет» ( </a:t>
            </a:r>
            <a:r>
              <a:rPr lang="ru-RU" dirty="0" err="1" smtClean="0"/>
              <a:t>Алифанова</a:t>
            </a:r>
            <a:r>
              <a:rPr lang="ru-RU" dirty="0" smtClean="0"/>
              <a:t> Г.Т.)</a:t>
            </a:r>
            <a:endParaRPr lang="ru-RU" dirty="0" smtClean="0"/>
          </a:p>
          <a:p>
            <a:pPr algn="just"/>
            <a:r>
              <a:rPr lang="ru-RU" dirty="0" smtClean="0"/>
              <a:t>«</a:t>
            </a:r>
            <a:r>
              <a:rPr lang="ru-RU" dirty="0" smtClean="0"/>
              <a:t>Приобщение детей </a:t>
            </a:r>
            <a:r>
              <a:rPr lang="ru-RU" dirty="0" smtClean="0"/>
              <a:t>к истокам </a:t>
            </a:r>
            <a:r>
              <a:rPr lang="ru-RU" dirty="0" smtClean="0"/>
              <a:t>русской народной </a:t>
            </a:r>
            <a:r>
              <a:rPr lang="ru-RU" dirty="0" smtClean="0"/>
              <a:t>культуры</a:t>
            </a:r>
            <a:r>
              <a:rPr lang="ru-RU" dirty="0"/>
              <a:t>» </a:t>
            </a:r>
            <a:r>
              <a:rPr lang="ru-RU" dirty="0" smtClean="0"/>
              <a:t>   (Князева О.Л</a:t>
            </a:r>
            <a:r>
              <a:rPr lang="ru-RU" dirty="0"/>
              <a:t>., </a:t>
            </a:r>
            <a:r>
              <a:rPr lang="ru-RU" dirty="0" err="1" smtClean="0"/>
              <a:t>Маханева</a:t>
            </a:r>
            <a:r>
              <a:rPr lang="ru-RU" dirty="0" smtClean="0"/>
              <a:t> М.Д.)</a:t>
            </a:r>
            <a:endParaRPr lang="ru-RU" dirty="0"/>
          </a:p>
          <a:p>
            <a:pPr algn="just"/>
            <a:endParaRPr lang="ru-RU" sz="16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1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622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E:\Мама\Мои рисунки\1060a92db3e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1" y="0"/>
            <a:ext cx="91822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43608" y="764704"/>
            <a:ext cx="741682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just"/>
            <a:r>
              <a:rPr lang="ru-RU" dirty="0"/>
              <a:t>Разработка образовательной программы дошкольного образования ГБДОУ детский сад № </a:t>
            </a:r>
            <a:r>
              <a:rPr lang="ru-RU" dirty="0" smtClean="0"/>
              <a:t>14 </a:t>
            </a:r>
            <a:r>
              <a:rPr lang="ru-RU" dirty="0"/>
              <a:t>осуществлена в соответствии с: </a:t>
            </a:r>
            <a:r>
              <a:rPr lang="ru-RU" b="1" i="1" dirty="0"/>
              <a:t>Международно-правовыми актами</a:t>
            </a:r>
            <a:r>
              <a:rPr lang="ru-RU" dirty="0"/>
              <a:t>: </a:t>
            </a:r>
          </a:p>
          <a:p>
            <a:pPr algn="just"/>
            <a:r>
              <a:rPr lang="ru-RU" dirty="0" smtClean="0"/>
              <a:t> *Конвенцией </a:t>
            </a:r>
            <a:r>
              <a:rPr lang="ru-RU" dirty="0"/>
              <a:t>о защите прав человека и основных свобод от 04.11.1950 (с изм. и доп.); </a:t>
            </a:r>
          </a:p>
          <a:p>
            <a:pPr algn="just"/>
            <a:r>
              <a:rPr lang="ru-RU" dirty="0" smtClean="0"/>
              <a:t>*Конвенцией </a:t>
            </a:r>
            <a:r>
              <a:rPr lang="ru-RU" dirty="0"/>
              <a:t>о правах ребенка (одобрена Генеральной Ассамблеей ООН 20.11.1989, вступила в силу для СССР 15.09.1990); </a:t>
            </a:r>
          </a:p>
          <a:p>
            <a:pPr algn="just"/>
            <a:r>
              <a:rPr lang="ru-RU" dirty="0" smtClean="0"/>
              <a:t>*Декларацией </a:t>
            </a:r>
            <a:r>
              <a:rPr lang="ru-RU" dirty="0"/>
              <a:t>прав ребенка (провозглашена резолюцией 1386 (ХIV) Генеральной Ассамблеи от 20.11.1959</a:t>
            </a:r>
            <a:r>
              <a:rPr lang="ru-RU" dirty="0" smtClean="0"/>
              <a:t>);</a:t>
            </a:r>
          </a:p>
          <a:p>
            <a:pPr algn="just"/>
            <a:r>
              <a:rPr lang="ru-RU" dirty="0" smtClean="0"/>
              <a:t> </a:t>
            </a:r>
            <a:r>
              <a:rPr lang="ru-RU" b="1" i="1" dirty="0"/>
              <a:t>Законами РФ: </a:t>
            </a:r>
            <a:endParaRPr lang="ru-RU" dirty="0"/>
          </a:p>
          <a:p>
            <a:pPr algn="just"/>
            <a:r>
              <a:rPr lang="ru-RU" dirty="0" smtClean="0"/>
              <a:t> *Конституцией </a:t>
            </a:r>
            <a:r>
              <a:rPr lang="ru-RU" dirty="0"/>
              <a:t>РФ от 12.12.1993 (с изм. и доп.); </a:t>
            </a:r>
          </a:p>
          <a:p>
            <a:pPr algn="just"/>
            <a:r>
              <a:rPr lang="ru-RU" dirty="0" smtClean="0"/>
              <a:t>*Семейным </a:t>
            </a:r>
            <a:r>
              <a:rPr lang="ru-RU" dirty="0"/>
              <a:t>Кодексом РФ от 08.12.1995 № 223 ФЗ (с изм. и доп.); </a:t>
            </a:r>
          </a:p>
          <a:p>
            <a:pPr algn="just"/>
            <a:r>
              <a:rPr lang="ru-RU" dirty="0" smtClean="0"/>
              <a:t>*Федеральным </a:t>
            </a:r>
            <a:r>
              <a:rPr lang="ru-RU" dirty="0"/>
              <a:t>законом от 24.07.1998 № 124-ФЗ «Об основных гарантиях прав ребенка в Российской Федерации» (с изм. и доп.); </a:t>
            </a:r>
          </a:p>
          <a:p>
            <a:pPr algn="just"/>
            <a:r>
              <a:rPr lang="ru-RU" dirty="0" smtClean="0"/>
              <a:t>*Законом </a:t>
            </a:r>
            <a:r>
              <a:rPr lang="ru-RU" dirty="0"/>
              <a:t>РФ от 29.12.2012 №273-ФЗ «Об образовании в Российской Федерации»; </a:t>
            </a:r>
          </a:p>
        </p:txBody>
      </p:sp>
    </p:spTree>
    <p:extLst>
      <p:ext uri="{BB962C8B-B14F-4D97-AF65-F5344CB8AC3E}">
        <p14:creationId xmlns:p14="http://schemas.microsoft.com/office/powerpoint/2010/main" val="374319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E:\Мама\Мои рисунки\1060a92db3e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1" y="0"/>
            <a:ext cx="91822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35376" y="197346"/>
            <a:ext cx="835292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just"/>
            <a:r>
              <a:rPr lang="ru-RU" b="1" i="1" dirty="0"/>
              <a:t>Документами Министерства образования и науки Российской Федерации : </a:t>
            </a:r>
            <a:endParaRPr lang="ru-RU" dirty="0"/>
          </a:p>
          <a:p>
            <a:pPr algn="just"/>
            <a:r>
              <a:rPr lang="ru-RU" dirty="0" smtClean="0"/>
              <a:t> *Приказом </a:t>
            </a:r>
            <a:r>
              <a:rPr lang="ru-RU" dirty="0"/>
              <a:t>Министерства образования и науки Российской Федерации от 17 октября 2013 г. № 1155 «Об утверждении федерального государственного образовательного стандарта дошкольного образования» </a:t>
            </a:r>
          </a:p>
          <a:p>
            <a:pPr algn="just"/>
            <a:r>
              <a:rPr lang="ru-RU" dirty="0" smtClean="0"/>
              <a:t> *Приказ </a:t>
            </a:r>
            <a:r>
              <a:rPr lang="ru-RU" dirty="0"/>
              <a:t>Министерства образования и науки Российской Федерации от 30 августа 2013г. N 1014 г. Москва "Об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</a:t>
            </a:r>
            <a:r>
              <a:rPr lang="ru-RU" dirty="0" smtClean="0"/>
              <a:t>образования»</a:t>
            </a:r>
            <a:endParaRPr lang="ru-RU" dirty="0" smtClean="0"/>
          </a:p>
          <a:p>
            <a:pPr algn="just"/>
            <a:r>
              <a:rPr lang="ru-RU" dirty="0" smtClean="0"/>
              <a:t> </a:t>
            </a:r>
            <a:r>
              <a:rPr lang="ru-RU" b="1" i="1" dirty="0"/>
              <a:t>Документами Федеральных служб: </a:t>
            </a:r>
            <a:endParaRPr lang="ru-RU" dirty="0"/>
          </a:p>
          <a:p>
            <a:pPr algn="just"/>
            <a:r>
              <a:rPr lang="ru-RU" dirty="0" smtClean="0"/>
              <a:t>*Постановлением </a:t>
            </a:r>
            <a:r>
              <a:rPr lang="ru-RU" dirty="0"/>
              <a:t>Главного санитарного врача РФ от 15.05.2013 № 26 «СанПиН 2.4.1.3049 – 13 «Санитарно-эпидемиологические требования к устройству, содержанию и организации режима работы дошкольных организаций»; </a:t>
            </a:r>
          </a:p>
          <a:p>
            <a:pPr algn="just"/>
            <a:r>
              <a:rPr lang="ru-RU" dirty="0" smtClean="0"/>
              <a:t>*Концепция </a:t>
            </a:r>
            <a:r>
              <a:rPr lang="ru-RU" dirty="0"/>
              <a:t>содержания непрерывного образования (дошкольное и начальное звено) (утверждена ФКС по общему образованию МО РФ 17 июня 2003 г.). </a:t>
            </a:r>
            <a:r>
              <a:rPr lang="ru-RU" b="1" i="1" dirty="0"/>
              <a:t>Региональными документами: </a:t>
            </a:r>
            <a:endParaRPr lang="ru-RU" dirty="0"/>
          </a:p>
          <a:p>
            <a:pPr algn="just"/>
            <a:r>
              <a:rPr lang="ru-RU" dirty="0" smtClean="0"/>
              <a:t>*Стратегия </a:t>
            </a:r>
            <a:r>
              <a:rPr lang="ru-RU" dirty="0"/>
              <a:t>развития системы образования Санкт-Петербурга 2011-2020 «Петербургская Школа 2020» </a:t>
            </a:r>
          </a:p>
          <a:p>
            <a:pPr algn="just"/>
            <a:r>
              <a:rPr lang="ru-RU" dirty="0" smtClean="0"/>
              <a:t>*</a:t>
            </a:r>
            <a:r>
              <a:rPr lang="ru-RU" dirty="0" err="1" smtClean="0"/>
              <a:t>аконодательными</a:t>
            </a:r>
            <a:r>
              <a:rPr lang="ru-RU" dirty="0" smtClean="0"/>
              <a:t> </a:t>
            </a:r>
            <a:r>
              <a:rPr lang="ru-RU" dirty="0"/>
              <a:t>и нормативными актами Санкт-Петербурга и органов управления образованием всех уровней; </a:t>
            </a:r>
            <a:endParaRPr lang="ru-RU" dirty="0" smtClean="0"/>
          </a:p>
          <a:p>
            <a:pPr algn="r"/>
            <a:r>
              <a:rPr lang="ru-RU" b="1" i="1" dirty="0" smtClean="0"/>
              <a:t>Локальными актами: </a:t>
            </a:r>
            <a:endParaRPr lang="ru-RU" dirty="0"/>
          </a:p>
          <a:p>
            <a:pPr algn="r"/>
            <a:r>
              <a:rPr lang="ru-RU" dirty="0" smtClean="0"/>
              <a:t>*Уставом </a:t>
            </a:r>
            <a:r>
              <a:rPr lang="ru-RU" dirty="0"/>
              <a:t>ГБДОУ д\с № </a:t>
            </a:r>
            <a:r>
              <a:rPr lang="ru-RU" dirty="0" smtClean="0"/>
              <a:t>14, </a:t>
            </a:r>
            <a:endParaRPr lang="ru-RU" dirty="0"/>
          </a:p>
          <a:p>
            <a:pPr algn="r"/>
            <a:r>
              <a:rPr lang="ru-RU" dirty="0" smtClean="0"/>
              <a:t>другими </a:t>
            </a:r>
            <a:r>
              <a:rPr lang="ru-RU" dirty="0"/>
              <a:t>локальными актами Образовательного учреждения. </a:t>
            </a:r>
          </a:p>
        </p:txBody>
      </p:sp>
    </p:spTree>
    <p:extLst>
      <p:ext uri="{BB962C8B-B14F-4D97-AF65-F5344CB8AC3E}">
        <p14:creationId xmlns:p14="http://schemas.microsoft.com/office/powerpoint/2010/main" val="65436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E:\Мама\Мои рисунки\1060a92db3e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1" y="0"/>
            <a:ext cx="91822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51400" y="476672"/>
            <a:ext cx="792088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ctr"/>
            <a:r>
              <a:rPr lang="ru-RU" b="1" i="1" dirty="0"/>
              <a:t>В ГБДОУ детский сад </a:t>
            </a:r>
            <a:r>
              <a:rPr lang="ru-RU" b="1" i="1" dirty="0" smtClean="0"/>
              <a:t>№14 </a:t>
            </a:r>
            <a:r>
              <a:rPr lang="ru-RU" b="1" i="1" dirty="0"/>
              <a:t>функционирует </a:t>
            </a:r>
            <a:r>
              <a:rPr lang="ru-RU" b="1" i="1" dirty="0" smtClean="0"/>
              <a:t>11 </a:t>
            </a:r>
            <a:r>
              <a:rPr lang="ru-RU" b="1" i="1" dirty="0"/>
              <a:t>возрастных групп для детей раннего и дошкольного возраста: </a:t>
            </a:r>
            <a:endParaRPr lang="ru-RU" i="1" dirty="0"/>
          </a:p>
          <a:p>
            <a:pPr algn="ctr"/>
            <a:r>
              <a:rPr lang="ru-RU" dirty="0"/>
              <a:t>ранний возраст ( с 1,6- 2 лет)- 1 группа; </a:t>
            </a:r>
          </a:p>
          <a:p>
            <a:pPr algn="ctr"/>
            <a:r>
              <a:rPr lang="ru-RU" dirty="0"/>
              <a:t>ранний возраст ( с 2-3 лет) - </a:t>
            </a:r>
            <a:r>
              <a:rPr lang="ru-RU" dirty="0" smtClean="0"/>
              <a:t>1 </a:t>
            </a:r>
            <a:r>
              <a:rPr lang="ru-RU" dirty="0"/>
              <a:t>группы; </a:t>
            </a:r>
          </a:p>
          <a:p>
            <a:pPr algn="ctr"/>
            <a:r>
              <a:rPr lang="ru-RU" dirty="0"/>
              <a:t>младшая группа (от 3 лет до 4 лет) – 2 группы; </a:t>
            </a:r>
          </a:p>
          <a:p>
            <a:pPr algn="ctr"/>
            <a:r>
              <a:rPr lang="ru-RU" dirty="0"/>
              <a:t>средняя группа (от 4 лет до 5 лет)- 2 группы; </a:t>
            </a:r>
          </a:p>
          <a:p>
            <a:pPr algn="ctr"/>
            <a:r>
              <a:rPr lang="ru-RU" dirty="0"/>
              <a:t>старшая группа (от 5 до 6 лет) – 2 группы; </a:t>
            </a:r>
            <a:r>
              <a:rPr lang="ru-RU" dirty="0" smtClean="0"/>
              <a:t>                                                         подготовительная </a:t>
            </a:r>
            <a:r>
              <a:rPr lang="ru-RU" dirty="0"/>
              <a:t>к школе группа (от 6 до 7 лет ) – </a:t>
            </a:r>
          </a:p>
          <a:p>
            <a:pPr algn="ctr"/>
            <a:r>
              <a:rPr lang="ru-RU" dirty="0"/>
              <a:t>2 группы. </a:t>
            </a:r>
            <a:endParaRPr lang="ru-RU" dirty="0" smtClean="0"/>
          </a:p>
          <a:p>
            <a:pPr algn="ctr"/>
            <a:r>
              <a:rPr lang="ru-RU" dirty="0" smtClean="0"/>
              <a:t>Группа кратковременного пребывания (от 3 до 3,5 лет)- 1 </a:t>
            </a:r>
            <a:r>
              <a:rPr lang="ru-RU" dirty="0" smtClean="0"/>
              <a:t>группа</a:t>
            </a:r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dirty="0"/>
              <a:t>Разделение детей на возрастные группы осуществляется в </a:t>
            </a:r>
            <a:r>
              <a:rPr lang="ru-RU" dirty="0" smtClean="0"/>
              <a:t>соответствии                       </a:t>
            </a:r>
            <a:r>
              <a:rPr lang="ru-RU" dirty="0"/>
              <a:t>с закономерностями психического развития ребенка и позволяет более эффективно решать задачи по реализации Образовательной программы дошкольного образования с детьми, имеющими, в целом, сходные </a:t>
            </a:r>
            <a:r>
              <a:rPr lang="ru-RU" b="1" i="1" dirty="0"/>
              <a:t>возрастные характеристики. </a:t>
            </a:r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729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E:\Мама\Мои рисунки\1060a92db3e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1" y="0"/>
            <a:ext cx="91822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7504" y="476672"/>
            <a:ext cx="84249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b="1" i="1" dirty="0" smtClean="0"/>
              <a:t>Дети </a:t>
            </a:r>
            <a:r>
              <a:rPr lang="ru-RU" b="1" i="1" dirty="0"/>
              <a:t>от 1 до 3 лет </a:t>
            </a:r>
            <a:endParaRPr lang="ru-RU" dirty="0"/>
          </a:p>
          <a:p>
            <a:r>
              <a:rPr lang="ru-RU" dirty="0"/>
              <a:t>Период с года до трех – важнейший стартовый период жизни человека. Ранний возраст называют </a:t>
            </a:r>
            <a:r>
              <a:rPr lang="ru-RU" dirty="0" err="1"/>
              <a:t>сензитивным</a:t>
            </a:r>
            <a:r>
              <a:rPr lang="ru-RU" dirty="0"/>
              <a:t> периодом развития, когда закладываются основы интеллекта и мышления, </a:t>
            </a:r>
            <a:r>
              <a:rPr lang="ru-RU" dirty="0" smtClean="0"/>
              <a:t>высокой </a:t>
            </a:r>
            <a:r>
              <a:rPr lang="ru-RU" dirty="0"/>
              <a:t>умственной активности во взрослом состоянии</a:t>
            </a:r>
            <a:r>
              <a:rPr lang="ru-RU" dirty="0" smtClean="0"/>
              <a:t>.  </a:t>
            </a:r>
            <a:r>
              <a:rPr lang="ru-RU" dirty="0"/>
              <a:t>В </a:t>
            </a:r>
            <a:r>
              <a:rPr lang="ru-RU" dirty="0" smtClean="0"/>
              <a:t>этот </a:t>
            </a:r>
            <a:r>
              <a:rPr lang="ru-RU" dirty="0"/>
              <a:t>период жизни ведущим видом деятельности ребенка </a:t>
            </a:r>
            <a:r>
              <a:rPr lang="ru-RU" dirty="0" smtClean="0"/>
              <a:t>является </a:t>
            </a:r>
            <a:r>
              <a:rPr lang="ru-RU" dirty="0"/>
              <a:t>предметная деятельность. Именно она оказывает наибольшее влияние на его развитие. В раннем возрасте мышление носит наглядно-действенный характер, но постепенно формируется наглядно-образное мышление; продолжается интенсивное психическое и физическое развитие ребенка, совершенствуются навыки основных видов движений.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55776" y="3891364"/>
            <a:ext cx="64807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/>
              <a:t>Дети от 3 до 4 лет </a:t>
            </a:r>
            <a:endParaRPr lang="ru-RU" dirty="0"/>
          </a:p>
          <a:p>
            <a:r>
              <a:rPr lang="ru-RU" dirty="0"/>
              <a:t>Игра становится любимой и естественной деятельностью в младшем дошкольном возрасте. На протяжении младшего дошкольного возраста происходит переход от игры «рядом» к игре «вместе». В младшем дошкольном возрасте открываются новые возможности для воспитания у детей доброжелательного отношения к окружающим, эмоциональной отзывчивости, без которых невозможно правильное социальное развитие.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954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E:\Мама\Мои рисунки\1060a92db3e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897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04664"/>
            <a:ext cx="89644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b="1" i="1" dirty="0" smtClean="0"/>
              <a:t>Дети </a:t>
            </a:r>
            <a:r>
              <a:rPr lang="ru-RU" b="1" i="1" dirty="0"/>
              <a:t>от 4 до 5 лет </a:t>
            </a:r>
            <a:endParaRPr lang="ru-RU" dirty="0"/>
          </a:p>
          <a:p>
            <a:r>
              <a:rPr lang="ru-RU" dirty="0"/>
              <a:t>Дошкольники среднего возраста испытывают острую потребность в движении. Активно проявляется стремление детей к общению со сверстниками. Игра продолжает оставаться основной формой организации жизни детей. Наблюдается пробуждение интереса к правилам поведения. Дети отличаются высокой </a:t>
            </a:r>
            <a:r>
              <a:rPr lang="ru-RU" dirty="0" smtClean="0"/>
              <a:t>эмоциональностью</a:t>
            </a:r>
            <a:r>
              <a:rPr lang="ru-RU" dirty="0"/>
              <a:t>, ярко и непосредственно выражают свои чувства. К концу среднего дошкольного возраста восприятие детей становится более развитым. Совершенствуется ориентация в пространстве.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39752" y="2989987"/>
            <a:ext cx="672143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/>
              <a:t>Дети от 5 до 6 лет </a:t>
            </a:r>
            <a:endParaRPr lang="ru-RU" dirty="0"/>
          </a:p>
          <a:p>
            <a:r>
              <a:rPr lang="ru-RU" dirty="0"/>
              <a:t>В этом возрасте ребёнок может произвольно управлять своим поведением, а также процессами внимания и запоминания, эмоциональными реакциями. Ведущее значение приобретает развитие воображения. Дети шестого года жизни появляются элементы самоконтроля: замечают свои ошибки, стараются их исправить. В старшем дошкольном возрасте продолжает развиваться образное мышление. Кроме того, продолжают совершенствоваться обобщения, что является основой словесно- логического мышления. Деятельность детей приобретает осознанный целенаправленный характер.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279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E:\Мама\Мои рисунки\1060a92db3e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1" y="0"/>
            <a:ext cx="91822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27026" y="1556792"/>
            <a:ext cx="812781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b="1" i="1" dirty="0" smtClean="0"/>
              <a:t>Дети </a:t>
            </a:r>
            <a:r>
              <a:rPr lang="ru-RU" b="1" i="1" dirty="0"/>
              <a:t>от 6 до 7 лет </a:t>
            </a:r>
            <a:endParaRPr lang="ru-RU" dirty="0"/>
          </a:p>
          <a:p>
            <a:r>
              <a:rPr lang="ru-RU" dirty="0"/>
              <a:t>К концу дошкольного возраста у ребенка складывается «Я-Концепция» как показатель его стремления занять новую социальную позицию–позицию школьника. У ребенка на уровне установки формируется психологическая потребность действовать по правилам, вытекающим не </a:t>
            </a:r>
            <a:r>
              <a:rPr lang="ru-RU" dirty="0" smtClean="0"/>
              <a:t>из непосредственного </a:t>
            </a:r>
            <a:r>
              <a:rPr lang="ru-RU" dirty="0"/>
              <a:t>общения со сверстниками, а заданным взрослыми. У ребенка седьмого года жизни формируются основы ответственного отношения к результатам своих действий и поступков. Дети седьмого года жизни способны работать более организованно, считаться с требованиями коллектива, контролировать свою деятельность. Они </a:t>
            </a:r>
            <a:r>
              <a:rPr lang="ru-RU" dirty="0" smtClean="0"/>
              <a:t>могут </a:t>
            </a:r>
            <a:r>
              <a:rPr lang="ru-RU" dirty="0"/>
              <a:t>давать объективную оценку своей работе, мотивировать предложения, бережно относиться к работе других детей. Кризис 7-ми лет – это период </a:t>
            </a:r>
            <a:r>
              <a:rPr lang="ru-RU" dirty="0" smtClean="0"/>
              <a:t>рождения </a:t>
            </a:r>
            <a:r>
              <a:rPr lang="ru-RU" dirty="0"/>
              <a:t>социального "Я" ребенка. Изменение самосознания приводит к переоценке ценностей. </a:t>
            </a:r>
          </a:p>
        </p:txBody>
      </p:sp>
    </p:spTree>
    <p:extLst>
      <p:ext uri="{BB962C8B-B14F-4D97-AF65-F5344CB8AC3E}">
        <p14:creationId xmlns:p14="http://schemas.microsoft.com/office/powerpoint/2010/main" val="203074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E:\Мама\Мои рисунки\1060a92db3e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38"/>
            <a:ext cx="91822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11560" y="889843"/>
            <a:ext cx="78488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b="1" i="1" dirty="0"/>
              <a:t>Образовательная программа состоит из трёх основных разделов</a:t>
            </a:r>
            <a:r>
              <a:rPr lang="ru-RU" dirty="0"/>
              <a:t>: </a:t>
            </a:r>
          </a:p>
          <a:p>
            <a:r>
              <a:rPr lang="ru-RU" dirty="0"/>
              <a:t>•</a:t>
            </a:r>
            <a:r>
              <a:rPr lang="ru-RU" b="1" i="1" dirty="0"/>
              <a:t>Целевой</a:t>
            </a:r>
            <a:r>
              <a:rPr lang="ru-RU" i="1" dirty="0"/>
              <a:t> </a:t>
            </a:r>
            <a:r>
              <a:rPr lang="ru-RU" dirty="0"/>
              <a:t>– содержит цели и задачи ОП, принципы и подходы к формированию ОП, особенности осуществления образовательного процесса, целевые ориентиры раннего и дошкольного возраста и оценивание качества образовательной деятельности по ОП. </a:t>
            </a:r>
          </a:p>
          <a:p>
            <a:r>
              <a:rPr lang="ru-RU" dirty="0"/>
              <a:t>•</a:t>
            </a:r>
            <a:r>
              <a:rPr lang="ru-RU" b="1" i="1" dirty="0"/>
              <a:t>Содержательный</a:t>
            </a:r>
            <a:r>
              <a:rPr lang="ru-RU" i="1" dirty="0"/>
              <a:t> </a:t>
            </a:r>
            <a:r>
              <a:rPr lang="ru-RU" dirty="0"/>
              <a:t>– содержит описание образовательной деятельности в соответствии с направлениями развития ребёнка, представленными в пяти образовательных областях, взаимодействие взрослых с детьми, </a:t>
            </a:r>
            <a:r>
              <a:rPr lang="ru-RU" dirty="0" smtClean="0"/>
              <a:t>педагогического </a:t>
            </a:r>
            <a:r>
              <a:rPr lang="ru-RU" dirty="0"/>
              <a:t>коллектива с семьями дошкольников. </a:t>
            </a:r>
          </a:p>
          <a:p>
            <a:r>
              <a:rPr lang="ru-RU" dirty="0"/>
              <a:t>•</a:t>
            </a:r>
            <a:r>
              <a:rPr lang="ru-RU" b="1" i="1" dirty="0"/>
              <a:t>Организационный</a:t>
            </a:r>
            <a:r>
              <a:rPr lang="ru-RU" dirty="0"/>
              <a:t> – включает в себя психолого-педагогические условия, обеспечивающие развитие ребёнка, организацию РППС согласно ФГОС, кадровые и финансовые условия, материально-техническое обеспечение ОП, планирование образовательной деятельности, режим дня и распорядок, перспективы работы по совершенствованию и развитию содержания ОП, перечень нормативных и нормативно-методических документов, литературные источники. </a:t>
            </a:r>
          </a:p>
        </p:txBody>
      </p:sp>
    </p:spTree>
    <p:extLst>
      <p:ext uri="{BB962C8B-B14F-4D97-AF65-F5344CB8AC3E}">
        <p14:creationId xmlns:p14="http://schemas.microsoft.com/office/powerpoint/2010/main" val="254618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</TotalTime>
  <Words>2258</Words>
  <Application>Microsoft Office PowerPoint</Application>
  <PresentationFormat>Экран (4:3)</PresentationFormat>
  <Paragraphs>137</Paragraphs>
  <Slides>16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GDOU14</cp:lastModifiedBy>
  <cp:revision>112</cp:revision>
  <cp:lastPrinted>2016-02-11T09:27:26Z</cp:lastPrinted>
  <dcterms:created xsi:type="dcterms:W3CDTF">2012-03-18T21:26:12Z</dcterms:created>
  <dcterms:modified xsi:type="dcterms:W3CDTF">2016-02-11T09:28:11Z</dcterms:modified>
</cp:coreProperties>
</file>