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6" r:id="rId2"/>
    <p:sldId id="268" r:id="rId3"/>
    <p:sldId id="277" r:id="rId4"/>
    <p:sldId id="276" r:id="rId5"/>
    <p:sldId id="269" r:id="rId6"/>
    <p:sldId id="278" r:id="rId7"/>
    <p:sldId id="273" r:id="rId8"/>
    <p:sldId id="274" r:id="rId9"/>
    <p:sldId id="275" r:id="rId10"/>
    <p:sldId id="270" r:id="rId11"/>
    <p:sldId id="260" r:id="rId12"/>
    <p:sldId id="261" r:id="rId13"/>
    <p:sldId id="262" r:id="rId14"/>
    <p:sldId id="272" r:id="rId15"/>
    <p:sldId id="263" r:id="rId16"/>
    <p:sldId id="265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6166B-4285-455B-85D9-57F2DD28AD62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31D5-8123-478D-A4E0-A77C59E2A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8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2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31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9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2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9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7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879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915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7FCB06-EC99-4B2D-BFD7-2E5293F0227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E74D5A-5466-4BFE-89C6-D0F60D43E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1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323528" y="548680"/>
            <a:ext cx="8569325" cy="30511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и содержание педагогической диагностики индивидуального развития дошкольников в соответствии с требованиями  ФГОС                     дошкольного образования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323527" y="3717032"/>
            <a:ext cx="8569325" cy="29523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для воспитателей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Подготовил: старший воспитатель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црр – детский сад №7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Егорова Т.В.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Кашира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- 2015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8113008" cy="1371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295673"/>
            <a:ext cx="7920880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0648"/>
            <a:ext cx="8064896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достижений ребенка направлена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изучение: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749119"/>
            <a:ext cx="6768745" cy="7195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деятельностных умений ребенка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5" y="2565247"/>
            <a:ext cx="6768744" cy="8918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интересов, предпочтений,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склонностей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536477"/>
            <a:ext cx="6768745" cy="467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поведенческих проявлений ребенка</a:t>
            </a:r>
            <a:endParaRPr lang="ru-RU" sz="2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5" y="4078894"/>
            <a:ext cx="6768744" cy="5688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личностных особенностей ребенка</a:t>
            </a:r>
            <a:endParaRPr lang="ru-RU" sz="2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5" y="5602528"/>
            <a:ext cx="6768744" cy="845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особенностей взаимодействия ребенка                           со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сверстниками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736918"/>
            <a:ext cx="6774211" cy="7469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особенностей взаимодействия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ребенка  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взрослыми </a:t>
            </a:r>
          </a:p>
        </p:txBody>
      </p:sp>
      <p:cxnSp>
        <p:nvCxnSpPr>
          <p:cNvPr id="16" name="Соединительная линия уступом 15"/>
          <p:cNvCxnSpPr>
            <a:endCxn id="5" idx="1"/>
          </p:cNvCxnSpPr>
          <p:nvPr/>
        </p:nvCxnSpPr>
        <p:spPr>
          <a:xfrm rot="16200000" flipH="1">
            <a:off x="695547" y="1616820"/>
            <a:ext cx="624114" cy="3600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endCxn id="5" idx="3"/>
          </p:cNvCxnSpPr>
          <p:nvPr/>
        </p:nvCxnSpPr>
        <p:spPr>
          <a:xfrm rot="5400000">
            <a:off x="7824339" y="1616815"/>
            <a:ext cx="624113" cy="36005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endCxn id="6" idx="1"/>
          </p:cNvCxnSpPr>
          <p:nvPr/>
        </p:nvCxnSpPr>
        <p:spPr>
          <a:xfrm rot="16200000" flipH="1">
            <a:off x="556473" y="2380007"/>
            <a:ext cx="902263" cy="3600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endCxn id="7" idx="1"/>
          </p:cNvCxnSpPr>
          <p:nvPr/>
        </p:nvCxnSpPr>
        <p:spPr>
          <a:xfrm rot="16200000" flipH="1">
            <a:off x="621079" y="3203455"/>
            <a:ext cx="773049" cy="3600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8" idx="1"/>
          </p:cNvCxnSpPr>
          <p:nvPr/>
        </p:nvCxnSpPr>
        <p:spPr>
          <a:xfrm rot="16200000" flipH="1">
            <a:off x="720470" y="3896151"/>
            <a:ext cx="574266" cy="3600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endCxn id="10" idx="1"/>
          </p:cNvCxnSpPr>
          <p:nvPr/>
        </p:nvCxnSpPr>
        <p:spPr>
          <a:xfrm rot="16200000" flipH="1">
            <a:off x="598965" y="4521713"/>
            <a:ext cx="817276" cy="3600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endCxn id="9" idx="1"/>
          </p:cNvCxnSpPr>
          <p:nvPr/>
        </p:nvCxnSpPr>
        <p:spPr>
          <a:xfrm rot="16200000" flipH="1">
            <a:off x="537431" y="5375333"/>
            <a:ext cx="940344" cy="3600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endCxn id="6" idx="3"/>
          </p:cNvCxnSpPr>
          <p:nvPr/>
        </p:nvCxnSpPr>
        <p:spPr>
          <a:xfrm rot="5400000">
            <a:off x="7685263" y="2380002"/>
            <a:ext cx="902264" cy="3600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endCxn id="7" idx="3"/>
          </p:cNvCxnSpPr>
          <p:nvPr/>
        </p:nvCxnSpPr>
        <p:spPr>
          <a:xfrm rot="5400000">
            <a:off x="7756968" y="3210560"/>
            <a:ext cx="758842" cy="3600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endCxn id="8" idx="3"/>
          </p:cNvCxnSpPr>
          <p:nvPr/>
        </p:nvCxnSpPr>
        <p:spPr>
          <a:xfrm rot="5400000">
            <a:off x="7839737" y="3886633"/>
            <a:ext cx="593305" cy="3600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endCxn id="10" idx="3"/>
          </p:cNvCxnSpPr>
          <p:nvPr/>
        </p:nvCxnSpPr>
        <p:spPr>
          <a:xfrm rot="5400000">
            <a:off x="7765589" y="4559552"/>
            <a:ext cx="747066" cy="35457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endCxn id="9" idx="3"/>
          </p:cNvCxnSpPr>
          <p:nvPr/>
        </p:nvCxnSpPr>
        <p:spPr>
          <a:xfrm rot="5400000">
            <a:off x="7678812" y="5387929"/>
            <a:ext cx="915156" cy="3600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проведения педагогической диагностики                                                        (оценки индивидуального развития)</a:t>
            </a:r>
            <a:endParaRPr lang="ru-RU" sz="3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276872"/>
            <a:ext cx="7272808" cy="20162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осуществляется через отслеживание результатов освоения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детьми образовательной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509120"/>
            <a:ext cx="7272808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осуществляется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течение всего времени пребывания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    в    ДОУ                 (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исключая время, отведенное на сон) </a:t>
            </a:r>
          </a:p>
        </p:txBody>
      </p:sp>
      <p:cxnSp>
        <p:nvCxnSpPr>
          <p:cNvPr id="8" name="Соединительная линия уступом 7"/>
          <p:cNvCxnSpPr>
            <a:endCxn id="5" idx="1"/>
          </p:cNvCxnSpPr>
          <p:nvPr/>
        </p:nvCxnSpPr>
        <p:spPr>
          <a:xfrm rot="16200000" flipH="1">
            <a:off x="179512" y="2564904"/>
            <a:ext cx="1224136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endCxn id="5" idx="3"/>
          </p:cNvCxnSpPr>
          <p:nvPr/>
        </p:nvCxnSpPr>
        <p:spPr>
          <a:xfrm rot="5400000">
            <a:off x="7704348" y="2528900"/>
            <a:ext cx="1224136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endCxn id="6" idx="1"/>
          </p:cNvCxnSpPr>
          <p:nvPr/>
        </p:nvCxnSpPr>
        <p:spPr>
          <a:xfrm rot="16200000" flipH="1">
            <a:off x="-306543" y="4275093"/>
            <a:ext cx="2196244" cy="2160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endCxn id="6" idx="3"/>
          </p:cNvCxnSpPr>
          <p:nvPr/>
        </p:nvCxnSpPr>
        <p:spPr>
          <a:xfrm rot="5400000">
            <a:off x="7218294" y="4239090"/>
            <a:ext cx="2196244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79" y="422530"/>
            <a:ext cx="5688633" cy="12270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осуществляется через: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1780" y="1907706"/>
            <a:ext cx="3888432" cy="7136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91780" y="2963857"/>
            <a:ext cx="3888432" cy="6401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91780" y="3933056"/>
            <a:ext cx="3888432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продукты детской деятельности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91780" y="5198234"/>
            <a:ext cx="3888432" cy="1183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специальные диагностические ситуации</a:t>
            </a:r>
            <a:endParaRPr lang="ru-RU" sz="2800" dirty="0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10800000" flipH="1" flipV="1">
            <a:off x="1691680" y="1036037"/>
            <a:ext cx="828092" cy="1228514"/>
          </a:xfrm>
          <a:prstGeom prst="bentConnector3">
            <a:avLst>
              <a:gd name="adj1" fmla="val -27606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3"/>
            <a:endCxn id="6" idx="3"/>
          </p:cNvCxnSpPr>
          <p:nvPr/>
        </p:nvCxnSpPr>
        <p:spPr>
          <a:xfrm flipH="1">
            <a:off x="6480212" y="1036037"/>
            <a:ext cx="900100" cy="1228514"/>
          </a:xfrm>
          <a:prstGeom prst="bentConnector3">
            <a:avLst>
              <a:gd name="adj1" fmla="val -25397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endCxn id="7" idx="1"/>
          </p:cNvCxnSpPr>
          <p:nvPr/>
        </p:nvCxnSpPr>
        <p:spPr>
          <a:xfrm>
            <a:off x="1475656" y="2264551"/>
            <a:ext cx="1116124" cy="1019369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endCxn id="7" idx="3"/>
          </p:cNvCxnSpPr>
          <p:nvPr/>
        </p:nvCxnSpPr>
        <p:spPr>
          <a:xfrm rot="10800000" flipV="1">
            <a:off x="6480212" y="2263050"/>
            <a:ext cx="1116124" cy="1020870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endCxn id="8" idx="1"/>
          </p:cNvCxnSpPr>
          <p:nvPr/>
        </p:nvCxnSpPr>
        <p:spPr>
          <a:xfrm rot="16200000" flipH="1">
            <a:off x="1758964" y="3568292"/>
            <a:ext cx="1107570" cy="558061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endCxn id="8" idx="3"/>
          </p:cNvCxnSpPr>
          <p:nvPr/>
        </p:nvCxnSpPr>
        <p:spPr>
          <a:xfrm rot="5400000">
            <a:off x="6198053" y="3560886"/>
            <a:ext cx="1122382" cy="558063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endCxn id="9" idx="1"/>
          </p:cNvCxnSpPr>
          <p:nvPr/>
        </p:nvCxnSpPr>
        <p:spPr>
          <a:xfrm rot="16200000" flipH="1">
            <a:off x="1589874" y="4787875"/>
            <a:ext cx="1445748" cy="558063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endCxn id="9" idx="3"/>
          </p:cNvCxnSpPr>
          <p:nvPr/>
        </p:nvCxnSpPr>
        <p:spPr>
          <a:xfrm rot="5400000">
            <a:off x="6036371" y="4787876"/>
            <a:ext cx="1445746" cy="558064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flipV="1">
            <a:off x="467544" y="425999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836" y="2254435"/>
            <a:ext cx="4824536" cy="7526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коммуникации со сверстниками и взрослыми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9730" y="3136757"/>
            <a:ext cx="4824537" cy="5788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игровой деятельности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73127" y="3865268"/>
            <a:ext cx="4824536" cy="4972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познавательной деятельности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5837" y="4512100"/>
            <a:ext cx="4824536" cy="5788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73127" y="5240611"/>
            <a:ext cx="4824537" cy="5589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художественной деятельности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55835" y="5949151"/>
            <a:ext cx="4824538" cy="530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физического развития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5530" y="404665"/>
            <a:ext cx="8424936" cy="15847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Инструментарий для педагогической диагностики —                                                              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карты наблюдений детского развития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позволяющие фиксировать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индивидуальную динамику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перспективы развития   каждого ребенка в ходе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cxnSp>
        <p:nvCxnSpPr>
          <p:cNvPr id="14" name="Соединительная линия уступом 13"/>
          <p:cNvCxnSpPr>
            <a:endCxn id="9" idx="1"/>
          </p:cNvCxnSpPr>
          <p:nvPr/>
        </p:nvCxnSpPr>
        <p:spPr>
          <a:xfrm rot="16200000" flipH="1">
            <a:off x="1531059" y="2797533"/>
            <a:ext cx="861300" cy="3960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endCxn id="10" idx="1"/>
          </p:cNvCxnSpPr>
          <p:nvPr/>
        </p:nvCxnSpPr>
        <p:spPr>
          <a:xfrm rot="16200000" flipH="1">
            <a:off x="1625969" y="3566718"/>
            <a:ext cx="684876" cy="40943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endCxn id="11" idx="1"/>
          </p:cNvCxnSpPr>
          <p:nvPr/>
        </p:nvCxnSpPr>
        <p:spPr>
          <a:xfrm rot="16200000" flipH="1">
            <a:off x="1597525" y="4243234"/>
            <a:ext cx="724475" cy="3921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endCxn id="12" idx="1"/>
          </p:cNvCxnSpPr>
          <p:nvPr/>
        </p:nvCxnSpPr>
        <p:spPr>
          <a:xfrm rot="16200000" flipH="1">
            <a:off x="1570943" y="4917888"/>
            <a:ext cx="794929" cy="4094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endCxn id="13" idx="1"/>
          </p:cNvCxnSpPr>
          <p:nvPr/>
        </p:nvCxnSpPr>
        <p:spPr>
          <a:xfrm rot="16200000" flipH="1">
            <a:off x="1611260" y="5669659"/>
            <a:ext cx="697003" cy="3921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1043608" y="1989427"/>
            <a:ext cx="1112227" cy="57547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10800000" flipV="1">
            <a:off x="6976480" y="1989351"/>
            <a:ext cx="979896" cy="53563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endCxn id="9" idx="3"/>
          </p:cNvCxnSpPr>
          <p:nvPr/>
        </p:nvCxnSpPr>
        <p:spPr>
          <a:xfrm rot="5400000">
            <a:off x="6727784" y="2781466"/>
            <a:ext cx="901221" cy="3882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endCxn id="10" idx="3"/>
          </p:cNvCxnSpPr>
          <p:nvPr/>
        </p:nvCxnSpPr>
        <p:spPr>
          <a:xfrm rot="5400000">
            <a:off x="6833036" y="3574392"/>
            <a:ext cx="704112" cy="3748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endCxn id="11" idx="3"/>
          </p:cNvCxnSpPr>
          <p:nvPr/>
        </p:nvCxnSpPr>
        <p:spPr>
          <a:xfrm rot="5400000">
            <a:off x="6814209" y="4243235"/>
            <a:ext cx="724476" cy="3921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endCxn id="12" idx="3"/>
          </p:cNvCxnSpPr>
          <p:nvPr/>
        </p:nvCxnSpPr>
        <p:spPr>
          <a:xfrm rot="5400000">
            <a:off x="6787628" y="4935180"/>
            <a:ext cx="794930" cy="37485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endCxn id="13" idx="3"/>
          </p:cNvCxnSpPr>
          <p:nvPr/>
        </p:nvCxnSpPr>
        <p:spPr>
          <a:xfrm rot="5400000">
            <a:off x="6807768" y="5649482"/>
            <a:ext cx="737358" cy="3921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2080248"/>
            <a:ext cx="5904656" cy="6697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проектировочный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928594"/>
            <a:ext cx="5904656" cy="6444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751586"/>
            <a:ext cx="5904656" cy="6369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567070"/>
            <a:ext cx="5904656" cy="6621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нтерпретация данных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5407770"/>
            <a:ext cx="5904656" cy="6855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целеобразовательный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7564" y="404664"/>
            <a:ext cx="7956884" cy="14970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педагогической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диагностики:</a:t>
            </a:r>
            <a:endParaRPr lang="ru-RU" sz="4000" dirty="0"/>
          </a:p>
        </p:txBody>
      </p:sp>
      <p:cxnSp>
        <p:nvCxnSpPr>
          <p:cNvPr id="10" name="Соединительная линия уступом 9"/>
          <p:cNvCxnSpPr>
            <a:stCxn id="8" idx="1"/>
            <a:endCxn id="3" idx="1"/>
          </p:cNvCxnSpPr>
          <p:nvPr/>
        </p:nvCxnSpPr>
        <p:spPr>
          <a:xfrm rot="10800000" flipH="1" flipV="1">
            <a:off x="647564" y="1153170"/>
            <a:ext cx="1116124" cy="1261965"/>
          </a:xfrm>
          <a:prstGeom prst="bentConnector3">
            <a:avLst>
              <a:gd name="adj1" fmla="val -204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endCxn id="4" idx="1"/>
          </p:cNvCxnSpPr>
          <p:nvPr/>
        </p:nvCxnSpPr>
        <p:spPr>
          <a:xfrm rot="16200000" flipH="1">
            <a:off x="952685" y="2439802"/>
            <a:ext cx="829918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endCxn id="5" idx="1"/>
          </p:cNvCxnSpPr>
          <p:nvPr/>
        </p:nvCxnSpPr>
        <p:spPr>
          <a:xfrm rot="16200000" flipH="1">
            <a:off x="939110" y="3245465"/>
            <a:ext cx="857068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endCxn id="6" idx="1"/>
          </p:cNvCxnSpPr>
          <p:nvPr/>
        </p:nvCxnSpPr>
        <p:spPr>
          <a:xfrm rot="16200000" flipH="1">
            <a:off x="957112" y="4091559"/>
            <a:ext cx="821064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endCxn id="7" idx="1"/>
          </p:cNvCxnSpPr>
          <p:nvPr/>
        </p:nvCxnSpPr>
        <p:spPr>
          <a:xfrm rot="16200000" flipH="1">
            <a:off x="926957" y="4913802"/>
            <a:ext cx="881374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8" idx="3"/>
            <a:endCxn id="3" idx="3"/>
          </p:cNvCxnSpPr>
          <p:nvPr/>
        </p:nvCxnSpPr>
        <p:spPr>
          <a:xfrm flipH="1">
            <a:off x="7668344" y="1153171"/>
            <a:ext cx="936104" cy="1261965"/>
          </a:xfrm>
          <a:prstGeom prst="bentConnector3">
            <a:avLst>
              <a:gd name="adj1" fmla="val -244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endCxn id="4" idx="3"/>
          </p:cNvCxnSpPr>
          <p:nvPr/>
        </p:nvCxnSpPr>
        <p:spPr>
          <a:xfrm rot="5400000">
            <a:off x="7610549" y="2472930"/>
            <a:ext cx="835670" cy="7200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5" idx="3"/>
          </p:cNvCxnSpPr>
          <p:nvPr/>
        </p:nvCxnSpPr>
        <p:spPr>
          <a:xfrm rot="5400000">
            <a:off x="7618765" y="3300384"/>
            <a:ext cx="819238" cy="7200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endCxn id="6" idx="3"/>
          </p:cNvCxnSpPr>
          <p:nvPr/>
        </p:nvCxnSpPr>
        <p:spPr>
          <a:xfrm rot="5400000">
            <a:off x="7617852" y="4127563"/>
            <a:ext cx="821064" cy="7200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endCxn id="7" idx="3"/>
          </p:cNvCxnSpPr>
          <p:nvPr/>
        </p:nvCxnSpPr>
        <p:spPr>
          <a:xfrm rot="5400000">
            <a:off x="7602185" y="4964294"/>
            <a:ext cx="852398" cy="7200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7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212976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6"/>
            <a:ext cx="7632848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педагогической диагностики могут использоваться исключительно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для</a:t>
            </a:r>
            <a:r>
              <a:rPr lang="ru-RU" sz="3000" dirty="0" smtClean="0"/>
              <a:t>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 следующих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образовательных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задач: 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581128"/>
            <a:ext cx="7632848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оптимизации работы с группой детей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ходе образовательной деятельности педагоги должны создавать диагностические ситуации, чтобы оценить индивидуальную динамику детей и скорректировать свои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492896"/>
            <a:ext cx="7632848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индивидуализации образования   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том числе поддержки ребенка, построения его образовательной траектории или профессиональной коррекции особенностей его развития)</a:t>
            </a:r>
          </a:p>
        </p:txBody>
      </p:sp>
      <p:cxnSp>
        <p:nvCxnSpPr>
          <p:cNvPr id="8" name="Соединительная линия уступом 7"/>
          <p:cNvCxnSpPr>
            <a:stCxn id="4" idx="1"/>
            <a:endCxn id="7" idx="1"/>
          </p:cNvCxnSpPr>
          <p:nvPr/>
        </p:nvCxnSpPr>
        <p:spPr>
          <a:xfrm rot="10800000" flipV="1">
            <a:off x="755576" y="1268760"/>
            <a:ext cx="12700" cy="216024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endCxn id="6" idx="1"/>
          </p:cNvCxnSpPr>
          <p:nvPr/>
        </p:nvCxnSpPr>
        <p:spPr>
          <a:xfrm rot="16200000" flipH="1">
            <a:off x="-396552" y="4365104"/>
            <a:ext cx="208823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3"/>
            <a:endCxn id="7" idx="3"/>
          </p:cNvCxnSpPr>
          <p:nvPr/>
        </p:nvCxnSpPr>
        <p:spPr>
          <a:xfrm>
            <a:off x="8388424" y="1268760"/>
            <a:ext cx="12700" cy="216024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endCxn id="6" idx="3"/>
          </p:cNvCxnSpPr>
          <p:nvPr/>
        </p:nvCxnSpPr>
        <p:spPr>
          <a:xfrm rot="5400000">
            <a:off x="7452320" y="4365104"/>
            <a:ext cx="208823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84784"/>
            <a:ext cx="7848872" cy="4104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конце учебного года проводится сравнительный анализ результативности образовательного процесса и на основе анализа определяется планирование педагогической деятельности на следующий учебный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680960" cy="1371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Основной образовательной программы может проводиться оценка индивидуального развития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924944"/>
            <a:ext cx="7488832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Такая оценка производится педагогическим работником в рамках                                     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педагогической диагностики           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планирования)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683568" y="836712"/>
            <a:ext cx="7704856" cy="511256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</a:t>
            </a:r>
            <a:r>
              <a:rPr lang="ru-RU" sz="28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                     к </a:t>
            </a:r>
            <a:r>
              <a:rPr lang="ru-RU" sz="28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 освоения Программы </a:t>
            </a:r>
            <a:r>
              <a:rPr lang="ru-RU" sz="28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представлены  в  </a:t>
            </a:r>
            <a:r>
              <a:rPr lang="ru-RU" sz="28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28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b="1" u="sng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целевых </a:t>
            </a:r>
            <a:r>
              <a:rPr lang="ru-RU" sz="2800" b="1" u="sng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</a:t>
            </a:r>
            <a:r>
              <a:rPr lang="ru-RU" sz="2800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8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образования, которые представляют собой социально-нормативные </a:t>
            </a:r>
            <a:r>
              <a:rPr lang="ru-RU" sz="2800" b="1" u="sng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ребенка на этапе завершения уровня дошкольного </a:t>
            </a:r>
            <a:r>
              <a:rPr lang="ru-RU" sz="2800" b="1" u="sng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8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70384"/>
            <a:ext cx="7704856" cy="2426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30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                         </a:t>
            </a:r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является </a:t>
            </a:r>
            <a:r>
              <a:rPr lang="ru-RU" sz="30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основой </a:t>
            </a:r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объективной оценки соответствия </a:t>
            </a:r>
            <a:r>
              <a:rPr lang="ru-RU" sz="30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какого-либо </a:t>
            </a:r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развития </a:t>
            </a:r>
            <a:r>
              <a:rPr lang="ru-RU" sz="30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83568" y="3573016"/>
            <a:ext cx="7704856" cy="266429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Специфика дошкольного детства и система дошкольного образования делают </a:t>
            </a:r>
            <a:r>
              <a:rPr lang="ru-RU" sz="3000" b="1" u="sng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неправомерным требовать </a:t>
            </a:r>
            <a:r>
              <a:rPr lang="ru-RU" sz="3000" b="1" u="sng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000" b="1" u="sng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3000" b="1" spc="7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конкретных </a:t>
            </a:r>
            <a:r>
              <a:rPr lang="ru-RU" sz="3000" b="1" spc="7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достижений </a:t>
            </a: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3" idx="2"/>
            <a:endCxn id="3" idx="2"/>
          </p:cNvCxnSpPr>
          <p:nvPr/>
        </p:nvCxnSpPr>
        <p:spPr>
          <a:xfrm>
            <a:off x="4535996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4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диагностика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особый вид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   направленный  на  изучение  ребенка  дошкольного возраста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96952"/>
            <a:ext cx="3888432" cy="3240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познания его индивидуальности и оценки его развития как субъекта познания, общения и деятельности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996952"/>
            <a:ext cx="3888432" cy="32403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мотивов его поступков, видение скрытых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резервов личностного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развития, предвидение его поведения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будущем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051720" y="2348880"/>
            <a:ext cx="720080" cy="64807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44208" y="2348880"/>
            <a:ext cx="720080" cy="64807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208912" cy="4464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является начальным этапом педагогического проектирования, позволяя определить актуальные образовательные задачи, индивидуализировать образовательный процесс, и завершает цепочку по решению этих задач, поскольку направлена на выявление результативности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9178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9612" y="3140968"/>
            <a:ext cx="6984776" cy="2736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результативности образовательного процесса,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лежащего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основе планирования педагогического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проектирования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612" y="620688"/>
            <a:ext cx="6984776" cy="16344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оценки индивидуального развития </a:t>
            </a:r>
            <a:endParaRPr lang="ru-RU" sz="4000" dirty="0"/>
          </a:p>
        </p:txBody>
      </p:sp>
      <p:cxnSp>
        <p:nvCxnSpPr>
          <p:cNvPr id="5" name="Соединительная линия уступом 4"/>
          <p:cNvCxnSpPr>
            <a:stCxn id="4" idx="1"/>
            <a:endCxn id="3" idx="1"/>
          </p:cNvCxnSpPr>
          <p:nvPr/>
        </p:nvCxnSpPr>
        <p:spPr>
          <a:xfrm rot="10800000" flipV="1">
            <a:off x="1079612" y="1437928"/>
            <a:ext cx="12700" cy="3071192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>
            <a:stCxn id="4" idx="3"/>
            <a:endCxn id="3" idx="3"/>
          </p:cNvCxnSpPr>
          <p:nvPr/>
        </p:nvCxnSpPr>
        <p:spPr>
          <a:xfrm>
            <a:off x="8064388" y="1437928"/>
            <a:ext cx="12700" cy="3071192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852936"/>
            <a:ext cx="7488832" cy="10547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Индивидуализация образования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437112"/>
            <a:ext cx="7488832" cy="11304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Оптимизация работы                                        с группой детей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548680"/>
            <a:ext cx="4248472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800" dirty="0"/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0800000" flipV="1">
            <a:off x="838643" y="1376772"/>
            <a:ext cx="1584176" cy="2003547"/>
          </a:xfrm>
          <a:prstGeom prst="bentConnector3">
            <a:avLst>
              <a:gd name="adj1" fmla="val 1144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2" idx="3"/>
            <a:endCxn id="4" idx="3"/>
          </p:cNvCxnSpPr>
          <p:nvPr/>
        </p:nvCxnSpPr>
        <p:spPr>
          <a:xfrm>
            <a:off x="6660232" y="1376772"/>
            <a:ext cx="1656184" cy="2003547"/>
          </a:xfrm>
          <a:prstGeom prst="bentConnector3">
            <a:avLst>
              <a:gd name="adj1" fmla="val 1138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endCxn id="5" idx="3"/>
          </p:cNvCxnSpPr>
          <p:nvPr/>
        </p:nvCxnSpPr>
        <p:spPr>
          <a:xfrm rot="5400000">
            <a:off x="7613426" y="4083309"/>
            <a:ext cx="1622005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endCxn id="5" idx="1"/>
          </p:cNvCxnSpPr>
          <p:nvPr/>
        </p:nvCxnSpPr>
        <p:spPr>
          <a:xfrm rot="16200000" flipH="1">
            <a:off x="-91431" y="4083309"/>
            <a:ext cx="1622006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7" y="2092988"/>
            <a:ext cx="4716523" cy="700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объективности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5401914"/>
            <a:ext cx="4716524" cy="9794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целостного изучения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735872"/>
            <a:ext cx="4716524" cy="700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процессуальности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6" y="4557458"/>
            <a:ext cx="4716524" cy="7272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компетентности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909152"/>
            <a:ext cx="4716523" cy="660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персонализации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0162"/>
            <a:ext cx="7992888" cy="12472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педагогической диагностики</a:t>
            </a:r>
            <a:endParaRPr lang="ru-RU" sz="4000" dirty="0"/>
          </a:p>
        </p:txBody>
      </p:sp>
      <p:cxnSp>
        <p:nvCxnSpPr>
          <p:cNvPr id="10" name="Соединительная линия уступом 9"/>
          <p:cNvCxnSpPr>
            <a:stCxn id="8" idx="1"/>
            <a:endCxn id="3" idx="1"/>
          </p:cNvCxnSpPr>
          <p:nvPr/>
        </p:nvCxnSpPr>
        <p:spPr>
          <a:xfrm rot="10800000" flipH="1" flipV="1">
            <a:off x="611559" y="983810"/>
            <a:ext cx="1512167" cy="1459255"/>
          </a:xfrm>
          <a:prstGeom prst="bentConnector3">
            <a:avLst>
              <a:gd name="adj1" fmla="val -151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8" idx="3"/>
            <a:endCxn id="3" idx="3"/>
          </p:cNvCxnSpPr>
          <p:nvPr/>
        </p:nvCxnSpPr>
        <p:spPr>
          <a:xfrm flipH="1">
            <a:off x="6840250" y="983811"/>
            <a:ext cx="1764198" cy="1459255"/>
          </a:xfrm>
          <a:prstGeom prst="bentConnector3">
            <a:avLst>
              <a:gd name="adj1" fmla="val -129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 rot="10800000">
            <a:off x="1187356" y="2442949"/>
            <a:ext cx="269" cy="116"/>
          </a:xfrm>
          <a:prstGeom prst="bentConnector3">
            <a:avLst>
              <a:gd name="adj1" fmla="val -5023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endCxn id="7" idx="1"/>
          </p:cNvCxnSpPr>
          <p:nvPr/>
        </p:nvCxnSpPr>
        <p:spPr>
          <a:xfrm>
            <a:off x="1187624" y="2443065"/>
            <a:ext cx="936104" cy="7964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endCxn id="7" idx="3"/>
          </p:cNvCxnSpPr>
          <p:nvPr/>
        </p:nvCxnSpPr>
        <p:spPr>
          <a:xfrm rot="10800000" flipV="1">
            <a:off x="6840252" y="2439894"/>
            <a:ext cx="936101" cy="7996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endCxn id="5" idx="1"/>
          </p:cNvCxnSpPr>
          <p:nvPr/>
        </p:nvCxnSpPr>
        <p:spPr>
          <a:xfrm rot="16200000" flipH="1">
            <a:off x="1466481" y="3428703"/>
            <a:ext cx="846442" cy="4680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endCxn id="5" idx="3"/>
          </p:cNvCxnSpPr>
          <p:nvPr/>
        </p:nvCxnSpPr>
        <p:spPr>
          <a:xfrm rot="5400000">
            <a:off x="6646126" y="3423773"/>
            <a:ext cx="856303" cy="4680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endCxn id="6" idx="1"/>
          </p:cNvCxnSpPr>
          <p:nvPr/>
        </p:nvCxnSpPr>
        <p:spPr>
          <a:xfrm rot="16200000" flipH="1">
            <a:off x="1477832" y="4275208"/>
            <a:ext cx="823735" cy="4680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endCxn id="6" idx="3"/>
          </p:cNvCxnSpPr>
          <p:nvPr/>
        </p:nvCxnSpPr>
        <p:spPr>
          <a:xfrm rot="5400000">
            <a:off x="6670550" y="4283353"/>
            <a:ext cx="807450" cy="4680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4" idx="1"/>
          </p:cNvCxnSpPr>
          <p:nvPr/>
        </p:nvCxnSpPr>
        <p:spPr>
          <a:xfrm rot="16200000" flipH="1">
            <a:off x="1397659" y="5165552"/>
            <a:ext cx="984084" cy="4680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endCxn id="4" idx="3"/>
          </p:cNvCxnSpPr>
          <p:nvPr/>
        </p:nvCxnSpPr>
        <p:spPr>
          <a:xfrm rot="5400000">
            <a:off x="6569664" y="5152981"/>
            <a:ext cx="1009228" cy="4680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0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475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Garamond</vt:lpstr>
      <vt:lpstr>Times New Roman</vt:lpstr>
      <vt:lpstr>Savon</vt:lpstr>
      <vt:lpstr>Задачи и содержание педагогической диагностики индивидуального развития дошкольников в соответствии с требованиями  ФГОС                    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и содержание педагогической диагностики индивидуального развития дошкольников в соответствии с требованиями ФГОС дошкольного образования</dc:title>
  <dc:creator>Admin</dc:creator>
  <cp:lastModifiedBy>Таня</cp:lastModifiedBy>
  <cp:revision>41</cp:revision>
  <dcterms:created xsi:type="dcterms:W3CDTF">2015-04-21T06:14:42Z</dcterms:created>
  <dcterms:modified xsi:type="dcterms:W3CDTF">2015-04-30T17:13:21Z</dcterms:modified>
</cp:coreProperties>
</file>