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56" r:id="rId3"/>
    <p:sldId id="259" r:id="rId4"/>
    <p:sldId id="261" r:id="rId5"/>
    <p:sldId id="262" r:id="rId6"/>
    <p:sldId id="280" r:id="rId7"/>
    <p:sldId id="289" r:id="rId8"/>
    <p:sldId id="290" r:id="rId9"/>
    <p:sldId id="291" r:id="rId10"/>
    <p:sldId id="265" r:id="rId11"/>
    <p:sldId id="266" r:id="rId12"/>
    <p:sldId id="279" r:id="rId13"/>
    <p:sldId id="269" r:id="rId14"/>
    <p:sldId id="271" r:id="rId15"/>
    <p:sldId id="302" r:id="rId16"/>
    <p:sldId id="274" r:id="rId17"/>
    <p:sldId id="275" r:id="rId18"/>
    <p:sldId id="281" r:id="rId19"/>
    <p:sldId id="277" r:id="rId20"/>
    <p:sldId id="29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1" autoAdjust="0"/>
    <p:restoredTop sz="94660"/>
  </p:normalViewPr>
  <p:slideViewPr>
    <p:cSldViewPr>
      <p:cViewPr varScale="1">
        <p:scale>
          <a:sx n="106" d="100"/>
          <a:sy n="106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3164AF-D529-48BC-9416-D4941B88F6AD}" type="datetimeFigureOut">
              <a:rPr lang="ru-RU"/>
              <a:pPr>
                <a:defRPr/>
              </a:pPr>
              <a:t>16.02.2016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682251-3D29-41C1-ACA9-40695B701E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26DE9-FF99-46E7-81D2-FB557682848B}" type="datetimeFigureOut">
              <a:rPr lang="ru-RU"/>
              <a:pPr>
                <a:defRPr/>
              </a:pPr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89031-47B0-4D5C-B5BB-AF7D89B50E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FBAC1-0C00-4D09-B49E-B0A694C9C0BB}" type="datetimeFigureOut">
              <a:rPr lang="ru-RU"/>
              <a:pPr>
                <a:defRPr/>
              </a:pPr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97ABA-5BAD-46DF-8009-D774417D0D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CEC1C-0E94-4524-9EBE-B17000BDADCF}" type="datetimeFigureOut">
              <a:rPr lang="ru-RU"/>
              <a:pPr>
                <a:defRPr/>
              </a:pPr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4811-83F7-4F60-8EBB-703A300DAB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FD10-9F51-4E23-8C3B-4079E8FA619F}" type="datetimeFigureOut">
              <a:rPr lang="ru-RU"/>
              <a:pPr>
                <a:defRPr/>
              </a:pPr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476D4-2C4D-4933-A70E-876FA7FC3B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ED65-12AF-4826-BC2E-2DAED115C335}" type="datetimeFigureOut">
              <a:rPr lang="ru-RU"/>
              <a:pPr>
                <a:defRPr/>
              </a:pPr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421F7-5485-45C2-9758-7BD46B98E7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32CAE-051D-4187-8084-FE19EB0486EE}" type="datetimeFigureOut">
              <a:rPr lang="ru-RU"/>
              <a:pPr>
                <a:defRPr/>
              </a:pPr>
              <a:t>16.02.2016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7AEC8-424F-43C3-A944-5CD1CAE77E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420C-FC64-45D9-B8C3-143953B4DB34}" type="datetimeFigureOut">
              <a:rPr lang="ru-RU"/>
              <a:pPr>
                <a:defRPr/>
              </a:pPr>
              <a:t>16.02.2016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CA69F-CA73-4859-956E-1CC7E45F75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38E79-AE94-4B18-8CAE-163B918409F6}" type="datetimeFigureOut">
              <a:rPr lang="ru-RU"/>
              <a:pPr>
                <a:defRPr/>
              </a:pPr>
              <a:t>16.02.2016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18E4E-A694-488D-BB9A-E33C8B0BC2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AF88-256F-48EB-A47E-9F8CB5AE2F58}" type="datetimeFigureOut">
              <a:rPr lang="ru-RU"/>
              <a:pPr>
                <a:defRPr/>
              </a:pPr>
              <a:t>16.02.2016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4C09E-5FBD-4407-B5E5-DEFADAD3D5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33337-830E-409F-BC4E-77B9CFEE11CE}" type="datetimeFigureOut">
              <a:rPr lang="ru-RU"/>
              <a:pPr>
                <a:defRPr/>
              </a:pPr>
              <a:t>16.02.2016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F45CA-9B97-46D1-B9B2-3041F4083E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CBD84-32C6-4059-8F57-B1AFA7E8403B}" type="datetimeFigureOut">
              <a:rPr lang="ru-RU"/>
              <a:pPr>
                <a:defRPr/>
              </a:pPr>
              <a:t>16.02.2016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3BF9D-F594-45AC-833C-67AC2532D1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247FF2-F38F-49B2-A484-09818AA65C6C}" type="datetimeFigureOut">
              <a:rPr lang="ru-RU"/>
              <a:pPr>
                <a:defRPr/>
              </a:pPr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D6057A-9FAE-492A-80EA-191DACC0AF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4;&#1091;&#1079;&#1099;&#1082;&#1072;%20&#1086;&#1089;&#1077;&#1085;&#1100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72;&#1088;&#1052;&#1072;&#1053;\&#1056;&#1072;&#1073;&#1086;&#1095;&#1080;&#1081;%20&#1089;&#1090;&#1086;&#1083;\&#1055;&#1091;&#1090;&#1077;&#1096;&#1077;&#1089;&#1090;&#1074;&#1080;&#1077;%20&#1074;%20&#1089;&#1082;&#1072;&#1079;&#1082;&#1091;%20&#171;&#1062;&#1072;&#1088;&#1077;&#1074;&#1085;&#1072;-&#1083;&#1103;&#1075;&#1091;&#1096;&#1082;&#1072;&#187;\&#1043;&#1088;&#1086;&#1084;.wav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jpe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4;&#1091;&#1079;&#1099;&#1082;&#1072;%20&#1086;&#1089;&#1077;&#1085;&#1100;.mp3" TargetMode="External"/><Relationship Id="rId6" Type="http://schemas.openxmlformats.org/officeDocument/2006/relationships/image" Target="../media/image69.png"/><Relationship Id="rId5" Type="http://schemas.openxmlformats.org/officeDocument/2006/relationships/image" Target="../media/image8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7;&#1072;&#1089;&#1090;&#1072;&#1074;&#1082;&#1072;%20&#1087;&#1077;&#1088;&#1077;&#1076;&#1072;&#1095;&#1080;%20&#8220;&#1042;%20&#1075;&#1086;&#1089;&#1090;&#1103;&#1093;%20&#1091;%20&#1089;&#1082;&#1072;&#1079;&#1082;&#1080;%20-%20&#1055;&#1088;&#1080;&#1093;&#1086;&#1076;&#1080;&#1090;&#1077;%20&#1074;%20&#1075;&#1086;&#1089;&#1090;&#1080;%20&#1082;%20&#1085;&#1072;&#1084;%20(mp3ostrov.com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79;&#1072;&#1088;&#1103;&#1076;&#1082;&#1072;%20&#1076;&#1083;&#1103;%20&#1076;&#1077;&#1090;&#1077;&#1081;.mp3" TargetMode="Externa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285992"/>
            <a:ext cx="8558218" cy="1470025"/>
          </a:xfrm>
        </p:spPr>
        <p:txBody>
          <a:bodyPr/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Итоговое  интегрированное занятие в старшей группе №9</a:t>
            </a:r>
            <a:b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4000" i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3886200"/>
            <a:ext cx="5786478" cy="2471758"/>
          </a:xfrm>
        </p:spPr>
        <p:txBody>
          <a:bodyPr/>
          <a:lstStyle/>
          <a:p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«Путешествие в сказку»</a:t>
            </a:r>
          </a:p>
          <a:p>
            <a:endParaRPr lang="ru-RU" dirty="0" smtClean="0"/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</a:t>
            </a:r>
          </a:p>
          <a:p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26 ноября 2015 год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Подготовила :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Галиева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Л.Р.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музыка осе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-642974" y="2786058"/>
            <a:ext cx="304800" cy="3048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929066"/>
            <a:ext cx="1889110" cy="211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9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Прямоугольник 1"/>
          <p:cNvGrpSpPr>
            <a:grpSpLocks/>
          </p:cNvGrpSpPr>
          <p:nvPr/>
        </p:nvGrpSpPr>
        <p:grpSpPr bwMode="auto">
          <a:xfrm>
            <a:off x="207963" y="139700"/>
            <a:ext cx="8723312" cy="6572250"/>
            <a:chOff x="131" y="88"/>
            <a:chExt cx="5495" cy="4140"/>
          </a:xfrm>
        </p:grpSpPr>
        <p:pic>
          <p:nvPicPr>
            <p:cNvPr id="21505" name="Прямоугольни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1" y="88"/>
              <a:ext cx="5495" cy="4140"/>
            </a:xfrm>
            <a:prstGeom prst="rect">
              <a:avLst/>
            </a:prstGeom>
            <a:noFill/>
          </p:spPr>
        </p:pic>
        <p:sp>
          <p:nvSpPr>
            <p:cNvPr id="21506" name="Text Box 2"/>
            <p:cNvSpPr txBox="1">
              <a:spLocks noChangeArrowheads="1"/>
            </p:cNvSpPr>
            <p:nvPr/>
          </p:nvSpPr>
          <p:spPr bwMode="auto">
            <a:xfrm>
              <a:off x="295" y="255"/>
              <a:ext cx="5170" cy="3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539750" y="549275"/>
            <a:ext cx="31686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400" b="1">
                <a:solidFill>
                  <a:schemeClr val="tx2"/>
                </a:solidFill>
                <a:cs typeface="Times New Roman" pitchFamily="18" charset="0"/>
              </a:rPr>
              <a:t>Задачи в стихах</a:t>
            </a:r>
            <a:r>
              <a:rPr lang="ru-RU" sz="1400" i="1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779838" y="476250"/>
            <a:ext cx="46085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539580" anchor="ctr">
            <a:spAutoFit/>
          </a:bodyPr>
          <a:lstStyle/>
          <a:p>
            <a:r>
              <a:rPr lang="ru-RU" sz="2400">
                <a:solidFill>
                  <a:srgbClr val="558ED5"/>
                </a:solidFill>
                <a:cs typeface="Times New Roman" pitchFamily="18" charset="0"/>
              </a:rPr>
              <a:t>Шесть веселых медвежат</a:t>
            </a:r>
            <a:endParaRPr lang="ru-RU" sz="2400">
              <a:solidFill>
                <a:srgbClr val="558ED5"/>
              </a:solidFill>
            </a:endParaRPr>
          </a:p>
          <a:p>
            <a:pPr eaLnBrk="0" hangingPunct="0"/>
            <a:r>
              <a:rPr lang="ru-RU" sz="2400">
                <a:solidFill>
                  <a:srgbClr val="558ED5"/>
                </a:solidFill>
                <a:cs typeface="Times New Roman" pitchFamily="18" charset="0"/>
              </a:rPr>
              <a:t>За малиной в лес спешат,</a:t>
            </a:r>
            <a:br>
              <a:rPr lang="ru-RU" sz="2400">
                <a:solidFill>
                  <a:srgbClr val="558ED5"/>
                </a:solidFill>
                <a:cs typeface="Times New Roman" pitchFamily="18" charset="0"/>
              </a:rPr>
            </a:br>
            <a:r>
              <a:rPr lang="ru-RU" sz="2400">
                <a:solidFill>
                  <a:srgbClr val="558ED5"/>
                </a:solidFill>
                <a:cs typeface="Times New Roman" pitchFamily="18" charset="0"/>
              </a:rPr>
              <a:t>Но один из них устал,</a:t>
            </a:r>
          </a:p>
          <a:p>
            <a:pPr eaLnBrk="0" hangingPunct="0"/>
            <a:r>
              <a:rPr lang="ru-RU" sz="2400">
                <a:solidFill>
                  <a:srgbClr val="558ED5"/>
                </a:solidFill>
                <a:cs typeface="Times New Roman" pitchFamily="18" charset="0"/>
              </a:rPr>
              <a:t>От товарищей отстал.</a:t>
            </a:r>
            <a:br>
              <a:rPr lang="ru-RU" sz="2400">
                <a:solidFill>
                  <a:srgbClr val="558ED5"/>
                </a:solidFill>
                <a:cs typeface="Times New Roman" pitchFamily="18" charset="0"/>
              </a:rPr>
            </a:br>
            <a:r>
              <a:rPr lang="ru-RU" sz="2400">
                <a:solidFill>
                  <a:srgbClr val="558ED5"/>
                </a:solidFill>
                <a:cs typeface="Times New Roman" pitchFamily="18" charset="0"/>
              </a:rPr>
              <a:t>А теперь ответ найди:</a:t>
            </a:r>
            <a:br>
              <a:rPr lang="ru-RU" sz="2400">
                <a:solidFill>
                  <a:srgbClr val="558ED5"/>
                </a:solidFill>
                <a:cs typeface="Times New Roman" pitchFamily="18" charset="0"/>
              </a:rPr>
            </a:br>
            <a:r>
              <a:rPr lang="ru-RU" sz="2400">
                <a:solidFill>
                  <a:srgbClr val="558ED5"/>
                </a:solidFill>
                <a:cs typeface="Times New Roman" pitchFamily="18" charset="0"/>
              </a:rPr>
              <a:t>Сколько мишек впереди?</a:t>
            </a:r>
            <a:endParaRPr lang="ru-RU" sz="2400">
              <a:solidFill>
                <a:srgbClr val="558ED5"/>
              </a:solidFill>
            </a:endParaRPr>
          </a:p>
        </p:txBody>
      </p:sp>
      <p:pic>
        <p:nvPicPr>
          <p:cNvPr id="21510" name="Picture 3" descr="D:\Мои кадры\рисунки\анимация\медвежонок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581525"/>
            <a:ext cx="1270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3" descr="D:\Мои кадры\рисунки\анимация\медвежонок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4797425"/>
            <a:ext cx="1270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3" descr="D:\Мои кадры\рисунки\анимация\медвежонок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2997200"/>
            <a:ext cx="1270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4" descr="D:\Мои кадры\рисунки\анимация\медвежонок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997200"/>
            <a:ext cx="1270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6" descr="D:\Мои кадры\рисунки\анимация\медвежонок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500438"/>
            <a:ext cx="1270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7" descr="D:\Мои кадры\рисунки\анимация\медвежоно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508500"/>
            <a:ext cx="126206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9425" y="3170238"/>
            <a:ext cx="2322513" cy="2047875"/>
          </a:xfrm>
          <a:prstGeom prst="rect">
            <a:avLst/>
          </a:prstGeom>
          <a:noFill/>
        </p:spPr>
      </p:pic>
      <p:pic>
        <p:nvPicPr>
          <p:cNvPr id="215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1268413"/>
            <a:ext cx="1079500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208912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2532" name="Picture 2" descr="http://www.acofunki.com/images/ACO-funki2/KrybberPigs-200px_rdax_71.gif"/>
          <p:cNvPicPr>
            <a:picLocks noChangeAspect="1" noChangeArrowheads="1"/>
          </p:cNvPicPr>
          <p:nvPr/>
        </p:nvPicPr>
        <p:blipFill>
          <a:blip r:embed="rId2"/>
          <a:srcRect l="15120" t="45358" r="16841"/>
          <a:stretch>
            <a:fillRect/>
          </a:stretch>
        </p:blipFill>
        <p:spPr bwMode="auto">
          <a:xfrm rot="-1083065">
            <a:off x="454025" y="2746375"/>
            <a:ext cx="2081213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059113" y="549275"/>
            <a:ext cx="51847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558ED5"/>
                </a:solidFill>
                <a:cs typeface="Times New Roman" pitchFamily="18" charset="0"/>
              </a:rPr>
              <a:t>Семь весёлых поросят </a:t>
            </a:r>
            <a:br>
              <a:rPr lang="ru-RU" sz="2400" b="1">
                <a:solidFill>
                  <a:srgbClr val="558ED5"/>
                </a:solidFill>
                <a:cs typeface="Times New Roman" pitchFamily="18" charset="0"/>
              </a:rPr>
            </a:br>
            <a:r>
              <a:rPr lang="ru-RU" sz="2400" b="1">
                <a:solidFill>
                  <a:srgbClr val="558ED5"/>
                </a:solidFill>
                <a:cs typeface="Times New Roman" pitchFamily="18" charset="0"/>
              </a:rPr>
              <a:t>У корытца в ряд стоят. </a:t>
            </a:r>
            <a:br>
              <a:rPr lang="ru-RU" sz="2400" b="1">
                <a:solidFill>
                  <a:srgbClr val="558ED5"/>
                </a:solidFill>
                <a:cs typeface="Times New Roman" pitchFamily="18" charset="0"/>
              </a:rPr>
            </a:br>
            <a:r>
              <a:rPr lang="ru-RU" sz="2400" b="1">
                <a:solidFill>
                  <a:srgbClr val="558ED5"/>
                </a:solidFill>
                <a:cs typeface="Times New Roman" pitchFamily="18" charset="0"/>
              </a:rPr>
              <a:t>Два решили спать ложиться, </a:t>
            </a:r>
            <a:br>
              <a:rPr lang="ru-RU" sz="2400" b="1">
                <a:solidFill>
                  <a:srgbClr val="558ED5"/>
                </a:solidFill>
                <a:cs typeface="Times New Roman" pitchFamily="18" charset="0"/>
              </a:rPr>
            </a:br>
            <a:r>
              <a:rPr lang="ru-RU" sz="2400" b="1">
                <a:solidFill>
                  <a:srgbClr val="558ED5"/>
                </a:solidFill>
                <a:cs typeface="Times New Roman" pitchFamily="18" charset="0"/>
              </a:rPr>
              <a:t>Сколько свинок у корытца?</a:t>
            </a:r>
            <a:endParaRPr lang="ru-RU" sz="2400" b="1">
              <a:solidFill>
                <a:srgbClr val="558ED5"/>
              </a:solidFill>
            </a:endParaRPr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5213" y="2882900"/>
            <a:ext cx="2322512" cy="2043113"/>
          </a:xfrm>
          <a:prstGeom prst="rect">
            <a:avLst/>
          </a:prstGeom>
          <a:noFill/>
        </p:spPr>
      </p:pic>
      <p:pic>
        <p:nvPicPr>
          <p:cNvPr id="22535" name="Picture 4" descr="http://img0.liveinternet.ru/images/attach/b/1/2398/2398128_2035509_svin0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3284538"/>
            <a:ext cx="13160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 descr="http://img0.liveinternet.ru/images/attach/b/1/2398/2398128_2035509_svin0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4543425"/>
            <a:ext cx="136842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5338" y="2205038"/>
            <a:ext cx="1282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2997200"/>
            <a:ext cx="12382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4975" y="3644900"/>
            <a:ext cx="12382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4292600"/>
            <a:ext cx="133826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5229225"/>
            <a:ext cx="14398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Прямоугольник 2"/>
          <p:cNvGrpSpPr>
            <a:grpSpLocks/>
          </p:cNvGrpSpPr>
          <p:nvPr/>
        </p:nvGrpSpPr>
        <p:grpSpPr bwMode="auto">
          <a:xfrm>
            <a:off x="207963" y="73025"/>
            <a:ext cx="8723312" cy="6565900"/>
            <a:chOff x="131" y="46"/>
            <a:chExt cx="5495" cy="4136"/>
          </a:xfrm>
        </p:grpSpPr>
        <p:pic>
          <p:nvPicPr>
            <p:cNvPr id="25601" name="Прямоугольник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1" y="46"/>
              <a:ext cx="5495" cy="4136"/>
            </a:xfrm>
            <a:prstGeom prst="rect">
              <a:avLst/>
            </a:prstGeom>
            <a:noFill/>
          </p:spPr>
        </p:pic>
        <p:sp>
          <p:nvSpPr>
            <p:cNvPr id="25602" name="Text Box 2"/>
            <p:cNvSpPr txBox="1">
              <a:spLocks noChangeArrowheads="1"/>
            </p:cNvSpPr>
            <p:nvPr/>
          </p:nvSpPr>
          <p:spPr bwMode="auto">
            <a:xfrm>
              <a:off x="295" y="210"/>
              <a:ext cx="5170" cy="3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3573463"/>
            <a:ext cx="246062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1773238"/>
            <a:ext cx="2041525" cy="45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ертикальный свиток 8"/>
          <p:cNvSpPr/>
          <p:nvPr/>
        </p:nvSpPr>
        <p:spPr>
          <a:xfrm>
            <a:off x="1331913" y="2133600"/>
            <a:ext cx="3095625" cy="3375025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692275" y="2636838"/>
            <a:ext cx="24479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F2F2F2"/>
                </a:solidFill>
                <a:cs typeface="Times New Roman" pitchFamily="18" charset="0"/>
              </a:rPr>
              <a:t>Ищи меня за тридевять земель, в тридесятом Царстве у Кощея Бессмертного</a:t>
            </a:r>
            <a:endParaRPr lang="ru-RU" sz="2400" b="1">
              <a:solidFill>
                <a:srgbClr val="F2F2F2"/>
              </a:solidFill>
            </a:endParaRPr>
          </a:p>
        </p:txBody>
      </p:sp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1557338"/>
            <a:ext cx="265112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1560" y="476672"/>
            <a:ext cx="784887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Иван-царевич выполнил задания лягушки. Лягушка прыгнула, сбросила с себя лягушечью кожу и обернулась Василисой Прекрасной.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11" name="Гром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1572924" y="5500702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5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 animBg="1"/>
      <p:bldP spid="368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Прямоугольник 1"/>
          <p:cNvGrpSpPr>
            <a:grpSpLocks/>
          </p:cNvGrpSpPr>
          <p:nvPr/>
        </p:nvGrpSpPr>
        <p:grpSpPr bwMode="auto">
          <a:xfrm>
            <a:off x="133350" y="0"/>
            <a:ext cx="8724900" cy="6565900"/>
            <a:chOff x="84" y="0"/>
            <a:chExt cx="5496" cy="4136"/>
          </a:xfrm>
        </p:grpSpPr>
        <p:pic>
          <p:nvPicPr>
            <p:cNvPr id="26625" name="Прямоугольни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" y="0"/>
              <a:ext cx="5496" cy="4136"/>
            </a:xfrm>
            <a:prstGeom prst="rect">
              <a:avLst/>
            </a:prstGeom>
            <a:noFill/>
          </p:spPr>
        </p:pic>
        <p:sp>
          <p:nvSpPr>
            <p:cNvPr id="26626" name="Text Box 2"/>
            <p:cNvSpPr txBox="1">
              <a:spLocks noChangeArrowheads="1"/>
            </p:cNvSpPr>
            <p:nvPr/>
          </p:nvSpPr>
          <p:spPr bwMode="auto">
            <a:xfrm>
              <a:off x="249" y="164"/>
              <a:ext cx="5171" cy="3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26628" name="Picture 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2924175"/>
            <a:ext cx="24145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857627"/>
            <a:ext cx="1443037" cy="218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68313" y="673100"/>
            <a:ext cx="69119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1400">
                <a:cs typeface="Times New Roman" pitchFamily="18" charset="0"/>
              </a:rPr>
              <a:t>“</a:t>
            </a:r>
            <a:r>
              <a:rPr lang="ru-RU" sz="2400" b="1">
                <a:solidFill>
                  <a:srgbClr val="376092"/>
                </a:solidFill>
                <a:cs typeface="Times New Roman" pitchFamily="18" charset="0"/>
              </a:rPr>
              <a:t>Покажу тебе, где Кощей Бессмертный живет, если выполнишь мои задания».</a:t>
            </a:r>
            <a:endParaRPr lang="ru-RU" sz="2400" b="1">
              <a:solidFill>
                <a:srgbClr val="376092"/>
              </a:solidFill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 rot="18551652">
            <a:off x="2334419" y="2755107"/>
            <a:ext cx="1703387" cy="469900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66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143248"/>
            <a:ext cx="2071702" cy="304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3" y="0"/>
            <a:ext cx="8723312" cy="6565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620688"/>
            <a:ext cx="278954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2"/>
                </a:solidFill>
                <a:latin typeface="+mn-lt"/>
              </a:rPr>
              <a:t>Сравни числа:</a:t>
            </a:r>
            <a:r>
              <a:rPr lang="ru-RU" sz="3200" b="1" dirty="0">
                <a:solidFill>
                  <a:schemeClr val="tx2"/>
                </a:solidFill>
                <a:latin typeface="+mn-lt"/>
              </a:rPr>
              <a:t> 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3" y="2328863"/>
            <a:ext cx="3498850" cy="1577975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050" y="4273550"/>
            <a:ext cx="3255963" cy="1577975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9875" y="2328863"/>
            <a:ext cx="3498850" cy="1577975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09875" y="4273550"/>
            <a:ext cx="3498850" cy="1577975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73700" y="2328863"/>
            <a:ext cx="3498850" cy="1577975"/>
          </a:xfrm>
          <a:prstGeom prst="rect">
            <a:avLst/>
          </a:prstGeom>
          <a:noFill/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73700" y="4273550"/>
            <a:ext cx="3498850" cy="1577975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7100" y="2328863"/>
            <a:ext cx="1773238" cy="1577975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90925" y="4273550"/>
            <a:ext cx="1773238" cy="1577975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17900" y="2328863"/>
            <a:ext cx="1773238" cy="1577975"/>
          </a:xfrm>
          <a:prstGeom prst="rect">
            <a:avLst/>
          </a:prstGeom>
          <a:noFill/>
        </p:spPr>
      </p:pic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27775" y="4273550"/>
            <a:ext cx="1773238" cy="1577975"/>
          </a:xfrm>
          <a:prstGeom prst="rect">
            <a:avLst/>
          </a:prstGeom>
          <a:noFill/>
        </p:spPr>
      </p:pic>
      <p:pic>
        <p:nvPicPr>
          <p:cNvPr id="17" name="Прямоугольник 16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27775" y="2328863"/>
            <a:ext cx="1773238" cy="1577975"/>
          </a:xfrm>
          <a:prstGeom prst="rect">
            <a:avLst/>
          </a:prstGeom>
          <a:noFill/>
        </p:spPr>
      </p:pic>
      <p:pic>
        <p:nvPicPr>
          <p:cNvPr id="18" name="Прямоугольник 17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54075" y="4273550"/>
            <a:ext cx="1773238" cy="1577975"/>
          </a:xfrm>
          <a:prstGeom prst="rect">
            <a:avLst/>
          </a:prstGeom>
          <a:noFill/>
        </p:spPr>
      </p:pic>
      <p:pic>
        <p:nvPicPr>
          <p:cNvPr id="27663" name="Picture 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04025" y="765175"/>
            <a:ext cx="8636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827584" y="2276872"/>
            <a:ext cx="288032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2-1=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7584" y="4581128"/>
            <a:ext cx="288032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9+1=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292080" y="2276872"/>
            <a:ext cx="288032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1+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1=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364088" y="4581128"/>
            <a:ext cx="288032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6-6=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87824" y="2420888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771800" y="4725144"/>
            <a:ext cx="966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236296" y="2428868"/>
            <a:ext cx="57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452320" y="4725144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5536" y="404664"/>
            <a:ext cx="5298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Решить примеры</a:t>
            </a:r>
            <a:endParaRPr lang="ru-RU" sz="4000" dirty="0"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“Я с тобой сражаться не буду, знаю, что ты меня все равно победишь, я эту сказку в детстве читал. Давай договоримся, если сможешь добраться до Василисы Прекрасной – освобожу ее, отпущу вас с миром. Если нет – пеняй на себя. Василису  в жены возьму, а тебя в темницу заточу». </a:t>
            </a:r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643182"/>
            <a:ext cx="2857520" cy="332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857364"/>
            <a:ext cx="2638425" cy="431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981075"/>
            <a:ext cx="74882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Назови предметы. По первым буквам составь слово.</a:t>
            </a: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620713"/>
            <a:ext cx="5762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6013" y="3213100"/>
          <a:ext cx="6768752" cy="144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2188"/>
                <a:gridCol w="1692188"/>
                <a:gridCol w="1692188"/>
                <a:gridCol w="1692188"/>
              </a:tblGrid>
              <a:tr h="1440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762" name="Picture 2" descr="http://im0-tub-kz.yandex.net/i?id=257011287-08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7002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4" descr="http://im0-tub-kz.yandex.net/i?id=46308613-05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1700213"/>
            <a:ext cx="14303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1527175"/>
            <a:ext cx="100806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9" descr="http://im8-tub-kz.yandex.net/i?id=483806289-51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1557338"/>
            <a:ext cx="771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29175" y="4869160"/>
            <a:ext cx="84510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А</a:t>
            </a:r>
          </a:p>
        </p:txBody>
      </p:sp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41525" y="4552950"/>
            <a:ext cx="1804988" cy="1646238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84513" y="4552950"/>
            <a:ext cx="2030412" cy="1646238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95788" y="4552950"/>
            <a:ext cx="1858962" cy="1646238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19750" y="4552950"/>
            <a:ext cx="2006600" cy="164623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7452320" y="4869160"/>
            <a:ext cx="78418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023 C 0.0618 -0.00116 0.12361 0.0007 0.18541 -0.00301 C 0.21267 -0.00463 0.24114 -0.02199 0.2684 -0.02639 C 0.29097 -0.03449 0.31545 -0.04838 0.33836 -0.05231 C 0.34531 -0.05486 0.35243 -0.05856 0.35954 -0.06018 C 0.36718 -0.0618 0.37482 -0.06042 0.38229 -0.06273 C 0.39791 -0.06713 0.40833 -0.08032 0.42309 -0.08611 C 0.43229 -0.09629 0.42343 -0.0875 0.43767 -0.09653 C 0.46354 -0.1125 0.44878 -0.10717 0.46545 -0.11227 C 0.47118 -0.11667 0.4776 -0.11967 0.48333 -0.125 C 0.49635 -0.1375 0.49843 -0.14444 0.51406 -0.14861 C 0.52829 -0.15926 0.54757 -0.16829 0.56302 -0.17222 C 0.56666 -0.175 0.57083 -0.17592 0.5743 -0.17963 C 0.57638 -0.18171 0.57725 -0.18588 0.57934 -0.1875 C 0.59513 -0.20139 0.58559 -0.18727 0.59062 -0.19537 " pathEditMode="relative" rAng="0" ptsTypes="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C 0.01354 -0.0125 0.00382 -0.00185 0.01145 -0.02106 C 0.01475 -0.03055 0.02204 -0.03958 0.0276 -0.04861 C 0.03055 -0.05995 0.03524 -0.07014 0.03958 -0.08102 C 0.04375 -0.18102 0.0217 -0.15069 0.06736 -0.20139 " pathEditMode="relative" rAng="0" ptsTypes="ffff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C -0.04722 -0.01366 -0.01354 -0.00231 -0.03993 -0.02245 C -0.05156 -0.03241 -0.07673 -0.04236 -0.09583 -0.05185 C -0.10607 -0.06366 -0.12222 -0.0743 -0.1368 -0.08565 C -0.15138 -0.19097 -0.07534 -0.15903 -0.23177 -0.21204 " pathEditMode="relative" rAng="0" ptsTypes="ffff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C -0.02952 -0.01319 -0.00833 -0.00185 -0.02483 -0.02222 C -0.03229 -0.03217 -0.04792 -0.0419 -0.05972 -0.05116 C -0.06615 -0.06296 -0.07639 -0.07384 -0.08559 -0.08518 C -0.09462 -0.19074 -0.04688 -0.15879 -0.14514 -0.21204 " pathEditMode="relative" rAng="0" ptsTypes="ffff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" y="139700"/>
            <a:ext cx="8729663" cy="657225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00113" y="2276475"/>
          <a:ext cx="4104456" cy="3688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6114"/>
                <a:gridCol w="1026114"/>
                <a:gridCol w="1044116"/>
                <a:gridCol w="1008112"/>
              </a:tblGrid>
              <a:tr h="9220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20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20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20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Равнобедренный треугольник 3"/>
          <p:cNvSpPr/>
          <p:nvPr/>
        </p:nvSpPr>
        <p:spPr>
          <a:xfrm>
            <a:off x="1116013" y="2492375"/>
            <a:ext cx="576262" cy="555625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132138" y="3429000"/>
            <a:ext cx="576262" cy="55403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124075" y="5229225"/>
            <a:ext cx="576263" cy="55403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51050" y="4365625"/>
            <a:ext cx="865188" cy="5540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1550" y="3429000"/>
            <a:ext cx="863600" cy="5540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24075" y="2420938"/>
            <a:ext cx="719138" cy="698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59113" y="2492375"/>
            <a:ext cx="865187" cy="55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59113" y="2492375"/>
            <a:ext cx="865187" cy="5556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32138" y="5157788"/>
            <a:ext cx="719137" cy="698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140200" y="2420938"/>
            <a:ext cx="719138" cy="698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42988" y="5157788"/>
            <a:ext cx="720725" cy="698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732588" y="4437063"/>
            <a:ext cx="719137" cy="698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40200" y="3357563"/>
            <a:ext cx="719138" cy="698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132138" y="4221163"/>
            <a:ext cx="719137" cy="698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211638" y="4292600"/>
            <a:ext cx="576262" cy="555625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732588" y="3644900"/>
            <a:ext cx="863600" cy="5540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32588" y="5445125"/>
            <a:ext cx="719137" cy="698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838" name="Picture 2" descr="http://promoserver.ru/s_images/12400803524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773238"/>
            <a:ext cx="196215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Овал 21"/>
          <p:cNvSpPr/>
          <p:nvPr/>
        </p:nvSpPr>
        <p:spPr>
          <a:xfrm>
            <a:off x="6372225" y="2636838"/>
            <a:ext cx="287338" cy="3381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308850" y="2565400"/>
            <a:ext cx="358775" cy="3381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6732588" y="1916113"/>
            <a:ext cx="431800" cy="41116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95536" y="404664"/>
            <a:ext cx="792088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Почините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ковер-самолет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C -0.02552 0.00625 -0.04306 0.02384 -0.06354 0.04051 C -0.08507 0.0581 -0.10729 0.07454 -0.13108 0.08657 C -0.13698 0.09699 -0.14775 0.10069 -0.15695 0.10764 C -0.16511 0.11481 -0.17483 0.12037 -0.18264 0.12731 C -0.1849 0.12917 -0.18629 0.13241 -0.18854 0.13449 C -0.19045 0.13634 -0.19271 0.13773 -0.19462 0.13912 C -0.21302 0.16875 -0.19011 0.1338 -0.20643 0.15347 C -0.21945 0.16968 -0.22917 0.19167 -0.24775 0.19907 C -0.25191 0.20255 -0.25573 0.20555 -0.2599 0.20903 C -0.26181 0.21042 -0.2658 0.21366 -0.2658 0.21389 C -0.27049 0.22199 -0.27639 0.22523 -0.2816 0.23287 C -0.28316 0.23518 -0.28368 0.23843 -0.28559 0.24028 C -0.28733 0.24167 -0.29132 0.24282 -0.29132 0.24329 " pathEditMode="relative" rAng="0" ptsTypes="fffffffffffff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C -0.03351 -0.00371 -0.06597 -0.01019 -0.09965 -0.01273 C -0.11614 -0.02801 -0.10191 -0.01736 -0.1408 -0.0213 C -0.14861 -0.02199 -0.15712 -0.0257 -0.16476 -0.02755 C -0.17396 -0.03912 -0.18333 -0.04283 -0.1941 -0.05278 C -0.19948 -0.05787 -0.2059 -0.05996 -0.21094 -0.06551 C -0.21285 -0.06713 -0.21424 -0.07014 -0.21614 -0.07176 C -0.22621 -0.0794 -0.23958 -0.07986 -0.25052 -0.08449 C -0.27621 -0.09514 -0.26111 -0.09074 -0.27812 -0.09491 C -0.28698 -0.10047 -0.29566 -0.10533 -0.30538 -0.10764 C -0.3151 -0.11366 -0.32656 -0.11412 -0.33646 -0.12037 C -0.37066 -0.14167 -0.42239 -0.14653 -0.46007 -0.14977 C -0.46667 -0.15255 -0.48055 -0.15602 -0.48055 -0.15602 C -0.48906 -0.15556 -0.49774 -0.1551 -0.50625 -0.15394 C -0.5118 -0.15301 -0.51128 -0.15371 -0.51128 -0.14977 " pathEditMode="relative" rAng="0" ptsTypes="ffffffffffffff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C -0.02309 -0.00533 -0.04618 -0.00903 -0.06962 -0.01181 C -0.07413 -0.01297 -0.07882 -0.01459 -0.08333 -0.01551 C -0.08906 -0.01667 -0.09479 -0.01597 -0.10035 -0.01736 C -0.11146 -0.02037 -0.12101 -0.025 -0.13246 -0.02709 C -0.15989 -0.03773 -0.18924 -0.0375 -0.21753 -0.0426 C -0.23733 -0.04607 -0.25503 -0.0507 -0.27535 -0.05232 C -0.29305 -0.05556 -0.30851 -0.0669 -0.32621 -0.06968 C -0.35642 -0.07408 -0.34323 -0.07222 -0.36545 -0.07547 C -0.37882 -0.08033 -0.39288 -0.0838 -0.40625 -0.08889 C -0.41597 -0.0926 -0.42344 -0.09676 -0.43351 -0.09885 C -0.45486 -0.11505 -0.48871 -0.11922 -0.51319 -0.12361 C -0.52014 -0.12662 -0.52378 -0.13148 -0.53021 -0.13542 C -0.53698 -0.13959 -0.5434 -0.14028 -0.55069 -0.14306 C -0.56042 -0.14676 -0.56944 -0.15047 -0.57969 -0.15278 C -0.58976 -0.16459 -0.59705 -0.16528 -0.61024 -0.17014 C -0.6118 -0.17199 -0.61302 -0.17547 -0.61528 -0.17593 C -0.61962 -0.17685 -0.6243 -0.175 -0.62882 -0.17408 C -0.62986 -0.17385 -0.62639 -0.17408 -0.62535 -0.17408 " pathEditMode="relative" rAng="0" ptsTypes="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4820" name="Picture 2" descr="http://promoserver.ru/s_images/124008035242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714752"/>
            <a:ext cx="642942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700213"/>
            <a:ext cx="2303481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1557338"/>
            <a:ext cx="2857519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музыка осе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857288" y="307181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9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32656"/>
            <a:ext cx="8208912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714356"/>
            <a:ext cx="6846887" cy="2395538"/>
          </a:xfrm>
          <a:prstGeom prst="rect">
            <a:avLst/>
          </a:prstGeom>
          <a:noFill/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365625"/>
            <a:ext cx="16256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2428868"/>
            <a:ext cx="1620843" cy="277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9" y="2924174"/>
            <a:ext cx="1366852" cy="257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аставка передачи “В гостях у сказки - Приходите в гости к нам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0287040" y="3643314"/>
            <a:ext cx="244475" cy="244475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1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ый рисунок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5837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848" y="3933056"/>
            <a:ext cx="4896544" cy="1800200"/>
          </a:xfrm>
          <a:prstGeom prst="rect">
            <a:avLst/>
          </a:prstGeom>
          <a:noFill/>
        </p:spPr>
        <p:txBody>
          <a:bodyPr wrap="none" rtlCol="0">
            <a:prstTxWarp prst="textTriangleInverted">
              <a:avLst/>
            </a:prstTxWarp>
            <a:spAutoFit/>
          </a:bodyPr>
          <a:lstStyle/>
          <a:p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71856" y="4293096"/>
            <a:ext cx="4754828" cy="92333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МОЛОДЦЫ!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5" name="зарядка для дет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714412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404664"/>
            <a:ext cx="8208912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852738"/>
            <a:ext cx="2154237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233613"/>
            <a:ext cx="2232025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9750" y="407988"/>
            <a:ext cx="77771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>
                <a:solidFill>
                  <a:srgbClr val="17375E"/>
                </a:solidFill>
                <a:cs typeface="Times New Roman" pitchFamily="18" charset="0"/>
              </a:rPr>
              <a:t>В некотором царстве, в некотором государстве жил-был царь. И был у него сын Иван-царевич. Однажды, когда Иван стал взрослым, царь сказал сыну: </a:t>
            </a:r>
            <a:endParaRPr lang="ru-RU" sz="2400" dirty="0">
              <a:solidFill>
                <a:srgbClr val="17375E"/>
              </a:solidFill>
            </a:endParaRPr>
          </a:p>
          <a:p>
            <a:pPr eaLnBrk="0" hangingPunct="0"/>
            <a:r>
              <a:rPr lang="ru-RU" sz="2400" dirty="0">
                <a:solidFill>
                  <a:srgbClr val="17375E"/>
                </a:solidFill>
                <a:cs typeface="Times New Roman" pitchFamily="18" charset="0"/>
              </a:rPr>
              <a:t>- Сынок, пора тебе жениться. </a:t>
            </a:r>
            <a:endParaRPr lang="ru-RU" sz="2400" dirty="0">
              <a:solidFill>
                <a:srgbClr val="17375E"/>
              </a:solidFill>
            </a:endParaRPr>
          </a:p>
          <a:p>
            <a:pPr eaLnBrk="0" hangingPunct="0"/>
            <a:r>
              <a:rPr lang="ru-RU" sz="2400" dirty="0" smtClean="0">
                <a:solidFill>
                  <a:srgbClr val="17375E"/>
                </a:solidFill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17375E"/>
                </a:solidFill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rgbClr val="17375E"/>
                </a:solidFill>
                <a:cs typeface="Times New Roman" pitchFamily="18" charset="0"/>
              </a:rPr>
              <a:t>озьми-ка </a:t>
            </a:r>
            <a:r>
              <a:rPr lang="ru-RU" sz="2400" dirty="0">
                <a:solidFill>
                  <a:srgbClr val="17375E"/>
                </a:solidFill>
                <a:cs typeface="Times New Roman" pitchFamily="18" charset="0"/>
              </a:rPr>
              <a:t>ты….</a:t>
            </a:r>
            <a:endParaRPr lang="ru-RU" sz="2400" dirty="0">
              <a:solidFill>
                <a:srgbClr val="1737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0"/>
            <a:ext cx="8208912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5" descr="D:\НАТАЛЬЯ\ИНТЕРНЕТ\ЦИФРЫ\7f7dba0f58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36838"/>
            <a:ext cx="9366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Мои кадры\рисунки\Цифры\цифра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2565400"/>
            <a:ext cx="98107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D:\НАТАЛЬЯ\ИНТЕРНЕТ\ЦИФРЫ\36319cebed45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2643182"/>
            <a:ext cx="115252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:\Мои кадры\рисунки\Цифры\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2565400"/>
            <a:ext cx="1081088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D:\НАТАЛЬЯ\ИНТЕРНЕТ\ЦИФРЫ\9b408ca77b3b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2636838"/>
            <a:ext cx="107950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538" y="2636838"/>
            <a:ext cx="792162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83568" y="620688"/>
            <a:ext cx="711874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А что должен взять Иван-царевич,  это мы узнаем, если расставим цифры по порядку. 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209 L -4.16667E-6 0.3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13958 C -0.00608 0.18703 -0.00608 0.23449 -0.00764 0.28217 C -0.00764 0.28426 -0.01355 0.31504 -0.01424 0.31597 C -0.01563 0.31805 -0.01858 0.31736 -0.02066 0.31805 C -0.17987 0.31551 -0.33889 0.31736 -0.49809 0.31597 C -0.50921 0.3125 -0.52066 0.31226 -0.53195 0.31018 C -0.54428 0.31088 -0.5566 0.31064 -0.56893 0.31203 C -0.5724 0.3125 -0.57865 0.31597 -0.57865 0.3162 C -0.57969 0.31782 -0.58073 0.32013 -0.58195 0.32199 C -0.58629 0.32847 -0.58907 0.32801 -0.58507 0.32801 " pathEditMode="relative" rAng="0" ptsTypes="fffffffff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0.09074 C 0.01233 0.09653 0.01476 0.11597 0.01945 0.12269 C 0.02188 0.13218 0.02431 0.14236 0.02743 0.14583 C 0.03004 0.15671 0.03334 0.16458 0.03629 0.17338 C 0.04045 0.18449 0.03594 0.17732 0.03976 0.18264 C 0.0415 0.18958 0.04184 0.19537 0.04323 0.20347 C 0.04445 0.21898 0.04271 0.20093 0.04601 0.21736 C 0.04636 0.21898 0.04618 0.22199 0.04653 0.22407 C 0.04688 0.22685 0.04775 0.22847 0.04827 0.23102 C 0.04913 0.23542 0.05052 0.24491 0.05052 0.24537 C 0.05122 0.2537 0.05209 0.26065 0.0533 0.26806 C 0.05434 0.28079 0.05677 0.29468 0.05903 0.30509 C 0.06025 0.31157 0.06198 0.31389 0.06302 0.32153 " pathEditMode="relative" rAng="0" ptsTypes="fffffffffff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10764 C 0.02483 0.12361 -0.00573 0.10069 0.01771 0.11412 C 0.03663 0.12523 0.01424 0.11759 0.03264 0.12292 C 0.03872 0.12755 0.04323 0.13333 0.04948 0.13796 C 0.05834 0.1537 0.05365 0.14745 0.0625 0.15787 C 0.06736 0.18125 0.06077 0.15301 0.06823 0.17292 C 0.06979 0.17731 0.06962 0.18241 0.07188 0.18611 C 0.08299 0.20393 0.07743 0.19699 0.08698 0.20764 C 0.09115 0.22338 0.08837 0.21713 0.09445 0.22731 C 0.0974 0.23866 0.09983 0.25023 0.10556 0.25995 C 0.10747 0.26643 0.11025 0.27361 0.11302 0.27963 C 0.11528 0.28426 0.12049 0.29282 0.12049 0.29306 C 0.12257 0.3 0.12518 0.30255 0.12986 0.3081 " pathEditMode="relative" rAng="0" ptsTypes="ffffffffffff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1829 C -0.00278 0.11898 -0.00694 0.11945 -0.01076 0.12037 C -0.01493 0.12153 -0.02309 0.12454 -0.02309 0.12477 C -0.04271 0.14329 -0.01406 0.11667 -0.03212 0.13102 C -0.0434 0.13982 -0.05469 0.14884 -0.06545 0.15903 C -0.0743 0.16736 -0.0809 0.17894 -0.09132 0.18264 C -0.09271 0.18403 -0.09427 0.18588 -0.09583 0.18704 C -0.09739 0.18796 -0.09913 0.18796 -0.10034 0.18912 C -0.11163 0.19977 -0.09844 0.19283 -0.10937 0.19769 C -0.11545 0.20625 -0.12135 0.20695 -0.12916 0.21065 C -0.13073 0.21296 -0.13177 0.21597 -0.13368 0.21736 C -0.13802 0.22037 -0.14739 0.22384 -0.14739 0.22408 C -0.15764 0.23333 -0.14496 0.22269 -0.15955 0.23033 C -0.16337 0.23241 -0.16632 0.23658 -0.17014 0.23889 C -0.17864 0.24398 -0.18732 0.24977 -0.196 0.25394 C -0.20764 0.25949 -0.21232 0.27755 -0.2217 0.28611 C -0.22534 0.29398 -0.23229 0.29769 -0.23229 0.30787 " pathEditMode="relative" rAng="0" ptsTypes="ffffffffffffffff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10231 C 0.00885 0.10602 0.0033 0.10255 0.01233 0.11759 L 0.01233 0.11782 C 0.02135 0.12454 0.02691 0.1338 0.0342 0.14167 C 0.04236 0.15069 0.04149 0.14537 0.04809 0.15509 C 0.05451 0.16412 0.05851 0.17315 0.06615 0.18125 C 0.06823 0.19143 0.07309 0.19722 0.07795 0.20555 C 0.07865 0.20856 0.07882 0.2118 0.08004 0.21435 C 0.08281 0.21991 0.08993 0.22986 0.08993 0.23009 C 0.09635 0.25208 0.11129 0.26852 0.12587 0.28472 C 0.1316 0.2912 0.13681 0.29768 0.14184 0.30463 C 0.1434 0.30671 0.14583 0.31134 0.14583 0.31157 " pathEditMode="relative" rAng="0" ptsTypes="fFfffffffff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08912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5" descr="D:\НАТАЛЬЯ\ИНТЕРНЕТ\ЦИФРЫ\7f7dba0f58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724400"/>
            <a:ext cx="93503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Мои кадры\рисунки\Цифры\цифра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4581525"/>
            <a:ext cx="97948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D:\НАТАЛЬЯ\ИНТЕРНЕТ\ЦИФРЫ\36319cebed45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4581525"/>
            <a:ext cx="115252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:\Мои кадры\рисунки\Цифры\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4508500"/>
            <a:ext cx="10795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D:\НАТАЛЬЯ\ИНТЕРНЕТ\ЦИФРЫ\9b408ca77b3b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4581525"/>
            <a:ext cx="1081088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4581525"/>
            <a:ext cx="792162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8288" y="4200525"/>
            <a:ext cx="2219325" cy="1955800"/>
          </a:xfrm>
          <a:prstGeom prst="rect">
            <a:avLst/>
          </a:prstGeom>
          <a:noFill/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65250" y="4200525"/>
            <a:ext cx="2176463" cy="1955800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27313" y="4200525"/>
            <a:ext cx="2219325" cy="1955800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24275" y="4133850"/>
            <a:ext cx="2170113" cy="1949450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84725" y="4133850"/>
            <a:ext cx="2341563" cy="1949450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73763" y="4200525"/>
            <a:ext cx="2311400" cy="1955800"/>
          </a:xfrm>
          <a:prstGeom prst="rect">
            <a:avLst/>
          </a:prstGeom>
          <a:noFill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654222">
            <a:off x="3963988" y="1938338"/>
            <a:ext cx="693737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187624" y="620689"/>
            <a:ext cx="583264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Цифры перевернуть получается слово  …..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8208912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213100"/>
            <a:ext cx="2808287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59213">
            <a:off x="4135438" y="3897313"/>
            <a:ext cx="69215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84213" y="2276475"/>
            <a:ext cx="5688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2400" b="1" dirty="0">
              <a:solidFill>
                <a:srgbClr val="254061"/>
              </a:solidFill>
            </a:endParaRPr>
          </a:p>
        </p:txBody>
      </p:sp>
      <p:pic>
        <p:nvPicPr>
          <p:cNvPr id="1844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5" y="785794"/>
            <a:ext cx="3286148" cy="554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46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1.Назвать последующее чисел</a:t>
            </a:r>
            <a:endParaRPr lang="ru-RU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412776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9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077072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ru-RU" sz="9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1412776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Arial Black" pitchFamily="34" charset="0"/>
              </a:rPr>
              <a:t>6</a:t>
            </a:r>
            <a:endParaRPr lang="ru-RU" sz="9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4077072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Arial Black" pitchFamily="34" charset="0"/>
              </a:rPr>
              <a:t>8</a:t>
            </a:r>
            <a:endParaRPr lang="ru-RU" sz="9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4365104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sz="9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4365104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Arial Black" pitchFamily="34" charset="0"/>
              </a:rPr>
              <a:t>4</a:t>
            </a:r>
            <a:endParaRPr lang="ru-RU" sz="9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1556792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ru-RU" sz="9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232" y="1556792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Arial Black" pitchFamily="34" charset="0"/>
              </a:rPr>
              <a:t>9</a:t>
            </a:r>
            <a:endParaRPr lang="ru-RU" sz="9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7899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2.Назвать соседей числа </a:t>
            </a:r>
            <a:endParaRPr lang="ru-RU" sz="4000" dirty="0"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340768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9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1340768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Arial Black" pitchFamily="34" charset="0"/>
              </a:rPr>
              <a:t>5</a:t>
            </a:r>
            <a:endParaRPr lang="ru-RU" sz="9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1412776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9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3933056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Arial Black" pitchFamily="34" charset="0"/>
              </a:rPr>
              <a:t>9</a:t>
            </a:r>
            <a:endParaRPr lang="ru-RU" sz="9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340768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Arial Black" pitchFamily="34" charset="0"/>
              </a:rPr>
              <a:t>3</a:t>
            </a:r>
            <a:endParaRPr lang="ru-RU" sz="9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933056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Arial Black" pitchFamily="34" charset="0"/>
              </a:rPr>
              <a:t>8</a:t>
            </a:r>
            <a:endParaRPr lang="ru-RU" sz="9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3933056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Arial Black" pitchFamily="34" charset="0"/>
              </a:rPr>
              <a:t>7</a:t>
            </a:r>
            <a:endParaRPr lang="ru-RU" sz="9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3933056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ru-RU" sz="9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1412776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Arial Black" pitchFamily="34" charset="0"/>
              </a:rPr>
              <a:t>1</a:t>
            </a:r>
            <a:endParaRPr lang="ru-RU" sz="9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1412776"/>
            <a:ext cx="1979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Arial Black" pitchFamily="34" charset="0"/>
              </a:rPr>
              <a:t>3</a:t>
            </a:r>
            <a:endParaRPr lang="ru-RU" sz="9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0272" y="3933056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Arial Black" pitchFamily="34" charset="0"/>
              </a:rPr>
              <a:t>9</a:t>
            </a:r>
            <a:endParaRPr lang="ru-RU" sz="9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5736" y="3933056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Arial Black" pitchFamily="34" charset="0"/>
              </a:rPr>
              <a:t>10</a:t>
            </a:r>
            <a:endParaRPr lang="ru-RU" sz="9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6858048" cy="192882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5" y="3214686"/>
            <a:ext cx="33861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265</Words>
  <Application>Microsoft Office PowerPoint</Application>
  <PresentationFormat>Экран (4:3)</PresentationFormat>
  <Paragraphs>58</Paragraphs>
  <Slides>20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Итоговое  интегрированное занятие в старшей группе №9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Король</cp:lastModifiedBy>
  <cp:revision>128</cp:revision>
  <dcterms:created xsi:type="dcterms:W3CDTF">2012-04-30T17:51:22Z</dcterms:created>
  <dcterms:modified xsi:type="dcterms:W3CDTF">2016-02-16T17:42:11Z</dcterms:modified>
</cp:coreProperties>
</file>