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1" r:id="rId4"/>
    <p:sldId id="263" r:id="rId5"/>
    <p:sldId id="264" r:id="rId6"/>
    <p:sldId id="265" r:id="rId7"/>
    <p:sldId id="269" r:id="rId8"/>
    <p:sldId id="270" r:id="rId9"/>
    <p:sldId id="271" r:id="rId10"/>
    <p:sldId id="274" r:id="rId11"/>
    <p:sldId id="275" r:id="rId12"/>
    <p:sldId id="27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p:scale>
          <a:sx n="66" d="100"/>
          <a:sy n="66" d="100"/>
        </p:scale>
        <p:origin x="-636"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16.02.2016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16.02.2016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16.02.2016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16.02.2016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16.02.2016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16.02.2016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16.02.2016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16.02.2016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16.02.2016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16.02.2016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16.02.2016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16.02.2016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44" y="1052736"/>
            <a:ext cx="8854752" cy="864095"/>
          </a:xfrm>
        </p:spPr>
        <p:txBody>
          <a:bodyPr/>
          <a:lstStyle/>
          <a:p>
            <a:pPr algn="ctr"/>
            <a:r>
              <a:rPr lang="ru-RU" dirty="0" smtClean="0"/>
              <a:t>Блокада Ленинграда</a:t>
            </a:r>
            <a:endParaRPr lang="ru-RU" dirty="0"/>
          </a:p>
        </p:txBody>
      </p:sp>
      <p:sp>
        <p:nvSpPr>
          <p:cNvPr id="3" name="Подзаголовок 2"/>
          <p:cNvSpPr>
            <a:spLocks noGrp="1"/>
          </p:cNvSpPr>
          <p:nvPr>
            <p:ph type="subTitle" idx="1"/>
          </p:nvPr>
        </p:nvSpPr>
        <p:spPr>
          <a:xfrm>
            <a:off x="8317" y="6093296"/>
            <a:ext cx="8939369" cy="486054"/>
          </a:xfrm>
        </p:spPr>
        <p:txBody>
          <a:bodyPr>
            <a:normAutofit fontScale="77500" lnSpcReduction="20000"/>
          </a:bodyPr>
          <a:lstStyle/>
          <a:p>
            <a:pPr algn="ctr"/>
            <a:r>
              <a:rPr lang="ru-RU" sz="2000" dirty="0" smtClean="0">
                <a:solidFill>
                  <a:schemeClr val="tx1">
                    <a:lumMod val="95000"/>
                    <a:lumOff val="5000"/>
                  </a:schemeClr>
                </a:solidFill>
              </a:rPr>
              <a:t>Подготовила: воспитатель первой квалификационной категории Михайлова С.Н.</a:t>
            </a:r>
            <a:endParaRPr lang="ru-RU" sz="2000" dirty="0">
              <a:solidFill>
                <a:schemeClr val="tx1">
                  <a:lumMod val="95000"/>
                  <a:lumOff val="5000"/>
                </a:schemeClr>
              </a:solidFill>
            </a:endParaRPr>
          </a:p>
        </p:txBody>
      </p:sp>
      <p:pic>
        <p:nvPicPr>
          <p:cNvPr id="8194" name="Picture 2"/>
          <p:cNvPicPr preferRelativeResize="0">
            <a:picLocks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339751" y="1916832"/>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7504" y="116632"/>
            <a:ext cx="8928992" cy="523220"/>
          </a:xfrm>
          <a:prstGeom prst="rect">
            <a:avLst/>
          </a:prstGeom>
        </p:spPr>
        <p:txBody>
          <a:bodyPr wrap="square">
            <a:spAutoFit/>
          </a:bodyPr>
          <a:lstStyle/>
          <a:p>
            <a:pPr algn="ctr"/>
            <a:r>
              <a:rPr lang="ru-RU" sz="1400" dirty="0" smtClean="0">
                <a:solidFill>
                  <a:prstClr val="black">
                    <a:lumMod val="95000"/>
                    <a:lumOff val="5000"/>
                  </a:prstClr>
                </a:solidFill>
              </a:rPr>
              <a:t>Государственное бюджетное дошкольное образовательное учреждение детский сад № 85 комбинированного вида Красногвардейского района Санкт-Петербурга</a:t>
            </a:r>
            <a:endParaRPr lang="ru-RU" sz="1400" dirty="0"/>
          </a:p>
        </p:txBody>
      </p:sp>
    </p:spTree>
    <p:extLst>
      <p:ext uri="{BB962C8B-B14F-4D97-AF65-F5344CB8AC3E}">
        <p14:creationId xmlns:p14="http://schemas.microsoft.com/office/powerpoint/2010/main" val="297505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83968" y="1844824"/>
            <a:ext cx="3816424" cy="2736304"/>
          </a:xfrm>
        </p:spPr>
        <p:txBody>
          <a:bodyPr/>
          <a:lstStyle/>
          <a:p>
            <a:endParaRPr lang="ru-RU" dirty="0"/>
          </a:p>
        </p:txBody>
      </p:sp>
      <p:sp>
        <p:nvSpPr>
          <p:cNvPr id="3" name="Заголовок 2"/>
          <p:cNvSpPr>
            <a:spLocks noGrp="1"/>
          </p:cNvSpPr>
          <p:nvPr>
            <p:ph type="title"/>
          </p:nvPr>
        </p:nvSpPr>
        <p:spPr>
          <a:xfrm>
            <a:off x="179512" y="404664"/>
            <a:ext cx="4176464" cy="5400600"/>
          </a:xfrm>
        </p:spPr>
        <p:txBody>
          <a:bodyPr>
            <a:noAutofit/>
          </a:bodyPr>
          <a:lstStyle/>
          <a:p>
            <a:r>
              <a:rPr lang="ru-RU" sz="1400" i="1" dirty="0">
                <a:effectLst/>
              </a:rPr>
              <a:t>Дети блокадного города,</a:t>
            </a:r>
            <a:r>
              <a:rPr lang="ru-RU" sz="1400" dirty="0">
                <a:effectLst/>
              </a:rPr>
              <a:t> </a:t>
            </a:r>
            <a:r>
              <a:rPr lang="ru-RU" sz="1400" i="1" dirty="0">
                <a:effectLst/>
              </a:rPr>
              <a:t>как рано вы повзрослели!</a:t>
            </a:r>
            <a:r>
              <a:rPr lang="ru-RU" sz="1400" dirty="0">
                <a:effectLst/>
              </a:rPr>
              <a:t/>
            </a:r>
            <a:br>
              <a:rPr lang="ru-RU" sz="1400" dirty="0">
                <a:effectLst/>
              </a:rPr>
            </a:br>
            <a:r>
              <a:rPr lang="ru-RU" sz="1400" i="1" dirty="0">
                <a:effectLst/>
              </a:rPr>
              <a:t>Дети помогали взрослым. Они тушили десятки тысяч зажигалок, сброшенных с фашистских самолётов; тушили пожары; носили воду из проруби на Неве, потому что водопровод не работал; стояли в очередях за хлебом, который давали по специальным карточкам; работали на станках, заменяя ушедших на фронт отцов</a:t>
            </a:r>
            <a:r>
              <a:rPr lang="ru-RU" sz="1400" i="1" dirty="0" smtClean="0">
                <a:effectLst/>
              </a:rPr>
              <a:t>...</a:t>
            </a:r>
            <a:br>
              <a:rPr lang="ru-RU" sz="1400" i="1" dirty="0" smtClean="0">
                <a:effectLst/>
              </a:rPr>
            </a:br>
            <a:r>
              <a:rPr lang="ru-RU" sz="1400" i="1" dirty="0" smtClean="0">
                <a:effectLst/>
              </a:rPr>
              <a:t>Дети </a:t>
            </a:r>
            <a:r>
              <a:rPr lang="ru-RU" sz="1400" i="1" dirty="0">
                <a:effectLst/>
              </a:rPr>
              <a:t>блокадного города,</a:t>
            </a:r>
            <a:r>
              <a:rPr lang="ru-RU" sz="1400" dirty="0">
                <a:effectLst/>
              </a:rPr>
              <a:t/>
            </a:r>
            <a:br>
              <a:rPr lang="ru-RU" sz="1400" dirty="0">
                <a:effectLst/>
              </a:rPr>
            </a:br>
            <a:r>
              <a:rPr lang="ru-RU" sz="1400" i="1" dirty="0">
                <a:effectLst/>
              </a:rPr>
              <a:t>Как рано вы повзрослели</a:t>
            </a:r>
            <a:r>
              <a:rPr lang="ru-RU" sz="1400" dirty="0">
                <a:effectLst/>
              </a:rPr>
              <a:t/>
            </a:r>
            <a:br>
              <a:rPr lang="ru-RU" sz="1400" dirty="0">
                <a:effectLst/>
              </a:rPr>
            </a:br>
            <a:r>
              <a:rPr lang="ru-RU" sz="1400" i="1" dirty="0">
                <a:effectLst/>
              </a:rPr>
              <a:t>И вместо бантиков, галстуков</a:t>
            </a:r>
            <a:r>
              <a:rPr lang="ru-RU" sz="1400" dirty="0">
                <a:effectLst/>
              </a:rPr>
              <a:t/>
            </a:r>
            <a:br>
              <a:rPr lang="ru-RU" sz="1400" dirty="0">
                <a:effectLst/>
              </a:rPr>
            </a:br>
            <a:r>
              <a:rPr lang="ru-RU" sz="1400" i="1" dirty="0">
                <a:effectLst/>
              </a:rPr>
              <a:t>Военную форму одели.</a:t>
            </a:r>
            <a:r>
              <a:rPr lang="ru-RU" sz="1200" dirty="0">
                <a:effectLst/>
              </a:rPr>
              <a:t/>
            </a:r>
            <a:br>
              <a:rPr lang="ru-RU" sz="1200" dirty="0">
                <a:effectLst/>
              </a:rPr>
            </a:br>
            <a:r>
              <a:rPr lang="ru-RU" sz="1200" dirty="0">
                <a:effectLst/>
              </a:rPr>
              <a:t> </a:t>
            </a:r>
            <a:br>
              <a:rPr lang="ru-RU" sz="1200" dirty="0">
                <a:effectLst/>
              </a:rPr>
            </a:br>
            <a:r>
              <a:rPr lang="ru-RU" sz="1200" i="1" dirty="0">
                <a:effectLst/>
              </a:rPr>
              <a:t>Вы на заводах работали,</a:t>
            </a:r>
            <a:r>
              <a:rPr lang="ru-RU" sz="1200" dirty="0">
                <a:effectLst/>
              </a:rPr>
              <a:t/>
            </a:r>
            <a:br>
              <a:rPr lang="ru-RU" sz="1200" dirty="0">
                <a:effectLst/>
              </a:rPr>
            </a:br>
            <a:r>
              <a:rPr lang="ru-RU" sz="1200" i="1" dirty="0">
                <a:effectLst/>
              </a:rPr>
              <a:t>Дедам, отцам помогая,</a:t>
            </a:r>
            <a:r>
              <a:rPr lang="ru-RU" sz="1200" dirty="0">
                <a:effectLst/>
              </a:rPr>
              <a:t/>
            </a:r>
            <a:br>
              <a:rPr lang="ru-RU" sz="1200" dirty="0">
                <a:effectLst/>
              </a:rPr>
            </a:br>
            <a:r>
              <a:rPr lang="ru-RU" sz="1200" i="1" dirty="0">
                <a:effectLst/>
              </a:rPr>
              <a:t>Сил не щадя и без отдыха,</a:t>
            </a:r>
            <a:r>
              <a:rPr lang="ru-RU" sz="1200" dirty="0">
                <a:effectLst/>
              </a:rPr>
              <a:t/>
            </a:r>
            <a:br>
              <a:rPr lang="ru-RU" sz="1200" dirty="0">
                <a:effectLst/>
              </a:rPr>
            </a:br>
            <a:r>
              <a:rPr lang="ru-RU" sz="1200" i="1" dirty="0">
                <a:effectLst/>
              </a:rPr>
              <a:t>Едва до станка доставая.</a:t>
            </a:r>
            <a:r>
              <a:rPr lang="ru-RU" sz="1200" dirty="0">
                <a:effectLst/>
              </a:rPr>
              <a:t/>
            </a:r>
            <a:br>
              <a:rPr lang="ru-RU" sz="1200" dirty="0">
                <a:effectLst/>
              </a:rPr>
            </a:br>
            <a:r>
              <a:rPr lang="ru-RU" sz="1200" dirty="0">
                <a:effectLst/>
              </a:rPr>
              <a:t> </a:t>
            </a:r>
            <a:br>
              <a:rPr lang="ru-RU" sz="1200" dirty="0">
                <a:effectLst/>
              </a:rPr>
            </a:br>
            <a:r>
              <a:rPr lang="ru-RU" sz="1200" i="1" dirty="0">
                <a:effectLst/>
              </a:rPr>
              <a:t>Вы в медсанбатах трудились,</a:t>
            </a:r>
            <a:r>
              <a:rPr lang="ru-RU" sz="1200" dirty="0">
                <a:effectLst/>
              </a:rPr>
              <a:t/>
            </a:r>
            <a:br>
              <a:rPr lang="ru-RU" sz="1200" dirty="0">
                <a:effectLst/>
              </a:rPr>
            </a:br>
            <a:r>
              <a:rPr lang="ru-RU" sz="1200" i="1" dirty="0">
                <a:effectLst/>
              </a:rPr>
              <a:t>Раненых, больных спасали,</a:t>
            </a:r>
            <a:r>
              <a:rPr lang="ru-RU" sz="1200" dirty="0">
                <a:effectLst/>
              </a:rPr>
              <a:t/>
            </a:r>
            <a:br>
              <a:rPr lang="ru-RU" sz="1200" dirty="0">
                <a:effectLst/>
              </a:rPr>
            </a:br>
            <a:r>
              <a:rPr lang="ru-RU" sz="1200" i="1" dirty="0">
                <a:effectLst/>
              </a:rPr>
              <a:t>Мыли палаты, стирали бинты,</a:t>
            </a:r>
            <a:r>
              <a:rPr lang="ru-RU" sz="1200" dirty="0">
                <a:effectLst/>
              </a:rPr>
              <a:t/>
            </a:r>
            <a:br>
              <a:rPr lang="ru-RU" sz="1200" dirty="0">
                <a:effectLst/>
              </a:rPr>
            </a:br>
            <a:r>
              <a:rPr lang="ru-RU" sz="1200" i="1" dirty="0">
                <a:effectLst/>
              </a:rPr>
              <a:t>Дежурили, ночи не спали.</a:t>
            </a:r>
            <a:endParaRPr lang="ru-RU" sz="1200" dirty="0"/>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5976" y="1340768"/>
            <a:ext cx="4501119" cy="331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56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332656"/>
            <a:ext cx="8886899" cy="5256584"/>
          </a:xfrm>
        </p:spPr>
        <p:txBody>
          <a:bodyPr>
            <a:noAutofit/>
          </a:bodyPr>
          <a:lstStyle/>
          <a:p>
            <a:r>
              <a:rPr lang="ru-RU" sz="1800" i="1" dirty="0">
                <a:effectLst/>
              </a:rPr>
              <a:t>900 дней и ночей длилась блокада Ленинграда. Это были 900 дней мужества, стойкости, подвига непокорённых ленинградцев.</a:t>
            </a:r>
            <a:r>
              <a:rPr lang="ru-RU" sz="1800" dirty="0">
                <a:effectLst/>
              </a:rPr>
              <a:t/>
            </a:r>
            <a:br>
              <a:rPr lang="ru-RU" sz="1800" dirty="0">
                <a:effectLst/>
              </a:rPr>
            </a:br>
            <a:r>
              <a:rPr lang="ru-RU" sz="1800" i="1" dirty="0">
                <a:effectLst/>
              </a:rPr>
              <a:t>14 января 1944 года наши войска перешли в наступление и 27 января 1944 года полностью освободили Ленинград от фашистской блокады.</a:t>
            </a:r>
            <a:r>
              <a:rPr lang="ru-RU" sz="1800" dirty="0">
                <a:effectLst/>
              </a:rPr>
              <a:t/>
            </a:r>
            <a:br>
              <a:rPr lang="ru-RU" sz="1800" dirty="0">
                <a:effectLst/>
              </a:rPr>
            </a:br>
            <a:r>
              <a:rPr lang="ru-RU" sz="1800" i="1" dirty="0">
                <a:effectLst/>
              </a:rPr>
              <a:t>За город шли жестокие бои.</a:t>
            </a:r>
            <a:r>
              <a:rPr lang="ru-RU" sz="1800" dirty="0">
                <a:effectLst/>
              </a:rPr>
              <a:t/>
            </a:r>
            <a:br>
              <a:rPr lang="ru-RU" sz="1800" dirty="0">
                <a:effectLst/>
              </a:rPr>
            </a:br>
            <a:r>
              <a:rPr lang="ru-RU" sz="1800" i="1" dirty="0">
                <a:effectLst/>
              </a:rPr>
              <a:t>За Родину солдаты воевали</a:t>
            </a:r>
            <a:r>
              <a:rPr lang="ru-RU" sz="1800" dirty="0">
                <a:effectLst/>
              </a:rPr>
              <a:t/>
            </a:r>
            <a:br>
              <a:rPr lang="ru-RU" sz="1800" dirty="0">
                <a:effectLst/>
              </a:rPr>
            </a:br>
            <a:r>
              <a:rPr lang="ru-RU" sz="1800" i="1" dirty="0">
                <a:effectLst/>
              </a:rPr>
              <a:t>И в январе, разбив врага,</a:t>
            </a:r>
            <a:r>
              <a:rPr lang="ru-RU" sz="1800" dirty="0">
                <a:effectLst/>
              </a:rPr>
              <a:t/>
            </a:r>
            <a:br>
              <a:rPr lang="ru-RU" sz="1800" dirty="0">
                <a:effectLst/>
              </a:rPr>
            </a:br>
            <a:r>
              <a:rPr lang="ru-RU" sz="1800" i="1" dirty="0">
                <a:effectLst/>
              </a:rPr>
              <a:t>Кольцо блокадное прорвали.</a:t>
            </a:r>
            <a:r>
              <a:rPr lang="ru-RU" sz="1800" dirty="0">
                <a:effectLst/>
              </a:rPr>
              <a:t/>
            </a:r>
            <a:br>
              <a:rPr lang="ru-RU" sz="1800" dirty="0">
                <a:effectLst/>
              </a:rPr>
            </a:br>
            <a:r>
              <a:rPr lang="ru-RU" sz="1800" dirty="0">
                <a:effectLst/>
              </a:rPr>
              <a:t> </a:t>
            </a:r>
            <a:br>
              <a:rPr lang="ru-RU" sz="1800" dirty="0">
                <a:effectLst/>
              </a:rPr>
            </a:br>
            <a:r>
              <a:rPr lang="ru-RU" sz="1800" i="1" dirty="0">
                <a:effectLst/>
              </a:rPr>
              <a:t>Спасибо тем, </a:t>
            </a:r>
            <a:r>
              <a:rPr lang="ru-RU" sz="1800" i="1" dirty="0" smtClean="0">
                <a:effectLst/>
              </a:rPr>
              <a:t/>
            </a:r>
            <a:br>
              <a:rPr lang="ru-RU" sz="1800" i="1" dirty="0" smtClean="0">
                <a:effectLst/>
              </a:rPr>
            </a:br>
            <a:r>
              <a:rPr lang="ru-RU" sz="1800" i="1" dirty="0" smtClean="0">
                <a:effectLst/>
              </a:rPr>
              <a:t>кто </a:t>
            </a:r>
            <a:r>
              <a:rPr lang="ru-RU" sz="1800" i="1" dirty="0">
                <a:effectLst/>
              </a:rPr>
              <a:t>город отстоял,</a:t>
            </a:r>
            <a:r>
              <a:rPr lang="ru-RU" sz="1800" dirty="0">
                <a:effectLst/>
              </a:rPr>
              <a:t/>
            </a:r>
            <a:br>
              <a:rPr lang="ru-RU" sz="1800" dirty="0">
                <a:effectLst/>
              </a:rPr>
            </a:br>
            <a:r>
              <a:rPr lang="ru-RU" sz="1800" i="1" dirty="0">
                <a:effectLst/>
              </a:rPr>
              <a:t>Кто выжил </a:t>
            </a:r>
            <a:r>
              <a:rPr lang="ru-RU" sz="1800" i="1" dirty="0" smtClean="0">
                <a:effectLst/>
              </a:rPr>
              <a:t/>
            </a:r>
            <a:br>
              <a:rPr lang="ru-RU" sz="1800" i="1" dirty="0" smtClean="0">
                <a:effectLst/>
              </a:rPr>
            </a:br>
            <a:r>
              <a:rPr lang="ru-RU" sz="1800" i="1" dirty="0" smtClean="0">
                <a:effectLst/>
              </a:rPr>
              <a:t>в </a:t>
            </a:r>
            <a:r>
              <a:rPr lang="ru-RU" sz="1800" i="1" dirty="0">
                <a:effectLst/>
              </a:rPr>
              <a:t>страшную блокаду,</a:t>
            </a:r>
            <a:r>
              <a:rPr lang="ru-RU" sz="1800" dirty="0">
                <a:effectLst/>
              </a:rPr>
              <a:t/>
            </a:r>
            <a:br>
              <a:rPr lang="ru-RU" sz="1800" dirty="0">
                <a:effectLst/>
              </a:rPr>
            </a:br>
            <a:r>
              <a:rPr lang="ru-RU" sz="1800" i="1" dirty="0">
                <a:effectLst/>
              </a:rPr>
              <a:t>Кто восстанавливал, </a:t>
            </a:r>
            <a:r>
              <a:rPr lang="ru-RU" sz="1800" i="1" dirty="0" smtClean="0">
                <a:effectLst/>
              </a:rPr>
              <a:t/>
            </a:r>
            <a:br>
              <a:rPr lang="ru-RU" sz="1800" i="1" dirty="0" smtClean="0">
                <a:effectLst/>
              </a:rPr>
            </a:br>
            <a:r>
              <a:rPr lang="ru-RU" sz="1800" i="1" dirty="0" smtClean="0">
                <a:effectLst/>
              </a:rPr>
              <a:t>из </a:t>
            </a:r>
            <a:r>
              <a:rPr lang="ru-RU" sz="1800" i="1" dirty="0">
                <a:effectLst/>
              </a:rPr>
              <a:t>пепла возрождал.</a:t>
            </a:r>
            <a:r>
              <a:rPr lang="ru-RU" sz="1800" dirty="0">
                <a:effectLst/>
              </a:rPr>
              <a:t/>
            </a:r>
            <a:br>
              <a:rPr lang="ru-RU" sz="1800" dirty="0">
                <a:effectLst/>
              </a:rPr>
            </a:br>
            <a:r>
              <a:rPr lang="ru-RU" sz="1800" i="1" dirty="0">
                <a:effectLst/>
              </a:rPr>
              <a:t>Спасибо вам, </a:t>
            </a:r>
            <a:r>
              <a:rPr lang="ru-RU" sz="1800" i="1" dirty="0" smtClean="0">
                <a:effectLst/>
              </a:rPr>
              <a:t>€</a:t>
            </a:r>
            <a:br>
              <a:rPr lang="ru-RU" sz="1800" i="1" dirty="0" smtClean="0">
                <a:effectLst/>
              </a:rPr>
            </a:br>
            <a:r>
              <a:rPr lang="ru-RU" sz="1800" i="1" dirty="0" smtClean="0">
                <a:effectLst/>
              </a:rPr>
              <a:t>герои </a:t>
            </a:r>
            <a:r>
              <a:rPr lang="ru-RU" sz="1800" i="1" dirty="0">
                <a:effectLst/>
              </a:rPr>
              <a:t>Ленинграда!</a:t>
            </a:r>
            <a:endParaRPr lang="ru-RU" sz="18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3928" y="2276872"/>
            <a:ext cx="4574949" cy="304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17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4312" y="1916833"/>
            <a:ext cx="8640960" cy="1368152"/>
          </a:xfrm>
        </p:spPr>
        <p:txBody>
          <a:bodyPr>
            <a:normAutofit/>
          </a:bodyPr>
          <a:lstStyle/>
          <a:p>
            <a:pPr algn="ctr"/>
            <a:r>
              <a:rPr lang="ru-RU" sz="3600" dirty="0" smtClean="0">
                <a:solidFill>
                  <a:srgbClr val="FF0000"/>
                </a:solidFill>
              </a:rPr>
              <a:t>Никто не забыт! И Ничто не забыто!</a:t>
            </a:r>
            <a:endParaRPr lang="ru-RU" sz="3600" dirty="0">
              <a:solidFill>
                <a:srgbClr val="FF0000"/>
              </a:solidFill>
            </a:endParaRPr>
          </a:p>
        </p:txBody>
      </p:sp>
      <p:sp>
        <p:nvSpPr>
          <p:cNvPr id="3" name="Подзаголовок 2"/>
          <p:cNvSpPr>
            <a:spLocks noGrp="1"/>
          </p:cNvSpPr>
          <p:nvPr>
            <p:ph type="subTitle" idx="1"/>
          </p:nvPr>
        </p:nvSpPr>
        <p:spPr>
          <a:xfrm flipH="1">
            <a:off x="5292080" y="3611607"/>
            <a:ext cx="3211838" cy="609481"/>
          </a:xfrm>
        </p:spPr>
        <p:txBody>
          <a:bodyPr>
            <a:normAutofit/>
          </a:bodyPr>
          <a:lstStyle/>
          <a:p>
            <a:endParaRPr lang="ru-RU" dirty="0"/>
          </a:p>
        </p:txBody>
      </p:sp>
    </p:spTree>
    <p:extLst>
      <p:ext uri="{BB962C8B-B14F-4D97-AF65-F5344CB8AC3E}">
        <p14:creationId xmlns:p14="http://schemas.microsoft.com/office/powerpoint/2010/main" val="292310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60648"/>
            <a:ext cx="8712968" cy="1512168"/>
          </a:xfrm>
        </p:spPr>
        <p:txBody>
          <a:bodyPr>
            <a:noAutofit/>
          </a:bodyPr>
          <a:lstStyle/>
          <a:p>
            <a:pPr algn="just"/>
            <a:r>
              <a:rPr lang="ru-RU" sz="1600" b="0" dirty="0">
                <a:solidFill>
                  <a:schemeClr val="tx1"/>
                </a:solidFill>
                <a:effectLst/>
              </a:rPr>
              <a:t>27 января – памятная дата для нашего города. </a:t>
            </a:r>
            <a:r>
              <a:rPr lang="ru-RU" sz="1600" b="0" dirty="0" smtClean="0">
                <a:solidFill>
                  <a:schemeClr val="tx1"/>
                </a:solidFill>
                <a:effectLst/>
              </a:rPr>
              <a:t/>
            </a:r>
            <a:br>
              <a:rPr lang="ru-RU" sz="1600" b="0" dirty="0" smtClean="0">
                <a:solidFill>
                  <a:schemeClr val="tx1"/>
                </a:solidFill>
                <a:effectLst/>
              </a:rPr>
            </a:br>
            <a:r>
              <a:rPr lang="ru-RU" sz="1600" b="0" dirty="0" smtClean="0">
                <a:solidFill>
                  <a:schemeClr val="tx1"/>
                </a:solidFill>
                <a:effectLst/>
              </a:rPr>
              <a:t>В </a:t>
            </a:r>
            <a:r>
              <a:rPr lang="ru-RU" sz="1600" b="0" dirty="0">
                <a:solidFill>
                  <a:schemeClr val="tx1"/>
                </a:solidFill>
                <a:effectLst/>
              </a:rPr>
              <a:t>этот день </a:t>
            </a:r>
            <a:r>
              <a:rPr lang="ru-RU" sz="1600" b="0" dirty="0" smtClean="0">
                <a:solidFill>
                  <a:schemeClr val="tx1"/>
                </a:solidFill>
                <a:effectLst/>
              </a:rPr>
              <a:t>72 года назад </a:t>
            </a:r>
            <a:r>
              <a:rPr lang="ru-RU" sz="1600" b="0" dirty="0">
                <a:solidFill>
                  <a:schemeClr val="tx1"/>
                </a:solidFill>
                <a:effectLst/>
              </a:rPr>
              <a:t>был полностью освобождён наш город от немецко-фашисткой </a:t>
            </a:r>
            <a:r>
              <a:rPr lang="ru-RU" sz="1600" b="0" dirty="0" smtClean="0">
                <a:solidFill>
                  <a:schemeClr val="tx1"/>
                </a:solidFill>
                <a:effectLst/>
              </a:rPr>
              <a:t>блокады. 900 </a:t>
            </a:r>
            <a:r>
              <a:rPr lang="ru-RU" sz="1600" b="0" dirty="0">
                <a:solidFill>
                  <a:schemeClr val="tx1"/>
                </a:solidFill>
                <a:effectLst/>
              </a:rPr>
              <a:t>дней и 900 ночей город находился во вражеском кольце</a:t>
            </a:r>
            <a:r>
              <a:rPr lang="ru-RU" sz="1600" b="0" dirty="0" smtClean="0">
                <a:solidFill>
                  <a:schemeClr val="tx1"/>
                </a:solidFill>
                <a:effectLst/>
              </a:rPr>
              <a:t>. В </a:t>
            </a:r>
            <a:r>
              <a:rPr lang="ru-RU" sz="1600" b="0" dirty="0">
                <a:solidFill>
                  <a:schemeClr val="tx1"/>
                </a:solidFill>
                <a:effectLst/>
              </a:rPr>
              <a:t>то время наш город назывался Ленинградом, а его жители – ленинградцами. Ваши прадедушки и </a:t>
            </a:r>
            <a:r>
              <a:rPr lang="ru-RU" sz="1600" b="0" dirty="0" smtClean="0">
                <a:solidFill>
                  <a:schemeClr val="tx1"/>
                </a:solidFill>
                <a:effectLst/>
              </a:rPr>
              <a:t>прабабушки </a:t>
            </a:r>
            <a:r>
              <a:rPr lang="ru-RU" sz="1600" b="0" dirty="0">
                <a:solidFill>
                  <a:schemeClr val="tx1"/>
                </a:solidFill>
                <a:effectLst/>
              </a:rPr>
              <a:t>были ещё совсем юными, но на их долю выпали тяжкие испытания...</a:t>
            </a:r>
            <a:endParaRPr lang="ru-RU" sz="1600" b="0" dirty="0">
              <a:solidFill>
                <a:schemeClr val="tx1"/>
              </a:solidFill>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1916832"/>
            <a:ext cx="5364088" cy="402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43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flipH="1" flipV="1">
            <a:off x="7524327" y="2879226"/>
            <a:ext cx="45719" cy="45719"/>
          </a:xfrm>
        </p:spPr>
        <p:txBody>
          <a:bodyPr>
            <a:normAutofit fontScale="25000" lnSpcReduction="20000"/>
          </a:bodyPr>
          <a:lstStyle/>
          <a:p>
            <a:endParaRPr lang="ru-RU" dirty="0"/>
          </a:p>
        </p:txBody>
      </p:sp>
      <p:sp>
        <p:nvSpPr>
          <p:cNvPr id="3" name="Заголовок 2"/>
          <p:cNvSpPr>
            <a:spLocks noGrp="1"/>
          </p:cNvSpPr>
          <p:nvPr>
            <p:ph type="title"/>
          </p:nvPr>
        </p:nvSpPr>
        <p:spPr>
          <a:xfrm>
            <a:off x="323528" y="260648"/>
            <a:ext cx="4464496" cy="5760640"/>
          </a:xfrm>
        </p:spPr>
        <p:txBody>
          <a:bodyPr>
            <a:noAutofit/>
          </a:bodyPr>
          <a:lstStyle/>
          <a:p>
            <a:r>
              <a:rPr lang="ru-RU" sz="1600" b="0" dirty="0">
                <a:solidFill>
                  <a:schemeClr val="tx1"/>
                </a:solidFill>
                <a:effectLst/>
              </a:rPr>
              <a:t>В городе оставались в основном женщины и дети. </a:t>
            </a:r>
            <a:br>
              <a:rPr lang="ru-RU" sz="1600" b="0" dirty="0">
                <a:solidFill>
                  <a:schemeClr val="tx1"/>
                </a:solidFill>
                <a:effectLst/>
              </a:rPr>
            </a:br>
            <a:r>
              <a:rPr lang="ru-RU" sz="1600" b="0" dirty="0">
                <a:solidFill>
                  <a:schemeClr val="tx1"/>
                </a:solidFill>
                <a:effectLst/>
              </a:rPr>
              <a:t>Женщины рыли окопы. </a:t>
            </a:r>
            <a:br>
              <a:rPr lang="ru-RU" sz="1600" b="0" dirty="0">
                <a:solidFill>
                  <a:schemeClr val="tx1"/>
                </a:solidFill>
                <a:effectLst/>
              </a:rPr>
            </a:br>
            <a:r>
              <a:rPr lang="ru-RU" sz="1600" b="0" dirty="0">
                <a:solidFill>
                  <a:schemeClr val="tx1"/>
                </a:solidFill>
                <a:effectLst/>
              </a:rPr>
              <a:t>Это было очень нелегко, так как с воздуха вражеские самолёты бросали бомбы и поливали город пулемётным огнём. </a:t>
            </a:r>
            <a:br>
              <a:rPr lang="ru-RU" sz="1600" b="0" dirty="0">
                <a:solidFill>
                  <a:schemeClr val="tx1"/>
                </a:solidFill>
                <a:effectLst/>
              </a:rPr>
            </a:br>
            <a:r>
              <a:rPr lang="ru-RU" sz="1600" b="0" dirty="0">
                <a:solidFill>
                  <a:schemeClr val="tx1"/>
                </a:solidFill>
                <a:effectLst/>
              </a:rPr>
              <a:t>Но на десятки километров протягивались противотанковые рвы, создавались наблюдательные пункты. </a:t>
            </a:r>
            <a:r>
              <a:rPr lang="ru-RU" sz="1400" b="0" dirty="0" smtClean="0">
                <a:solidFill>
                  <a:schemeClr val="tx1"/>
                </a:solidFill>
                <a:effectLst/>
              </a:rPr>
              <a:t/>
            </a:r>
            <a:br>
              <a:rPr lang="ru-RU" sz="1400" b="0" dirty="0" smtClean="0">
                <a:solidFill>
                  <a:schemeClr val="tx1"/>
                </a:solidFill>
                <a:effectLst/>
              </a:rPr>
            </a:br>
            <a:r>
              <a:rPr lang="ru-RU" sz="1400" i="1" dirty="0" smtClean="0">
                <a:solidFill>
                  <a:schemeClr val="tx1"/>
                </a:solidFill>
                <a:effectLst/>
              </a:rPr>
              <a:t/>
            </a:r>
            <a:br>
              <a:rPr lang="ru-RU" sz="1400" i="1" dirty="0" smtClean="0">
                <a:solidFill>
                  <a:schemeClr val="tx1"/>
                </a:solidFill>
                <a:effectLst/>
              </a:rPr>
            </a:br>
            <a:r>
              <a:rPr lang="ru-RU" sz="1400" b="0" dirty="0" smtClean="0">
                <a:solidFill>
                  <a:schemeClr val="tx1"/>
                </a:solidFill>
                <a:effectLst/>
              </a:rPr>
              <a:t>Хотели </a:t>
            </a:r>
            <a:r>
              <a:rPr lang="ru-RU" sz="1400" b="0" dirty="0">
                <a:solidFill>
                  <a:schemeClr val="tx1"/>
                </a:solidFill>
                <a:effectLst/>
              </a:rPr>
              <a:t>враги Ленинград уничтожить,</a:t>
            </a:r>
            <a:br>
              <a:rPr lang="ru-RU" sz="1400" b="0" dirty="0">
                <a:solidFill>
                  <a:schemeClr val="tx1"/>
                </a:solidFill>
                <a:effectLst/>
              </a:rPr>
            </a:br>
            <a:r>
              <a:rPr lang="ru-RU" sz="1400" b="0" dirty="0">
                <a:solidFill>
                  <a:schemeClr val="tx1"/>
                </a:solidFill>
                <a:effectLst/>
              </a:rPr>
              <a:t>Стереть этот город с земли,</a:t>
            </a:r>
            <a:br>
              <a:rPr lang="ru-RU" sz="1400" b="0" dirty="0">
                <a:solidFill>
                  <a:schemeClr val="tx1"/>
                </a:solidFill>
                <a:effectLst/>
              </a:rPr>
            </a:br>
            <a:r>
              <a:rPr lang="ru-RU" sz="1400" b="0" dirty="0">
                <a:solidFill>
                  <a:schemeClr val="tx1"/>
                </a:solidFill>
                <a:effectLst/>
              </a:rPr>
              <a:t>Но захватить и прорвать оборону</a:t>
            </a:r>
            <a:br>
              <a:rPr lang="ru-RU" sz="1400" b="0" dirty="0">
                <a:solidFill>
                  <a:schemeClr val="tx1"/>
                </a:solidFill>
                <a:effectLst/>
              </a:rPr>
            </a:br>
            <a:r>
              <a:rPr lang="ru-RU" sz="1400" b="0" dirty="0">
                <a:solidFill>
                  <a:schemeClr val="tx1"/>
                </a:solidFill>
                <a:effectLst/>
              </a:rPr>
              <a:t>Фашисты никак не смогли.</a:t>
            </a:r>
            <a:br>
              <a:rPr lang="ru-RU" sz="1400" b="0" dirty="0">
                <a:solidFill>
                  <a:schemeClr val="tx1"/>
                </a:solidFill>
                <a:effectLst/>
              </a:rPr>
            </a:br>
            <a:r>
              <a:rPr lang="ru-RU" sz="1400" b="0" dirty="0">
                <a:solidFill>
                  <a:schemeClr val="tx1"/>
                </a:solidFill>
                <a:effectLst/>
              </a:rPr>
              <a:t> </a:t>
            </a:r>
            <a:br>
              <a:rPr lang="ru-RU" sz="1400" b="0" dirty="0">
                <a:solidFill>
                  <a:schemeClr val="tx1"/>
                </a:solidFill>
                <a:effectLst/>
              </a:rPr>
            </a:br>
            <a:r>
              <a:rPr lang="ru-RU" sz="1400" b="0" dirty="0">
                <a:solidFill>
                  <a:schemeClr val="tx1"/>
                </a:solidFill>
                <a:effectLst/>
              </a:rPr>
              <a:t>Враги окружили наш город,</a:t>
            </a:r>
            <a:br>
              <a:rPr lang="ru-RU" sz="1400" b="0" dirty="0">
                <a:solidFill>
                  <a:schemeClr val="tx1"/>
                </a:solidFill>
                <a:effectLst/>
              </a:rPr>
            </a:br>
            <a:r>
              <a:rPr lang="ru-RU" sz="1400" b="0" dirty="0">
                <a:solidFill>
                  <a:schemeClr val="tx1"/>
                </a:solidFill>
                <a:effectLst/>
              </a:rPr>
              <a:t>В блокадном кольце Ленинград.</a:t>
            </a:r>
            <a:br>
              <a:rPr lang="ru-RU" sz="1400" b="0" dirty="0">
                <a:solidFill>
                  <a:schemeClr val="tx1"/>
                </a:solidFill>
                <a:effectLst/>
              </a:rPr>
            </a:br>
            <a:r>
              <a:rPr lang="ru-RU" sz="1400" b="0" dirty="0">
                <a:solidFill>
                  <a:schemeClr val="tx1"/>
                </a:solidFill>
                <a:effectLst/>
              </a:rPr>
              <a:t>Над Лиговским, Невским проспектом</a:t>
            </a:r>
            <a:br>
              <a:rPr lang="ru-RU" sz="1400" b="0" dirty="0">
                <a:solidFill>
                  <a:schemeClr val="tx1"/>
                </a:solidFill>
                <a:effectLst/>
              </a:rPr>
            </a:br>
            <a:r>
              <a:rPr lang="ru-RU" sz="1400" b="0" dirty="0">
                <a:solidFill>
                  <a:schemeClr val="tx1"/>
                </a:solidFill>
                <a:effectLst/>
              </a:rPr>
              <a:t>Снаряды и пули летят.</a:t>
            </a:r>
            <a:br>
              <a:rPr lang="ru-RU" sz="1400" b="0" dirty="0">
                <a:solidFill>
                  <a:schemeClr val="tx1"/>
                </a:solidFill>
                <a:effectLst/>
              </a:rPr>
            </a:br>
            <a:r>
              <a:rPr lang="ru-RU" sz="1400" b="0" dirty="0">
                <a:solidFill>
                  <a:schemeClr val="tx1"/>
                </a:solidFill>
                <a:effectLst/>
              </a:rPr>
              <a:t> </a:t>
            </a:r>
            <a:br>
              <a:rPr lang="ru-RU" sz="1400" b="0" dirty="0">
                <a:solidFill>
                  <a:schemeClr val="tx1"/>
                </a:solidFill>
                <a:effectLst/>
              </a:rPr>
            </a:br>
            <a:r>
              <a:rPr lang="ru-RU" sz="1400" b="0" dirty="0">
                <a:solidFill>
                  <a:schemeClr val="tx1"/>
                </a:solidFill>
                <a:effectLst/>
              </a:rPr>
              <a:t>Рано зима в этот год наступила.</a:t>
            </a:r>
            <a:br>
              <a:rPr lang="ru-RU" sz="1400" b="0" dirty="0">
                <a:solidFill>
                  <a:schemeClr val="tx1"/>
                </a:solidFill>
                <a:effectLst/>
              </a:rPr>
            </a:br>
            <a:r>
              <a:rPr lang="ru-RU" sz="1400" b="0" dirty="0">
                <a:solidFill>
                  <a:schemeClr val="tx1"/>
                </a:solidFill>
                <a:effectLst/>
              </a:rPr>
              <a:t>Морозы пришли, холода.</a:t>
            </a:r>
            <a:br>
              <a:rPr lang="ru-RU" sz="1400" b="0" dirty="0">
                <a:solidFill>
                  <a:schemeClr val="tx1"/>
                </a:solidFill>
                <a:effectLst/>
              </a:rPr>
            </a:br>
            <a:r>
              <a:rPr lang="ru-RU" sz="1400" b="0" dirty="0">
                <a:solidFill>
                  <a:schemeClr val="tx1"/>
                </a:solidFill>
                <a:effectLst/>
              </a:rPr>
              <a:t>И в мирную жизнь ленинградцев</a:t>
            </a:r>
            <a:br>
              <a:rPr lang="ru-RU" sz="1400" b="0" dirty="0">
                <a:solidFill>
                  <a:schemeClr val="tx1"/>
                </a:solidFill>
                <a:effectLst/>
              </a:rPr>
            </a:br>
            <a:r>
              <a:rPr lang="ru-RU" sz="1400" b="0" dirty="0">
                <a:solidFill>
                  <a:schemeClr val="tx1"/>
                </a:solidFill>
                <a:effectLst/>
              </a:rPr>
              <a:t>Ворвалась нежданно беда.</a:t>
            </a:r>
            <a:endParaRPr lang="ru-RU" sz="1400" b="0" dirty="0">
              <a:solidFill>
                <a:schemeClr val="tx1"/>
              </a:solidFill>
            </a:endParaRP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040" y="1268760"/>
            <a:ext cx="403507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86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1800" i="1" dirty="0">
                <a:effectLst/>
              </a:rPr>
              <a:t>6 декабря 1941 года вышел из строя </a:t>
            </a:r>
            <a:r>
              <a:rPr lang="ru-RU" sz="1800" i="1" dirty="0" smtClean="0">
                <a:effectLst/>
              </a:rPr>
              <a:t>водопровод.</a:t>
            </a:r>
            <a:r>
              <a:rPr lang="ru-RU" sz="1800" dirty="0">
                <a:effectLst/>
              </a:rPr>
              <a:t/>
            </a:r>
            <a:br>
              <a:rPr lang="ru-RU" sz="1800" dirty="0">
                <a:effectLst/>
              </a:rPr>
            </a:br>
            <a:r>
              <a:rPr lang="ru-RU" sz="1800" i="1" dirty="0">
                <a:effectLst/>
              </a:rPr>
              <a:t>Принести ведро воды становилось проблемой часто сложной, </a:t>
            </a:r>
            <a:r>
              <a:rPr lang="ru-RU" sz="1800" i="1" dirty="0" smtClean="0">
                <a:effectLst/>
              </a:rPr>
              <a:t/>
            </a:r>
            <a:br>
              <a:rPr lang="ru-RU" sz="1800" i="1" dirty="0" smtClean="0">
                <a:effectLst/>
              </a:rPr>
            </a:br>
            <a:r>
              <a:rPr lang="ru-RU" sz="1800" i="1" dirty="0" smtClean="0">
                <a:effectLst/>
              </a:rPr>
              <a:t>а </a:t>
            </a:r>
            <a:r>
              <a:rPr lang="ru-RU" sz="1800" i="1" dirty="0">
                <a:effectLst/>
              </a:rPr>
              <a:t>иногда неразрешимой.</a:t>
            </a:r>
            <a:r>
              <a:rPr lang="ru-RU" sz="1800" dirty="0">
                <a:effectLst/>
              </a:rPr>
              <a:t/>
            </a:r>
            <a:br>
              <a:rPr lang="ru-RU" sz="1800" dirty="0">
                <a:effectLst/>
              </a:rPr>
            </a:br>
            <a:endParaRPr lang="ru-RU" sz="1800"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556792"/>
            <a:ext cx="6521415" cy="414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42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332656"/>
            <a:ext cx="8784976" cy="2304256"/>
          </a:xfrm>
        </p:spPr>
        <p:txBody>
          <a:bodyPr>
            <a:noAutofit/>
          </a:bodyPr>
          <a:lstStyle/>
          <a:p>
            <a:r>
              <a:rPr lang="ru-RU" sz="1800" b="0" i="1" dirty="0" smtClean="0">
                <a:effectLst/>
              </a:rPr>
              <a:t>Сколько испытаний принесла блокада! Город был изолирован от большой земли. Поэтому катастрофически уменьшались нормы выдаваемых продуктов.</a:t>
            </a:r>
            <a:r>
              <a:rPr lang="ru-RU" sz="1800" b="0" dirty="0" smtClean="0">
                <a:effectLst/>
              </a:rPr>
              <a:t/>
            </a:r>
            <a:br>
              <a:rPr lang="ru-RU" sz="1800" b="0" dirty="0" smtClean="0">
                <a:effectLst/>
              </a:rPr>
            </a:br>
            <a:r>
              <a:rPr lang="ru-RU" sz="1800" b="0" i="1" dirty="0" smtClean="0">
                <a:effectLst/>
              </a:rPr>
              <a:t>125 грамм – вот такой кусочек хлеба получали ленинградцы по карточкам на целый день.</a:t>
            </a:r>
            <a:r>
              <a:rPr lang="ru-RU" sz="1800" b="0" i="1" dirty="0">
                <a:effectLst/>
              </a:rPr>
              <a:t> Не хватало еды. И ленинградцы использовали каждый клочок земли. В парках и скверах они сажали овощи: картофель, капусту, лук. Даже у Исаакиевского и Казанского соборов, на Марсовом поле были разбиты огороды</a:t>
            </a:r>
            <a:r>
              <a:rPr lang="ru-RU" sz="1800" b="0" i="1" dirty="0" smtClean="0">
                <a:effectLst/>
              </a:rPr>
              <a:t>.</a:t>
            </a:r>
            <a:r>
              <a:rPr lang="ru-RU" sz="1800" dirty="0" smtClean="0">
                <a:effectLst/>
              </a:rPr>
              <a:t/>
            </a:r>
            <a:br>
              <a:rPr lang="ru-RU" sz="1800" dirty="0" smtClean="0">
                <a:effectLst/>
              </a:rPr>
            </a:br>
            <a:endParaRPr lang="ru-RU" sz="1800"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872" y="2492896"/>
            <a:ext cx="5390175" cy="404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62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447474"/>
            <a:ext cx="3600400" cy="5112568"/>
          </a:xfrm>
        </p:spPr>
        <p:txBody>
          <a:bodyPr>
            <a:normAutofit/>
          </a:bodyPr>
          <a:lstStyle/>
          <a:p>
            <a:pPr algn="just"/>
            <a:r>
              <a:rPr lang="ru-RU" sz="1800" b="0" i="1" dirty="0">
                <a:effectLst/>
              </a:rPr>
              <a:t>Город бомбили всё чаще и чаще. Люди прятались в бомбоубежищах. Это специальные помещения под землёй, где можно было укрыться от бомбёжки.</a:t>
            </a:r>
            <a:r>
              <a:rPr lang="ru-RU" sz="1800" b="0" dirty="0">
                <a:effectLst/>
              </a:rPr>
              <a:t/>
            </a:r>
            <a:br>
              <a:rPr lang="ru-RU" sz="1800" b="0" dirty="0">
                <a:effectLst/>
              </a:rPr>
            </a:br>
            <a:r>
              <a:rPr lang="ru-RU" sz="1800" b="0" i="1" dirty="0">
                <a:effectLst/>
              </a:rPr>
              <a:t>Но ленинградцы не сдавались. Город продолжал жить. Работало радио. По радио передавали последние новости с фронта, звучали стихи. И люди верили, что победа придёт, потому что вся страна встала на борьбу с фашизмом.</a:t>
            </a:r>
            <a:endParaRPr lang="ru-RU" sz="1800" b="0"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1960" y="974350"/>
            <a:ext cx="4585692" cy="458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31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858218"/>
          </a:xfrm>
        </p:spPr>
        <p:txBody>
          <a:bodyPr>
            <a:noAutofit/>
          </a:bodyPr>
          <a:lstStyle/>
          <a:p>
            <a:r>
              <a:rPr lang="ru-RU" sz="1800" i="1" dirty="0">
                <a:effectLst/>
              </a:rPr>
              <a:t>Когда застыл лёд на Ладожском озере, появилась возможность перевозить продукты прямо по льду. Дорогу по льду Ладоги назвали «Дорогой жизни». Мы никогда не забудем мужество, стойкость, героизм водителей, дорожников, связистов, зенитчиков, регулировщиков – всех тех. Кто под бомбёжкой и обстрелом, в мороз, метель и вьюгу работал на «Дороге жизни</a:t>
            </a:r>
            <a:r>
              <a:rPr lang="ru-RU" sz="1800" i="1" dirty="0" smtClean="0">
                <a:effectLst/>
              </a:rPr>
              <a:t>».</a:t>
            </a:r>
            <a:endParaRPr lang="ru-RU" sz="1800" dirty="0"/>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2132856"/>
            <a:ext cx="5773238" cy="404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81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23728" y="2204864"/>
            <a:ext cx="4536504" cy="3240360"/>
          </a:xfrm>
        </p:spPr>
        <p:txBody>
          <a:bodyPr>
            <a:normAutofit/>
          </a:bodyPr>
          <a:lstStyle/>
          <a:p>
            <a:endParaRPr lang="ru-RU" sz="1050" dirty="0"/>
          </a:p>
        </p:txBody>
      </p:sp>
      <p:sp>
        <p:nvSpPr>
          <p:cNvPr id="3" name="Заголовок 2"/>
          <p:cNvSpPr>
            <a:spLocks noGrp="1"/>
          </p:cNvSpPr>
          <p:nvPr>
            <p:ph type="title"/>
          </p:nvPr>
        </p:nvSpPr>
        <p:spPr>
          <a:xfrm>
            <a:off x="457200" y="274638"/>
            <a:ext cx="8229600" cy="1426170"/>
          </a:xfrm>
        </p:spPr>
        <p:txBody>
          <a:bodyPr>
            <a:noAutofit/>
          </a:bodyPr>
          <a:lstStyle/>
          <a:p>
            <a:pPr algn="just"/>
            <a:r>
              <a:rPr lang="ru-RU" sz="1800" i="1" dirty="0">
                <a:effectLst/>
              </a:rPr>
              <a:t>Несмотря на крайнее истощение лошадей и на тонкий лёд, вечером 20 ноября в Ленинград был отправлен конно-санный обоз. В осаждённый город были доставлены первые десятки тонн муки.</a:t>
            </a:r>
            <a:r>
              <a:rPr lang="ru-RU" sz="1800" dirty="0">
                <a:effectLst/>
              </a:rPr>
              <a:t/>
            </a:r>
            <a:br>
              <a:rPr lang="ru-RU" sz="1800" dirty="0">
                <a:effectLst/>
              </a:rPr>
            </a:br>
            <a:r>
              <a:rPr lang="ru-RU" sz="1800" i="1" dirty="0">
                <a:effectLst/>
              </a:rPr>
              <a:t>22 ноября на лед вышла первая автоколонна грузовых </a:t>
            </a:r>
            <a:r>
              <a:rPr lang="ru-RU" sz="1800" i="1" dirty="0" smtClean="0">
                <a:effectLst/>
              </a:rPr>
              <a:t>автомашин</a:t>
            </a:r>
            <a:r>
              <a:rPr lang="ru-RU" sz="1800" dirty="0">
                <a:effectLst/>
              </a:rPr>
              <a:t>.</a:t>
            </a:r>
            <a:endParaRPr lang="ru-RU" sz="1800" dirty="0"/>
          </a:p>
        </p:txBody>
      </p:sp>
      <p:pic>
        <p:nvPicPr>
          <p:cNvPr id="1536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6648" y="1844824"/>
            <a:ext cx="6264696" cy="469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97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860032" y="1484785"/>
            <a:ext cx="3826768" cy="1800200"/>
          </a:xfrm>
        </p:spPr>
        <p:txBody>
          <a:bodyPr/>
          <a:lstStyle/>
          <a:p>
            <a:endParaRPr lang="ru-RU" dirty="0"/>
          </a:p>
        </p:txBody>
      </p:sp>
      <p:sp>
        <p:nvSpPr>
          <p:cNvPr id="3" name="Заголовок 2"/>
          <p:cNvSpPr>
            <a:spLocks noGrp="1"/>
          </p:cNvSpPr>
          <p:nvPr>
            <p:ph type="title"/>
          </p:nvPr>
        </p:nvSpPr>
        <p:spPr>
          <a:xfrm>
            <a:off x="179512" y="260648"/>
            <a:ext cx="3322712" cy="5544616"/>
          </a:xfrm>
        </p:spPr>
        <p:txBody>
          <a:bodyPr>
            <a:noAutofit/>
          </a:bodyPr>
          <a:lstStyle/>
          <a:p>
            <a:r>
              <a:rPr lang="ru-RU" sz="1200" i="1" dirty="0">
                <a:effectLst/>
              </a:rPr>
              <a:t>Чтоб жизнь спасти ленинградцам,</a:t>
            </a:r>
            <a:r>
              <a:rPr lang="ru-RU" sz="1200" dirty="0">
                <a:effectLst/>
              </a:rPr>
              <a:t/>
            </a:r>
            <a:br>
              <a:rPr lang="ru-RU" sz="1200" dirty="0">
                <a:effectLst/>
              </a:rPr>
            </a:br>
            <a:r>
              <a:rPr lang="ru-RU" sz="1200" i="1" dirty="0">
                <a:effectLst/>
              </a:rPr>
              <a:t>Зимой в сорок первом году</a:t>
            </a:r>
            <a:r>
              <a:rPr lang="ru-RU" sz="1200" dirty="0">
                <a:effectLst/>
              </a:rPr>
              <a:t/>
            </a:r>
            <a:br>
              <a:rPr lang="ru-RU" sz="1200" dirty="0">
                <a:effectLst/>
              </a:rPr>
            </a:br>
            <a:r>
              <a:rPr lang="ru-RU" sz="1200" i="1" dirty="0">
                <a:effectLst/>
              </a:rPr>
              <a:t>С хлебом шли в город машины</a:t>
            </a:r>
            <a:r>
              <a:rPr lang="ru-RU" sz="1200" dirty="0">
                <a:effectLst/>
              </a:rPr>
              <a:t/>
            </a:r>
            <a:br>
              <a:rPr lang="ru-RU" sz="1200" dirty="0">
                <a:effectLst/>
              </a:rPr>
            </a:br>
            <a:r>
              <a:rPr lang="ru-RU" sz="1200" i="1" dirty="0">
                <a:effectLst/>
              </a:rPr>
              <a:t>По Ладоге, прямо по льду.</a:t>
            </a:r>
            <a:r>
              <a:rPr lang="ru-RU" sz="1200" dirty="0">
                <a:effectLst/>
              </a:rPr>
              <a:t/>
            </a:r>
            <a:br>
              <a:rPr lang="ru-RU" sz="1200" dirty="0">
                <a:effectLst/>
              </a:rPr>
            </a:br>
            <a:r>
              <a:rPr lang="ru-RU" sz="1200" dirty="0">
                <a:effectLst/>
              </a:rPr>
              <a:t> </a:t>
            </a:r>
            <a:br>
              <a:rPr lang="ru-RU" sz="1200" dirty="0">
                <a:effectLst/>
              </a:rPr>
            </a:br>
            <a:r>
              <a:rPr lang="ru-RU" sz="1200" i="1" dirty="0">
                <a:effectLst/>
              </a:rPr>
              <a:t>Бомбёжки, метели, заносы...</a:t>
            </a:r>
            <a:r>
              <a:rPr lang="ru-RU" sz="1200" dirty="0">
                <a:effectLst/>
              </a:rPr>
              <a:t/>
            </a:r>
            <a:br>
              <a:rPr lang="ru-RU" sz="1200" dirty="0">
                <a:effectLst/>
              </a:rPr>
            </a:br>
            <a:r>
              <a:rPr lang="ru-RU" sz="1200" i="1" dirty="0">
                <a:effectLst/>
              </a:rPr>
              <a:t>Уходят машины под лёд,</a:t>
            </a:r>
            <a:r>
              <a:rPr lang="ru-RU" sz="1200" dirty="0">
                <a:effectLst/>
              </a:rPr>
              <a:t/>
            </a:r>
            <a:br>
              <a:rPr lang="ru-RU" sz="1200" dirty="0">
                <a:effectLst/>
              </a:rPr>
            </a:br>
            <a:r>
              <a:rPr lang="ru-RU" sz="1200" i="1" dirty="0">
                <a:effectLst/>
              </a:rPr>
              <a:t>Но каждый шофёр твёрдо верил,</a:t>
            </a:r>
            <a:r>
              <a:rPr lang="ru-RU" sz="1200" dirty="0">
                <a:effectLst/>
              </a:rPr>
              <a:t/>
            </a:r>
            <a:br>
              <a:rPr lang="ru-RU" sz="1200" dirty="0">
                <a:effectLst/>
              </a:rPr>
            </a:br>
            <a:r>
              <a:rPr lang="ru-RU" sz="1200" i="1" dirty="0">
                <a:effectLst/>
              </a:rPr>
              <a:t>Что город любимый спасёт.</a:t>
            </a:r>
            <a:r>
              <a:rPr lang="ru-RU" sz="1200" dirty="0">
                <a:effectLst/>
              </a:rPr>
              <a:t/>
            </a:r>
            <a:br>
              <a:rPr lang="ru-RU" sz="1200" dirty="0">
                <a:effectLst/>
              </a:rPr>
            </a:br>
            <a:r>
              <a:rPr lang="ru-RU" sz="1200" dirty="0">
                <a:effectLst/>
              </a:rPr>
              <a:t> </a:t>
            </a:r>
            <a:br>
              <a:rPr lang="ru-RU" sz="1200" dirty="0">
                <a:effectLst/>
              </a:rPr>
            </a:br>
            <a:r>
              <a:rPr lang="ru-RU" sz="1200" i="1" dirty="0">
                <a:effectLst/>
              </a:rPr>
              <a:t>«Дорогой жизни» Ладогу назвали,</a:t>
            </a:r>
            <a:r>
              <a:rPr lang="ru-RU" sz="1200" dirty="0">
                <a:effectLst/>
              </a:rPr>
              <a:t/>
            </a:r>
            <a:br>
              <a:rPr lang="ru-RU" sz="1200" dirty="0">
                <a:effectLst/>
              </a:rPr>
            </a:br>
            <a:r>
              <a:rPr lang="ru-RU" sz="1200" i="1" dirty="0">
                <a:effectLst/>
              </a:rPr>
              <a:t>Надеждой на спасение людей.</a:t>
            </a:r>
            <a:r>
              <a:rPr lang="ru-RU" sz="1200" dirty="0">
                <a:effectLst/>
              </a:rPr>
              <a:t/>
            </a:r>
            <a:br>
              <a:rPr lang="ru-RU" sz="1200" dirty="0">
                <a:effectLst/>
              </a:rPr>
            </a:br>
            <a:r>
              <a:rPr lang="ru-RU" sz="1200" i="1" dirty="0">
                <a:effectLst/>
              </a:rPr>
              <a:t>Раненых, больных и истощённых</a:t>
            </a:r>
            <a:r>
              <a:rPr lang="ru-RU" sz="1200" dirty="0">
                <a:effectLst/>
              </a:rPr>
              <a:t/>
            </a:r>
            <a:br>
              <a:rPr lang="ru-RU" sz="1200" dirty="0">
                <a:effectLst/>
              </a:rPr>
            </a:br>
            <a:r>
              <a:rPr lang="ru-RU" sz="1200" i="1" dirty="0">
                <a:effectLst/>
              </a:rPr>
              <a:t>Везли полуторки из города по ней</a:t>
            </a:r>
            <a:r>
              <a:rPr lang="ru-RU" sz="1200" i="1" dirty="0" smtClean="0">
                <a:effectLst/>
              </a:rPr>
              <a:t>.</a:t>
            </a:r>
            <a:br>
              <a:rPr lang="ru-RU" sz="1200" i="1" dirty="0" smtClean="0">
                <a:effectLst/>
              </a:rPr>
            </a:br>
            <a:r>
              <a:rPr lang="ru-RU" sz="1200" i="1" dirty="0">
                <a:effectLst/>
              </a:rPr>
              <a:t/>
            </a:r>
            <a:br>
              <a:rPr lang="ru-RU" sz="1200" i="1" dirty="0">
                <a:effectLst/>
              </a:rPr>
            </a:br>
            <a:r>
              <a:rPr lang="ru-RU" sz="1200" i="1" dirty="0">
                <a:effectLst/>
              </a:rPr>
              <a:t>Нет смелее, нет храбрей</a:t>
            </a:r>
            <a:r>
              <a:rPr lang="ru-RU" sz="1200" dirty="0">
                <a:effectLst/>
              </a:rPr>
              <a:t/>
            </a:r>
            <a:br>
              <a:rPr lang="ru-RU" sz="1200" dirty="0">
                <a:effectLst/>
              </a:rPr>
            </a:br>
            <a:r>
              <a:rPr lang="ru-RU" sz="1200" i="1" dirty="0">
                <a:effectLst/>
              </a:rPr>
              <a:t>Шофёра фронтового.</a:t>
            </a:r>
            <a:r>
              <a:rPr lang="ru-RU" sz="1200" dirty="0">
                <a:effectLst/>
              </a:rPr>
              <a:t/>
            </a:r>
            <a:br>
              <a:rPr lang="ru-RU" sz="1200" dirty="0">
                <a:effectLst/>
              </a:rPr>
            </a:br>
            <a:r>
              <a:rPr lang="ru-RU" sz="1200" i="1" dirty="0">
                <a:effectLst/>
              </a:rPr>
              <a:t>Любит он свою машину –</a:t>
            </a:r>
            <a:r>
              <a:rPr lang="ru-RU" sz="1200" dirty="0">
                <a:effectLst/>
              </a:rPr>
              <a:t/>
            </a:r>
            <a:br>
              <a:rPr lang="ru-RU" sz="1200" dirty="0">
                <a:effectLst/>
              </a:rPr>
            </a:br>
            <a:r>
              <a:rPr lang="ru-RU" sz="1200" i="1" dirty="0">
                <a:effectLst/>
              </a:rPr>
              <a:t>Друга боевого.</a:t>
            </a:r>
            <a:r>
              <a:rPr lang="ru-RU" sz="1200" dirty="0">
                <a:effectLst/>
              </a:rPr>
              <a:t/>
            </a:r>
            <a:br>
              <a:rPr lang="ru-RU" sz="1200" dirty="0">
                <a:effectLst/>
              </a:rPr>
            </a:br>
            <a:r>
              <a:rPr lang="ru-RU" sz="1200" dirty="0">
                <a:effectLst/>
              </a:rPr>
              <a:t> </a:t>
            </a:r>
            <a:br>
              <a:rPr lang="ru-RU" sz="1200" dirty="0">
                <a:effectLst/>
              </a:rPr>
            </a:br>
            <a:r>
              <a:rPr lang="ru-RU" sz="1200" i="1" dirty="0">
                <a:effectLst/>
              </a:rPr>
              <a:t>И по снегу, и по льду</a:t>
            </a:r>
            <a:r>
              <a:rPr lang="ru-RU" sz="1200" dirty="0">
                <a:effectLst/>
              </a:rPr>
              <a:t/>
            </a:r>
            <a:br>
              <a:rPr lang="ru-RU" sz="1200" dirty="0">
                <a:effectLst/>
              </a:rPr>
            </a:br>
            <a:r>
              <a:rPr lang="ru-RU" sz="1200" i="1" dirty="0">
                <a:effectLst/>
              </a:rPr>
              <a:t>Он ведёт машину.</a:t>
            </a:r>
            <a:r>
              <a:rPr lang="ru-RU" sz="1200" dirty="0">
                <a:effectLst/>
              </a:rPr>
              <a:t/>
            </a:r>
            <a:br>
              <a:rPr lang="ru-RU" sz="1200" dirty="0">
                <a:effectLst/>
              </a:rPr>
            </a:br>
            <a:r>
              <a:rPr lang="ru-RU" sz="1200" i="1" dirty="0">
                <a:effectLst/>
              </a:rPr>
              <a:t>Как объехать полынью,</a:t>
            </a:r>
            <a:r>
              <a:rPr lang="ru-RU" sz="1200" dirty="0">
                <a:effectLst/>
              </a:rPr>
              <a:t/>
            </a:r>
            <a:br>
              <a:rPr lang="ru-RU" sz="1200" dirty="0">
                <a:effectLst/>
              </a:rPr>
            </a:br>
            <a:r>
              <a:rPr lang="ru-RU" sz="1200" i="1" dirty="0">
                <a:effectLst/>
              </a:rPr>
              <a:t>Не попасть на мину.</a:t>
            </a:r>
            <a:r>
              <a:rPr lang="ru-RU" sz="1200" dirty="0">
                <a:effectLst/>
              </a:rPr>
              <a:t/>
            </a:r>
            <a:br>
              <a:rPr lang="ru-RU" sz="1200" dirty="0">
                <a:effectLst/>
              </a:rPr>
            </a:br>
            <a:r>
              <a:rPr lang="ru-RU" sz="1200" dirty="0">
                <a:effectLst/>
              </a:rPr>
              <a:t> </a:t>
            </a:r>
            <a:br>
              <a:rPr lang="ru-RU" sz="1200" dirty="0">
                <a:effectLst/>
              </a:rPr>
            </a:br>
            <a:r>
              <a:rPr lang="ru-RU" sz="1200" i="1" dirty="0">
                <a:effectLst/>
              </a:rPr>
              <a:t>Фронтовой шофёр-герой</a:t>
            </a:r>
            <a:r>
              <a:rPr lang="ru-RU" sz="1200" dirty="0">
                <a:effectLst/>
              </a:rPr>
              <a:t/>
            </a:r>
            <a:br>
              <a:rPr lang="ru-RU" sz="1200" dirty="0">
                <a:effectLst/>
              </a:rPr>
            </a:br>
            <a:r>
              <a:rPr lang="ru-RU" sz="1200" i="1" dirty="0">
                <a:effectLst/>
              </a:rPr>
              <a:t>Много в жизни повидал,</a:t>
            </a:r>
            <a:r>
              <a:rPr lang="ru-RU" sz="1200" dirty="0">
                <a:effectLst/>
              </a:rPr>
              <a:t/>
            </a:r>
            <a:br>
              <a:rPr lang="ru-RU" sz="1200" dirty="0">
                <a:effectLst/>
              </a:rPr>
            </a:br>
            <a:r>
              <a:rPr lang="ru-RU" sz="1200" i="1" dirty="0">
                <a:effectLst/>
              </a:rPr>
              <a:t>Но за руль держался крепко,</a:t>
            </a:r>
            <a:r>
              <a:rPr lang="ru-RU" sz="1200" dirty="0">
                <a:effectLst/>
              </a:rPr>
              <a:t/>
            </a:r>
            <a:br>
              <a:rPr lang="ru-RU" sz="1200" dirty="0">
                <a:effectLst/>
              </a:rPr>
            </a:br>
            <a:r>
              <a:rPr lang="ru-RU" sz="1200" i="1" dirty="0">
                <a:effectLst/>
              </a:rPr>
              <a:t>Свою песню напевал.</a:t>
            </a:r>
            <a:endParaRPr lang="ru-RU" sz="1200" dirty="0"/>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5896" y="1268760"/>
            <a:ext cx="5121506" cy="326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97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223</TotalTime>
  <Words>233</Words>
  <Application>Microsoft Office PowerPoint</Application>
  <PresentationFormat>Экран (4:3)</PresentationFormat>
  <Paragraphs>14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Открытая</vt:lpstr>
      <vt:lpstr>Блокада Ленинграда</vt:lpstr>
      <vt:lpstr>27 января – памятная дата для нашего города.  В этот день 72 года назад был полностью освобождён наш город от немецко-фашисткой блокады. 900 дней и 900 ночей город находился во вражеском кольце. В то время наш город назывался Ленинградом, а его жители – ленинградцами. Ваши прадедушки и прабабушки были ещё совсем юными, но на их долю выпали тяжкие испытания...</vt:lpstr>
      <vt:lpstr>В городе оставались в основном женщины и дети.  Женщины рыли окопы.  Это было очень нелегко, так как с воздуха вражеские самолёты бросали бомбы и поливали город пулемётным огнём.  Но на десятки километров протягивались противотанковые рвы, создавались наблюдательные пункты.   Хотели враги Ленинград уничтожить, Стереть этот город с земли, Но захватить и прорвать оборону Фашисты никак не смогли.   Враги окружили наш город, В блокадном кольце Ленинград. Над Лиговским, Невским проспектом Снаряды и пули летят.   Рано зима в этот год наступила. Морозы пришли, холода. И в мирную жизнь ленинградцев Ворвалась нежданно беда.</vt:lpstr>
      <vt:lpstr>6 декабря 1941 года вышел из строя водопровод. Принести ведро воды становилось проблемой часто сложной,  а иногда неразрешимой. </vt:lpstr>
      <vt:lpstr>Сколько испытаний принесла блокада! Город был изолирован от большой земли. Поэтому катастрофически уменьшались нормы выдаваемых продуктов. 125 грамм – вот такой кусочек хлеба получали ленинградцы по карточкам на целый день. Не хватало еды. И ленинградцы использовали каждый клочок земли. В парках и скверах они сажали овощи: картофель, капусту, лук. Даже у Исаакиевского и Казанского соборов, на Марсовом поле были разбиты огороды. </vt:lpstr>
      <vt:lpstr>Город бомбили всё чаще и чаще. Люди прятались в бомбоубежищах. Это специальные помещения под землёй, где можно было укрыться от бомбёжки. Но ленинградцы не сдавались. Город продолжал жить. Работало радио. По радио передавали последние новости с фронта, звучали стихи. И люди верили, что победа придёт, потому что вся страна встала на борьбу с фашизмом.</vt:lpstr>
      <vt:lpstr>Когда застыл лёд на Ладожском озере, появилась возможность перевозить продукты прямо по льду. Дорогу по льду Ладоги назвали «Дорогой жизни». Мы никогда не забудем мужество, стойкость, героизм водителей, дорожников, связистов, зенитчиков, регулировщиков – всех тех. Кто под бомбёжкой и обстрелом, в мороз, метель и вьюгу работал на «Дороге жизни».</vt:lpstr>
      <vt:lpstr>Несмотря на крайнее истощение лошадей и на тонкий лёд, вечером 20 ноября в Ленинград был отправлен конно-санный обоз. В осаждённый город были доставлены первые десятки тонн муки. 22 ноября на лед вышла первая автоколонна грузовых автомашин.</vt:lpstr>
      <vt:lpstr>Чтоб жизнь спасти ленинградцам, Зимой в сорок первом году С хлебом шли в город машины По Ладоге, прямо по льду.   Бомбёжки, метели, заносы... Уходят машины под лёд, Но каждый шофёр твёрдо верил, Что город любимый спасёт.   «Дорогой жизни» Ладогу назвали, Надеждой на спасение людей. Раненых, больных и истощённых Везли полуторки из города по ней.  Нет смелее, нет храбрей Шофёра фронтового. Любит он свою машину – Друга боевого.   И по снегу, и по льду Он ведёт машину. Как объехать полынью, Не попасть на мину.   Фронтовой шофёр-герой Много в жизни повидал, Но за руль держался крепко, Свою песню напевал.</vt:lpstr>
      <vt:lpstr>Дети блокадного города, как рано вы повзрослели! Дети помогали взрослым. Они тушили десятки тысяч зажигалок, сброшенных с фашистских самолётов; тушили пожары; носили воду из проруби на Неве, потому что водопровод не работал; стояли в очередях за хлебом, который давали по специальным карточкам; работали на станках, заменяя ушедших на фронт отцов... Дети блокадного города, Как рано вы повзрослели И вместо бантиков, галстуков Военную форму одели.   Вы на заводах работали, Дедам, отцам помогая, Сил не щадя и без отдыха, Едва до станка доставая.   Вы в медсанбатах трудились, Раненых, больных спасали, Мыли палаты, стирали бинты, Дежурили, ночи не спали.</vt:lpstr>
      <vt:lpstr>900 дней и ночей длилась блокада Ленинграда. Это были 900 дней мужества, стойкости, подвига непокорённых ленинградцев. 14 января 1944 года наши войска перешли в наступление и 27 января 1944 года полностью освободили Ленинград от фашистской блокады. За город шли жестокие бои. За Родину солдаты воевали И в январе, разбив врага, Кольцо блокадное прорвали.   Спасибо тем,  кто город отстоял, Кто выжил  в страшную блокаду, Кто восстанавливал,  из пепла возрождал. Спасибо вам, € герои Ленинграда!</vt:lpstr>
      <vt:lpstr>Никто не забыт! И Ничто не забыто!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Блокада Ленинграда</dc:title>
  <dc:creator>user</dc:creator>
  <cp:lastModifiedBy>Светлана</cp:lastModifiedBy>
  <cp:revision>27</cp:revision>
  <dcterms:modified xsi:type="dcterms:W3CDTF">2016-02-16T17:09:19Z</dcterms:modified>
</cp:coreProperties>
</file>