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9" r:id="rId8"/>
    <p:sldId id="270" r:id="rId9"/>
    <p:sldId id="271" r:id="rId10"/>
    <p:sldId id="272" r:id="rId11"/>
    <p:sldId id="275" r:id="rId12"/>
    <p:sldId id="276" r:id="rId13"/>
    <p:sldId id="273" r:id="rId14"/>
    <p:sldId id="277" r:id="rId15"/>
    <p:sldId id="282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99"/>
    <a:srgbClr val="FF9900"/>
    <a:srgbClr val="9B4719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звоно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76858"/>
            <a:ext cx="7297484" cy="6681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1987_HEF7TTQ5GIVKENcIjv9cOMnxn.jpg"/>
          <p:cNvPicPr>
            <a:picLocks noGrp="1" noChangeAspect="1"/>
          </p:cNvPicPr>
          <p:nvPr>
            <p:ph idx="1"/>
          </p:nvPr>
        </p:nvPicPr>
        <p:blipFill>
          <a:blip r:embed="rId2"/>
          <a:srcRect l="1282" b="6022"/>
          <a:stretch>
            <a:fillRect/>
          </a:stretch>
        </p:blipFill>
        <p:spPr>
          <a:xfrm>
            <a:off x="1285852" y="-55685"/>
            <a:ext cx="6572296" cy="6913685"/>
          </a:xfrm>
        </p:spPr>
      </p:pic>
      <p:sp>
        <p:nvSpPr>
          <p:cNvPr id="6" name="Прямоугольник 5"/>
          <p:cNvSpPr/>
          <p:nvPr/>
        </p:nvSpPr>
        <p:spPr>
          <a:xfrm>
            <a:off x="285720" y="4857760"/>
            <a:ext cx="8643998" cy="1714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5072074"/>
          <a:ext cx="8858248" cy="1086168"/>
        </p:xfrm>
        <a:graphic>
          <a:graphicData uri="http://schemas.openxmlformats.org/drawingml/2006/table">
            <a:tbl>
              <a:tblPr/>
              <a:tblGrid>
                <a:gridCol w="8858248"/>
              </a:tblGrid>
              <a:tr h="0">
                <a:tc>
                  <a:txBody>
                    <a:bodyPr/>
                    <a:lstStyle/>
                    <a:p>
                      <a:pPr indent="229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1. В</a:t>
                      </a:r>
                      <a:r>
                        <a:rPr lang="ru-RU" sz="3200" u="none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роне </a:t>
                      </a:r>
                      <a:r>
                        <a:rPr lang="ru-RU" sz="3200" dirty="0" smtClean="0">
                          <a:latin typeface="Times New Roman"/>
                          <a:ea typeface="Calibri"/>
                          <a:cs typeface="Times New Roman"/>
                        </a:rPr>
                        <a:t>где-то 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Бог </a:t>
                      </a: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послал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 кусоч</a:t>
                      </a:r>
                      <a:r>
                        <a:rPr lang="ru-RU" sz="3200" u="none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к сыру.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298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2. Плутовка к дер</a:t>
                      </a:r>
                      <a:r>
                        <a:rPr lang="ru-RU" sz="3200" u="none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ву на цыпочках </a:t>
                      </a:r>
                      <a:r>
                        <a:rPr lang="ru-RU" sz="3200" b="1" dirty="0">
                          <a:latin typeface="Times New Roman"/>
                          <a:ea typeface="Calibri"/>
                          <a:cs typeface="Times New Roman"/>
                        </a:rPr>
                        <a:t>подходит</a:t>
                      </a:r>
                      <a:r>
                        <a:rPr lang="ru-RU" sz="32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9144000" cy="5311781"/>
          </a:xfrm>
        </p:spPr>
        <p:txBody>
          <a:bodyPr/>
          <a:lstStyle/>
          <a:p>
            <a:pPr>
              <a:buNone/>
            </a:pPr>
            <a:r>
              <a:rPr lang="ru-RU" sz="3600" dirty="0" smtClean="0"/>
              <a:t>Ум да разум надоумят сразу.</a:t>
            </a:r>
          </a:p>
          <a:p>
            <a:pPr>
              <a:buNone/>
            </a:pPr>
            <a:r>
              <a:rPr lang="ru-RU" sz="3600" dirty="0" smtClean="0"/>
              <a:t>Нет ума, считай калека.</a:t>
            </a:r>
          </a:p>
          <a:p>
            <a:pPr>
              <a:buNone/>
            </a:pPr>
            <a:r>
              <a:rPr lang="ru-RU" sz="3600" dirty="0" smtClean="0"/>
              <a:t>Сила уму уступает.</a:t>
            </a:r>
          </a:p>
          <a:p>
            <a:pPr>
              <a:buNone/>
            </a:pPr>
            <a:r>
              <a:rPr lang="ru-RU" sz="3600" dirty="0" smtClean="0"/>
              <a:t>Старость придет – веселье на ум не пойдет.</a:t>
            </a:r>
          </a:p>
          <a:p>
            <a:pPr>
              <a:buNone/>
            </a:pPr>
            <a:r>
              <a:rPr lang="ru-RU" sz="3600" dirty="0" smtClean="0"/>
              <a:t>Всяк живи своим умом.</a:t>
            </a:r>
          </a:p>
          <a:p>
            <a:pPr>
              <a:buNone/>
            </a:pPr>
            <a:r>
              <a:rPr lang="ru-RU" sz="3600" dirty="0" smtClean="0"/>
              <a:t>Что на уме, то и на языке.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9144000" cy="5311781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Ум</a:t>
            </a:r>
            <a:r>
              <a:rPr lang="ru-RU" sz="3600" dirty="0" smtClean="0"/>
              <a:t> да разум надоумят сразу.</a:t>
            </a:r>
          </a:p>
          <a:p>
            <a:pPr>
              <a:buNone/>
            </a:pPr>
            <a:r>
              <a:rPr lang="ru-RU" sz="3600" dirty="0" smtClean="0"/>
              <a:t>Нет </a:t>
            </a:r>
            <a:r>
              <a:rPr lang="ru-RU" sz="3600" b="1" dirty="0" smtClean="0">
                <a:solidFill>
                  <a:srgbClr val="C00000"/>
                </a:solidFill>
              </a:rPr>
              <a:t>ума</a:t>
            </a:r>
            <a:r>
              <a:rPr lang="ru-RU" sz="3600" dirty="0" smtClean="0"/>
              <a:t>, считай калека.</a:t>
            </a:r>
          </a:p>
          <a:p>
            <a:pPr>
              <a:buNone/>
            </a:pPr>
            <a:r>
              <a:rPr lang="ru-RU" sz="3600" dirty="0" smtClean="0"/>
              <a:t>Сила </a:t>
            </a:r>
            <a:r>
              <a:rPr lang="ru-RU" sz="3600" b="1" dirty="0" smtClean="0">
                <a:solidFill>
                  <a:srgbClr val="C00000"/>
                </a:solidFill>
              </a:rPr>
              <a:t>уму</a:t>
            </a:r>
            <a:r>
              <a:rPr lang="ru-RU" sz="3600" dirty="0" smtClean="0"/>
              <a:t> уступает.</a:t>
            </a:r>
          </a:p>
          <a:p>
            <a:pPr>
              <a:buNone/>
            </a:pPr>
            <a:r>
              <a:rPr lang="ru-RU" sz="3600" dirty="0" smtClean="0"/>
              <a:t>Старость придет – веселье на </a:t>
            </a:r>
            <a:r>
              <a:rPr lang="ru-RU" sz="3600" b="1" dirty="0" smtClean="0">
                <a:solidFill>
                  <a:srgbClr val="C00000"/>
                </a:solidFill>
              </a:rPr>
              <a:t>ум</a:t>
            </a:r>
            <a:r>
              <a:rPr lang="ru-RU" sz="3600" dirty="0" smtClean="0"/>
              <a:t> не пойдет.</a:t>
            </a:r>
          </a:p>
          <a:p>
            <a:pPr>
              <a:buNone/>
            </a:pPr>
            <a:r>
              <a:rPr lang="ru-RU" sz="3600" dirty="0" smtClean="0"/>
              <a:t>Всяк живи своим </a:t>
            </a:r>
            <a:r>
              <a:rPr lang="ru-RU" sz="3600" b="1" dirty="0" smtClean="0">
                <a:solidFill>
                  <a:srgbClr val="C00000"/>
                </a:solidFill>
              </a:rPr>
              <a:t>умом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Что на </a:t>
            </a:r>
            <a:r>
              <a:rPr lang="ru-RU" sz="3600" b="1" dirty="0" smtClean="0">
                <a:solidFill>
                  <a:srgbClr val="C00000"/>
                </a:solidFill>
              </a:rPr>
              <a:t>уме</a:t>
            </a:r>
            <a:r>
              <a:rPr lang="ru-RU" sz="3600" dirty="0" smtClean="0"/>
              <a:t>, то и на языке.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62558969_video-urok-gimnastika-dlya-glaz.jpg"/>
          <p:cNvPicPr>
            <a:picLocks noGrp="1" noChangeAspect="1"/>
          </p:cNvPicPr>
          <p:nvPr>
            <p:ph idx="1"/>
          </p:nvPr>
        </p:nvPicPr>
        <p:blipFill>
          <a:blip r:embed="rId2"/>
          <a:srcRect r="-2215" b="8659"/>
          <a:stretch>
            <a:fillRect/>
          </a:stretch>
        </p:blipFill>
        <p:spPr>
          <a:xfrm>
            <a:off x="1428728" y="413896"/>
            <a:ext cx="6572296" cy="5992388"/>
          </a:xfr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8000"/>
                </a:solidFill>
              </a:rPr>
              <a:t>Звательный падеж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Приплыла к нему рыбка, спросила:</a:t>
            </a:r>
          </a:p>
          <a:p>
            <a:pPr algn="ctr">
              <a:buNone/>
            </a:pPr>
            <a:r>
              <a:rPr lang="ru-RU" dirty="0" smtClean="0"/>
              <a:t>«Чего тебе надобно,              ?»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1928802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старче</a:t>
            </a:r>
            <a:endParaRPr lang="ru-RU" sz="3200" dirty="0"/>
          </a:p>
        </p:txBody>
      </p:sp>
      <p:pic>
        <p:nvPicPr>
          <p:cNvPr id="8" name="Рисунок 7" descr="20100522_2_dehter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622822"/>
            <a:ext cx="5072098" cy="386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уровень – легкий</a:t>
            </a:r>
          </a:p>
          <a:p>
            <a:r>
              <a:rPr lang="ru-RU" dirty="0" smtClean="0"/>
              <a:t>2 уровень - сложный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0430" y="64291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1 уровень</a:t>
            </a:r>
            <a:endParaRPr lang="ru-RU" sz="3200" u="sn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7224" y="1214422"/>
          <a:ext cx="7715304" cy="4389120"/>
        </p:xfrm>
        <a:graphic>
          <a:graphicData uri="http://schemas.openxmlformats.org/drawingml/2006/table">
            <a:tbl>
              <a:tblPr/>
              <a:tblGrid>
                <a:gridCol w="7715304"/>
              </a:tblGrid>
              <a:tr h="263386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От  дуба,  </a:t>
                      </a: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 по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тропинке,  </a:t>
                      </a: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 до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дороги,  по  небу, </a:t>
                      </a: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   из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дома, </a:t>
                      </a: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    вокруг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леса,  </a:t>
                      </a:r>
                      <a:endParaRPr lang="ru-RU" sz="3200" spc="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80340" algn="ctr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к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бабушке, </a:t>
                      </a:r>
                      <a:r>
                        <a:rPr lang="ru-RU" sz="3200" spc="1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3200" spc="100" dirty="0">
                          <a:latin typeface="Times New Roman"/>
                          <a:ea typeface="Calibri"/>
                          <a:cs typeface="Times New Roman"/>
                        </a:rPr>
                        <a:t>у  окна.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43108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Р.п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57161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Д.п.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2198" y="457200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Р.п.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307181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Д.п.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00892" y="157161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Р.п.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307181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Р.п.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43306" y="4572008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8000"/>
                </a:solidFill>
              </a:rPr>
              <a:t>Д.п.</a:t>
            </a:r>
            <a:endParaRPr lang="ru-RU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15206" y="314324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</a:rPr>
              <a:t>Р.п.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571472" y="428604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u="sng" dirty="0" smtClean="0"/>
              <a:t>2 уровень</a:t>
            </a:r>
            <a:endParaRPr lang="ru-RU" u="sn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1285860"/>
          <a:ext cx="7143800" cy="4214842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4214842">
                <a:tc>
                  <a:txBody>
                    <a:bodyPr/>
                    <a:lstStyle/>
                    <a:p>
                      <a:pPr marL="159385" marR="159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подарить деду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  <a:p>
                      <a:pPr marL="159385" marR="159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дать товарищу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  <a:p>
                      <a:pPr marL="159385" marR="159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расчесать сестре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  <a:p>
                      <a:pPr marL="159385" marR="159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смастерить птице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  <a:p>
                      <a:pPr marL="159385" marR="15938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поменять рыбе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214422"/>
            <a:ext cx="710996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Дательный </a:t>
            </a: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падеж имени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существительного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исследователя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Чтобы видеть все вокруг,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Надо быть внимательным.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Окружающий нас мир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Очень привлекательный.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lvl="3">
              <a:buNone/>
            </a:pPr>
            <a:r>
              <a:rPr lang="ru-RU" sz="3200" i="1" dirty="0" smtClean="0"/>
              <a:t>Ты </a:t>
            </a:r>
            <a:r>
              <a:rPr lang="ru-RU" sz="3500" b="1" i="1" dirty="0" smtClean="0"/>
              <a:t>березке</a:t>
            </a:r>
            <a:r>
              <a:rPr lang="ru-RU" sz="3500" i="1" dirty="0" smtClean="0"/>
              <a:t> </a:t>
            </a:r>
            <a:r>
              <a:rPr lang="ru-RU" sz="3200" i="1" dirty="0" smtClean="0"/>
              <a:t>  улыбнись,</a:t>
            </a:r>
            <a:endParaRPr lang="ru-RU" sz="3200" dirty="0" smtClean="0"/>
          </a:p>
          <a:p>
            <a:pPr lvl="3">
              <a:buNone/>
            </a:pPr>
            <a:r>
              <a:rPr lang="ru-RU" sz="3500" b="1" i="1" dirty="0" smtClean="0"/>
              <a:t>Солнышку</a:t>
            </a:r>
            <a:r>
              <a:rPr lang="ru-RU" sz="3500" i="1" dirty="0" smtClean="0"/>
              <a:t> </a:t>
            </a:r>
            <a:r>
              <a:rPr lang="ru-RU" sz="3200" i="1" dirty="0" smtClean="0"/>
              <a:t>обрадуйся,</a:t>
            </a:r>
            <a:endParaRPr lang="ru-RU" sz="3200" dirty="0" smtClean="0"/>
          </a:p>
          <a:p>
            <a:pPr lvl="3">
              <a:buNone/>
            </a:pPr>
            <a:r>
              <a:rPr lang="ru-RU" sz="3200" i="1" dirty="0" smtClean="0"/>
              <a:t>Руку </a:t>
            </a:r>
            <a:r>
              <a:rPr lang="ru-RU" sz="3500" b="1" i="1" dirty="0" smtClean="0"/>
              <a:t>другу</a:t>
            </a:r>
            <a:r>
              <a:rPr lang="ru-RU" sz="3500" i="1" dirty="0" smtClean="0"/>
              <a:t> </a:t>
            </a:r>
            <a:r>
              <a:rPr lang="ru-RU" sz="3200" i="1" dirty="0" smtClean="0"/>
              <a:t>протяни - </a:t>
            </a:r>
            <a:endParaRPr lang="ru-RU" sz="3200" dirty="0" smtClean="0"/>
          </a:p>
          <a:p>
            <a:pPr lvl="3">
              <a:buNone/>
            </a:pPr>
            <a:r>
              <a:rPr lang="ru-RU" sz="3200" i="1" dirty="0" smtClean="0"/>
              <a:t>Вот и замечательно!  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4" name="Рисунок 3" descr="slide_1.jpg"/>
          <p:cNvPicPr>
            <a:picLocks noChangeAspect="1"/>
          </p:cNvPicPr>
          <p:nvPr/>
        </p:nvPicPr>
        <p:blipFill>
          <a:blip r:embed="rId2"/>
          <a:srcRect l="43333" t="17778" r="16667" b="8888"/>
          <a:stretch>
            <a:fillRect/>
          </a:stretch>
        </p:blipFill>
        <p:spPr>
          <a:xfrm>
            <a:off x="5929322" y="1571612"/>
            <a:ext cx="2857520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падежа имени существительного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6766" cy="4268799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/>
              <a:t>1. Найти слово, от которого зависит имя существительное.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2. Поставить от него вопрос к имени существительному.</a:t>
            </a: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3. По вопросу определить падеж.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исследователя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Чтобы видеть все вокруг,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Надо быть внимательным.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Окружающий нас мир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Очень привлекательный.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lvl="3">
              <a:buNone/>
            </a:pPr>
            <a:r>
              <a:rPr lang="ru-RU" sz="3200" i="1" dirty="0" smtClean="0"/>
              <a:t>Ты </a:t>
            </a:r>
            <a:r>
              <a:rPr lang="ru-RU" sz="3500" b="1" i="1" dirty="0" smtClean="0"/>
              <a:t>березке</a:t>
            </a:r>
            <a:r>
              <a:rPr lang="ru-RU" sz="3500" i="1" dirty="0" smtClean="0"/>
              <a:t> </a:t>
            </a:r>
            <a:r>
              <a:rPr lang="ru-RU" sz="3200" i="1" dirty="0" smtClean="0"/>
              <a:t>  улыбнись,</a:t>
            </a:r>
            <a:endParaRPr lang="ru-RU" sz="3200" dirty="0" smtClean="0"/>
          </a:p>
          <a:p>
            <a:pPr lvl="3">
              <a:buNone/>
            </a:pPr>
            <a:r>
              <a:rPr lang="ru-RU" sz="3500" b="1" i="1" dirty="0" smtClean="0"/>
              <a:t>Солнышку</a:t>
            </a:r>
            <a:r>
              <a:rPr lang="ru-RU" sz="3500" i="1" dirty="0" smtClean="0"/>
              <a:t> </a:t>
            </a:r>
            <a:r>
              <a:rPr lang="ru-RU" sz="3200" i="1" dirty="0" smtClean="0"/>
              <a:t>обрадуйся,</a:t>
            </a:r>
            <a:endParaRPr lang="ru-RU" sz="3200" dirty="0" smtClean="0"/>
          </a:p>
          <a:p>
            <a:pPr lvl="3">
              <a:buNone/>
            </a:pPr>
            <a:r>
              <a:rPr lang="ru-RU" sz="3200" i="1" dirty="0" smtClean="0"/>
              <a:t>Руку </a:t>
            </a:r>
            <a:r>
              <a:rPr lang="ru-RU" sz="3500" b="1" i="1" dirty="0" smtClean="0"/>
              <a:t>другу</a:t>
            </a:r>
            <a:r>
              <a:rPr lang="ru-RU" sz="3500" i="1" dirty="0" smtClean="0"/>
              <a:t> </a:t>
            </a:r>
            <a:r>
              <a:rPr lang="ru-RU" sz="3200" i="1" dirty="0" smtClean="0"/>
              <a:t>протяни - </a:t>
            </a:r>
            <a:endParaRPr lang="ru-RU" sz="3200" dirty="0" smtClean="0"/>
          </a:p>
          <a:p>
            <a:pPr lvl="3">
              <a:buNone/>
            </a:pPr>
            <a:r>
              <a:rPr lang="ru-RU" sz="3200" i="1" dirty="0" smtClean="0"/>
              <a:t>Вот и замечательно!  </a:t>
            </a:r>
            <a:endParaRPr lang="ru-RU" sz="3200" dirty="0" smtClean="0"/>
          </a:p>
          <a:p>
            <a:endParaRPr lang="ru-RU" dirty="0"/>
          </a:p>
        </p:txBody>
      </p:sp>
      <p:pic>
        <p:nvPicPr>
          <p:cNvPr id="4" name="Рисунок 3" descr="slide_1.jpg"/>
          <p:cNvPicPr>
            <a:picLocks noChangeAspect="1"/>
          </p:cNvPicPr>
          <p:nvPr/>
        </p:nvPicPr>
        <p:blipFill>
          <a:blip r:embed="rId2"/>
          <a:srcRect l="43333" t="17778" r="16667" b="8888"/>
          <a:stretch>
            <a:fillRect/>
          </a:stretch>
        </p:blipFill>
        <p:spPr>
          <a:xfrm>
            <a:off x="5929322" y="1571612"/>
            <a:ext cx="2857520" cy="39290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96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9358346" cy="37856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Дательный </a:t>
            </a:r>
            <a:r>
              <a:rPr lang="ru-RU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падеж </a:t>
            </a:r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мени существительного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086724" cy="5526095"/>
          </a:xfrm>
        </p:spPr>
        <p:txBody>
          <a:bodyPr/>
          <a:lstStyle/>
          <a:p>
            <a:pPr algn="ctr">
              <a:buNone/>
            </a:pPr>
            <a:r>
              <a:rPr lang="ru-RU" sz="3600" dirty="0" smtClean="0"/>
              <a:t>Как хорошо уметь читать!</a:t>
            </a:r>
          </a:p>
          <a:p>
            <a:pPr algn="ctr">
              <a:buNone/>
            </a:pPr>
            <a:r>
              <a:rPr lang="ru-RU" sz="3600" dirty="0" smtClean="0"/>
              <a:t>Не надо к  маме </a:t>
            </a:r>
            <a:r>
              <a:rPr lang="ru-RU" sz="3600" b="1" dirty="0" smtClean="0"/>
              <a:t>приставать</a:t>
            </a:r>
            <a:r>
              <a:rPr lang="ru-RU" sz="3600" dirty="0" smtClean="0"/>
              <a:t>…</a:t>
            </a:r>
          </a:p>
          <a:p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2071678"/>
            <a:ext cx="3500462" cy="25951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0166" y="550070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приставать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29058" y="550070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к маме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00562" y="521495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Д.п.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5340369"/>
          </a:xfrm>
        </p:spPr>
        <p:txBody>
          <a:bodyPr/>
          <a:lstStyle/>
          <a:p>
            <a:pPr algn="ctr">
              <a:buNone/>
            </a:pPr>
            <a:endParaRPr lang="ru-RU" sz="4400" b="1" dirty="0" smtClean="0"/>
          </a:p>
          <a:p>
            <a:endParaRPr lang="ru-RU" dirty="0"/>
          </a:p>
        </p:txBody>
      </p:sp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071678"/>
            <a:ext cx="3071834" cy="307183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002" y="500042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dirty="0" smtClean="0"/>
              <a:t>Осень! Обсыпается весь наш бедный сад,</a:t>
            </a:r>
          </a:p>
          <a:p>
            <a:pPr algn="ctr">
              <a:buNone/>
            </a:pPr>
            <a:r>
              <a:rPr lang="ru-RU" sz="3600" dirty="0" smtClean="0"/>
              <a:t>Листья пожелтелые по ветру </a:t>
            </a:r>
            <a:r>
              <a:rPr lang="ru-RU" sz="3600" b="1" dirty="0" smtClean="0"/>
              <a:t>летят</a:t>
            </a:r>
            <a:r>
              <a:rPr lang="ru-RU" sz="36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3174" y="571501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летят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00496" y="571501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 ветру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535782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Д.п.</a:t>
            </a:r>
            <a:endParaRPr lang="ru-RU" sz="28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Иногда я размечтаюсь</a:t>
            </a:r>
          </a:p>
          <a:p>
            <a:pPr algn="ctr">
              <a:buNone/>
            </a:pPr>
            <a:r>
              <a:rPr lang="ru-RU" sz="3600" dirty="0" smtClean="0"/>
              <a:t>И подарки всем </a:t>
            </a:r>
            <a:r>
              <a:rPr lang="ru-RU" sz="3600" b="1" dirty="0" smtClean="0"/>
              <a:t>несу</a:t>
            </a:r>
            <a:r>
              <a:rPr lang="ru-RU" sz="3600" dirty="0" smtClean="0"/>
              <a:t>:</a:t>
            </a:r>
          </a:p>
          <a:p>
            <a:pPr algn="ctr">
              <a:buNone/>
            </a:pPr>
            <a:r>
              <a:rPr lang="ru-RU" sz="3600" dirty="0" smtClean="0"/>
              <a:t>Братику, сестричке, псу…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53578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несу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5357826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братику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492919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Д.п.</a:t>
            </a:r>
            <a:endParaRPr lang="ru-RU" sz="2800" b="1" dirty="0">
              <a:solidFill>
                <a:srgbClr val="008000"/>
              </a:solidFill>
            </a:endParaRPr>
          </a:p>
        </p:txBody>
      </p:sp>
      <p:pic>
        <p:nvPicPr>
          <p:cNvPr id="8" name="Рисунок 7" descr="s-dnem-rozhdeniya-767.jpg"/>
          <p:cNvPicPr>
            <a:picLocks noChangeAspect="1"/>
          </p:cNvPicPr>
          <p:nvPr/>
        </p:nvPicPr>
        <p:blipFill>
          <a:blip r:embed="rId2" cstate="print"/>
          <a:srcRect r="1470" b="17802"/>
          <a:stretch>
            <a:fillRect/>
          </a:stretch>
        </p:blipFill>
        <p:spPr>
          <a:xfrm>
            <a:off x="2214546" y="2500306"/>
            <a:ext cx="478634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642918"/>
            <a:ext cx="5429288" cy="478634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43174" y="857232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8000"/>
                </a:solidFill>
              </a:rPr>
              <a:t>Дательный падеж</a:t>
            </a:r>
            <a:endParaRPr lang="ru-RU" sz="3600" b="1" dirty="0">
              <a:solidFill>
                <a:srgbClr val="008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43174" y="2285992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2285992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слово -помощник</a:t>
            </a:r>
            <a:endParaRPr lang="ru-RU" sz="2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643174" y="3357562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28926" y="342900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вопросы</a:t>
            </a:r>
            <a:endParaRPr lang="ru-RU" sz="20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643174" y="4429132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28926" y="4500570"/>
            <a:ext cx="36433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предлоги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157161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дать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14678" y="2714620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кому? чему?</a:t>
            </a:r>
            <a:endParaRPr lang="ru-RU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0430" y="3786190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К, ПО</a:t>
            </a:r>
            <a:endParaRPr lang="ru-RU" sz="36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320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Девиз исследователя</vt:lpstr>
      <vt:lpstr>Алгоритм определения падежа имени существительного</vt:lpstr>
      <vt:lpstr>Девиз исследователя</vt:lpstr>
      <vt:lpstr>Слайд 5</vt:lpstr>
      <vt:lpstr> 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Звательный падеж</vt:lpstr>
      <vt:lpstr>Самостоятельная работа 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30</cp:revision>
  <dcterms:modified xsi:type="dcterms:W3CDTF">2016-02-15T11:43:38Z</dcterms:modified>
</cp:coreProperties>
</file>