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72" r:id="rId2"/>
    <p:sldId id="256" r:id="rId3"/>
    <p:sldId id="257" r:id="rId4"/>
    <p:sldId id="258" r:id="rId5"/>
    <p:sldId id="269" r:id="rId6"/>
    <p:sldId id="271" r:id="rId7"/>
    <p:sldId id="263" r:id="rId8"/>
    <p:sldId id="261" r:id="rId9"/>
    <p:sldId id="262" r:id="rId10"/>
    <p:sldId id="260" r:id="rId11"/>
    <p:sldId id="264" r:id="rId12"/>
    <p:sldId id="266" r:id="rId13"/>
    <p:sldId id="267" r:id="rId1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FFCC00"/>
    <a:srgbClr val="71FFB1"/>
    <a:srgbClr val="E74707"/>
    <a:srgbClr val="0000FF"/>
    <a:srgbClr val="FF6600"/>
    <a:srgbClr val="99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39" autoAdjust="0"/>
  </p:normalViewPr>
  <p:slideViewPr>
    <p:cSldViewPr>
      <p:cViewPr varScale="1">
        <p:scale>
          <a:sx n="88" d="100"/>
          <a:sy n="88" d="100"/>
        </p:scale>
        <p:origin x="-96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C24044-43B3-4D55-BE3A-DA8C532F1327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BE1265B-D9F2-4A53-AB78-02D38C9D1C08}">
      <dgm:prSet phldrT="[Текст]" custT="1"/>
      <dgm:spPr/>
      <dgm:t>
        <a:bodyPr/>
        <a:lstStyle/>
        <a:p>
          <a:r>
            <a:rPr lang="ru-RU" sz="2000" b="1" dirty="0" smtClean="0"/>
            <a:t>Группа А: </a:t>
          </a:r>
          <a:endParaRPr lang="ru-RU" sz="2000" b="1" dirty="0"/>
        </a:p>
      </dgm:t>
    </dgm:pt>
    <dgm:pt modelId="{6A885AAE-DB2F-4FE9-A378-3FDE18828C2C}" type="parTrans" cxnId="{DDEB24A4-D149-4106-B108-9B53E01D325E}">
      <dgm:prSet/>
      <dgm:spPr/>
      <dgm:t>
        <a:bodyPr/>
        <a:lstStyle/>
        <a:p>
          <a:endParaRPr lang="ru-RU"/>
        </a:p>
      </dgm:t>
    </dgm:pt>
    <dgm:pt modelId="{F2A69403-07A4-4A4A-A1A2-5797AC37C5BD}" type="sibTrans" cxnId="{DDEB24A4-D149-4106-B108-9B53E01D325E}">
      <dgm:prSet/>
      <dgm:spPr/>
      <dgm:t>
        <a:bodyPr/>
        <a:lstStyle/>
        <a:p>
          <a:endParaRPr lang="ru-RU"/>
        </a:p>
      </dgm:t>
    </dgm:pt>
    <dgm:pt modelId="{7D0DF4AF-38FE-4A3B-BC15-7ED595BBA858}">
      <dgm:prSet phldrT="[Текст]" custT="1"/>
      <dgm:spPr/>
      <dgm:t>
        <a:bodyPr/>
        <a:lstStyle/>
        <a:p>
          <a:r>
            <a:rPr lang="ru-RU" sz="1800" dirty="0" smtClean="0"/>
            <a:t>-   </a:t>
          </a:r>
          <a:r>
            <a:rPr lang="ru-RU" sz="1600" dirty="0" smtClean="0"/>
            <a:t>работа по считыванию информации с экрана ВДТ с предварительным запросом</a:t>
          </a:r>
          <a:endParaRPr lang="ru-RU" sz="1600" dirty="0"/>
        </a:p>
      </dgm:t>
    </dgm:pt>
    <dgm:pt modelId="{616C4989-7FB8-4595-8B53-9B94C959D835}" type="parTrans" cxnId="{0B2733CC-C2C0-4024-A2C2-AB61CFD2391E}">
      <dgm:prSet/>
      <dgm:spPr/>
      <dgm:t>
        <a:bodyPr/>
        <a:lstStyle/>
        <a:p>
          <a:endParaRPr lang="ru-RU"/>
        </a:p>
      </dgm:t>
    </dgm:pt>
    <dgm:pt modelId="{6F38477C-3CEC-43C4-8AD0-598B0B495695}" type="sibTrans" cxnId="{0B2733CC-C2C0-4024-A2C2-AB61CFD2391E}">
      <dgm:prSet/>
      <dgm:spPr/>
      <dgm:t>
        <a:bodyPr/>
        <a:lstStyle/>
        <a:p>
          <a:endParaRPr lang="ru-RU"/>
        </a:p>
      </dgm:t>
    </dgm:pt>
    <dgm:pt modelId="{322F129C-81E1-4ADE-9F52-A65BE6CA9516}">
      <dgm:prSet phldrT="[Текст]" custT="1"/>
      <dgm:spPr/>
      <dgm:t>
        <a:bodyPr/>
        <a:lstStyle/>
        <a:p>
          <a:r>
            <a:rPr lang="ru-RU" sz="1800" b="1" dirty="0" smtClean="0"/>
            <a:t>Группа Б:</a:t>
          </a:r>
          <a:endParaRPr lang="ru-RU" sz="1800" b="1" dirty="0"/>
        </a:p>
      </dgm:t>
    </dgm:pt>
    <dgm:pt modelId="{8FD8FAD6-9839-44F8-935F-689922A2C107}" type="parTrans" cxnId="{9609C335-F781-4D69-BBA1-843DB844178B}">
      <dgm:prSet/>
      <dgm:spPr/>
      <dgm:t>
        <a:bodyPr/>
        <a:lstStyle/>
        <a:p>
          <a:endParaRPr lang="ru-RU"/>
        </a:p>
      </dgm:t>
    </dgm:pt>
    <dgm:pt modelId="{EC24380F-B548-475A-BFA7-F5A4E8BE355D}" type="sibTrans" cxnId="{9609C335-F781-4D69-BBA1-843DB844178B}">
      <dgm:prSet/>
      <dgm:spPr/>
      <dgm:t>
        <a:bodyPr/>
        <a:lstStyle/>
        <a:p>
          <a:endParaRPr lang="ru-RU"/>
        </a:p>
      </dgm:t>
    </dgm:pt>
    <dgm:pt modelId="{F374A1AE-DFF3-4829-B3FC-A64B7A0717A1}">
      <dgm:prSet phldrT="[Текст]" custT="1"/>
      <dgm:spPr/>
      <dgm:t>
        <a:bodyPr/>
        <a:lstStyle/>
        <a:p>
          <a:r>
            <a:rPr lang="ru-RU" sz="1600" dirty="0" smtClean="0"/>
            <a:t>- работа по вводу информации</a:t>
          </a:r>
          <a:endParaRPr lang="ru-RU" sz="1600" dirty="0"/>
        </a:p>
      </dgm:t>
    </dgm:pt>
    <dgm:pt modelId="{69BCCCE1-1637-457F-9837-008862453F23}" type="parTrans" cxnId="{C338703A-C549-4DD7-B0A2-07D2831A392E}">
      <dgm:prSet/>
      <dgm:spPr/>
      <dgm:t>
        <a:bodyPr/>
        <a:lstStyle/>
        <a:p>
          <a:endParaRPr lang="ru-RU"/>
        </a:p>
      </dgm:t>
    </dgm:pt>
    <dgm:pt modelId="{6DB8B1E1-4ED0-4B57-9BEA-91A5DA6CFDFC}" type="sibTrans" cxnId="{C338703A-C549-4DD7-B0A2-07D2831A392E}">
      <dgm:prSet/>
      <dgm:spPr/>
      <dgm:t>
        <a:bodyPr/>
        <a:lstStyle/>
        <a:p>
          <a:endParaRPr lang="ru-RU"/>
        </a:p>
      </dgm:t>
    </dgm:pt>
    <dgm:pt modelId="{5BBDF2AE-1FF1-45D7-8992-FC8762448C91}">
      <dgm:prSet phldrT="[Текст]" custT="1"/>
      <dgm:spPr/>
      <dgm:t>
        <a:bodyPr/>
        <a:lstStyle/>
        <a:p>
          <a:r>
            <a:rPr lang="ru-RU" sz="1800" b="1" dirty="0" smtClean="0"/>
            <a:t>Группа В:</a:t>
          </a:r>
          <a:endParaRPr lang="ru-RU" sz="1800" b="1" dirty="0"/>
        </a:p>
      </dgm:t>
    </dgm:pt>
    <dgm:pt modelId="{F1A5CE03-A0EB-42B9-BF7E-7A408DC6BA22}" type="parTrans" cxnId="{FC5A0201-D888-4FEA-891F-B412B431BBBF}">
      <dgm:prSet/>
      <dgm:spPr/>
      <dgm:t>
        <a:bodyPr/>
        <a:lstStyle/>
        <a:p>
          <a:endParaRPr lang="ru-RU"/>
        </a:p>
      </dgm:t>
    </dgm:pt>
    <dgm:pt modelId="{2C27126A-AEF1-4A9C-887F-8414A8139A04}" type="sibTrans" cxnId="{FC5A0201-D888-4FEA-891F-B412B431BBBF}">
      <dgm:prSet/>
      <dgm:spPr/>
      <dgm:t>
        <a:bodyPr/>
        <a:lstStyle/>
        <a:p>
          <a:endParaRPr lang="ru-RU"/>
        </a:p>
      </dgm:t>
    </dgm:pt>
    <dgm:pt modelId="{EF11CF50-D8C1-43D4-A481-64A35B044036}">
      <dgm:prSet phldrT="[Текст]" custT="1"/>
      <dgm:spPr/>
      <dgm:t>
        <a:bodyPr/>
        <a:lstStyle/>
        <a:p>
          <a:r>
            <a:rPr lang="ru-RU" sz="1600" dirty="0" smtClean="0"/>
            <a:t>- творческая работа в режиме диалога с ПЭВМ</a:t>
          </a:r>
          <a:endParaRPr lang="ru-RU" sz="1600" dirty="0"/>
        </a:p>
      </dgm:t>
    </dgm:pt>
    <dgm:pt modelId="{B1831790-EF10-49DB-9822-008E93B8DE3B}" type="parTrans" cxnId="{0C3A86B8-6EBF-4C5C-8EA6-1A3269BC5759}">
      <dgm:prSet/>
      <dgm:spPr/>
      <dgm:t>
        <a:bodyPr/>
        <a:lstStyle/>
        <a:p>
          <a:endParaRPr lang="ru-RU"/>
        </a:p>
      </dgm:t>
    </dgm:pt>
    <dgm:pt modelId="{299158FC-2164-4AEC-990E-97A416972C78}" type="sibTrans" cxnId="{0C3A86B8-6EBF-4C5C-8EA6-1A3269BC5759}">
      <dgm:prSet/>
      <dgm:spPr/>
      <dgm:t>
        <a:bodyPr/>
        <a:lstStyle/>
        <a:p>
          <a:endParaRPr lang="ru-RU"/>
        </a:p>
      </dgm:t>
    </dgm:pt>
    <dgm:pt modelId="{27388520-91C0-4312-A9CB-40E4F5AF0A47}" type="pres">
      <dgm:prSet presAssocID="{A8C24044-43B3-4D55-BE3A-DA8C532F1327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0CB250A-EFFF-49B8-A8C7-3533CFB43D85}" type="pres">
      <dgm:prSet presAssocID="{9BE1265B-D9F2-4A53-AB78-02D38C9D1C08}" presName="parentText1" presStyleLbl="node1" presStyleIdx="0" presStyleCnt="3" custScaleX="62368" custScaleY="71903" custLinFactNeighborX="-32665" custLinFactNeighborY="-44251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360CDE-CF3C-47BB-89F1-C331DE0813C0}" type="pres">
      <dgm:prSet presAssocID="{9BE1265B-D9F2-4A53-AB78-02D38C9D1C08}" presName="childText1" presStyleLbl="solidAlignAcc1" presStyleIdx="0" presStyleCnt="3" custScaleX="106623" custScaleY="70283" custLinFactNeighborX="-38302" custLinFactNeighborY="-389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DAE656-9074-4793-BABE-9CA262B3B581}" type="pres">
      <dgm:prSet presAssocID="{322F129C-81E1-4ADE-9F52-A65BE6CA9516}" presName="parentText2" presStyleLbl="node1" presStyleIdx="1" presStyleCnt="3" custScaleX="76185" custScaleY="68632" custLinFactNeighborX="-22991" custLinFactNeighborY="-18379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BC28DE-23D3-43F8-BBEC-D62259A2D970}" type="pres">
      <dgm:prSet presAssocID="{322F129C-81E1-4ADE-9F52-A65BE6CA9516}" presName="childText2" presStyleLbl="solidAlignAcc1" presStyleIdx="1" presStyleCnt="3" custScaleY="34998" custLinFactNeighborX="-21608" custLinFactNeighborY="-438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AAA689-5BEC-4990-BB4A-CC4D6B4CE7A0}" type="pres">
      <dgm:prSet presAssocID="{5BBDF2AE-1FF1-45D7-8992-FC8762448C91}" presName="parentText3" presStyleLbl="node1" presStyleIdx="2" presStyleCnt="3" custScaleY="83630" custLinFactNeighborX="19731" custLinFactNeighborY="654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D35A04-8EE3-4647-9436-EDD887A6461B}" type="pres">
      <dgm:prSet presAssocID="{5BBDF2AE-1FF1-45D7-8992-FC8762448C91}" presName="childText3" presStyleLbl="solidAlignAcc1" presStyleIdx="2" presStyleCnt="3" custScaleX="98866" custScaleY="41078" custLinFactNeighborX="23830" custLinFactNeighborY="-279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82B8EE-E2E5-4478-A07C-3F4FF96F0590}" type="presOf" srcId="{9BE1265B-D9F2-4A53-AB78-02D38C9D1C08}" destId="{10CB250A-EFFF-49B8-A8C7-3533CFB43D85}" srcOrd="0" destOrd="0" presId="urn:microsoft.com/office/officeart/2009/3/layout/IncreasingArrowsProcess"/>
    <dgm:cxn modelId="{C7C74B58-8AD8-47AF-AC02-C8BDC1286969}" type="presOf" srcId="{322F129C-81E1-4ADE-9F52-A65BE6CA9516}" destId="{24DAE656-9074-4793-BABE-9CA262B3B581}" srcOrd="0" destOrd="0" presId="urn:microsoft.com/office/officeart/2009/3/layout/IncreasingArrowsProcess"/>
    <dgm:cxn modelId="{80DAEB70-DCCB-4316-B0E2-0CDE74F2C9E2}" type="presOf" srcId="{7D0DF4AF-38FE-4A3B-BC15-7ED595BBA858}" destId="{B9360CDE-CF3C-47BB-89F1-C331DE0813C0}" srcOrd="0" destOrd="0" presId="urn:microsoft.com/office/officeart/2009/3/layout/IncreasingArrowsProcess"/>
    <dgm:cxn modelId="{DDEB24A4-D149-4106-B108-9B53E01D325E}" srcId="{A8C24044-43B3-4D55-BE3A-DA8C532F1327}" destId="{9BE1265B-D9F2-4A53-AB78-02D38C9D1C08}" srcOrd="0" destOrd="0" parTransId="{6A885AAE-DB2F-4FE9-A378-3FDE18828C2C}" sibTransId="{F2A69403-07A4-4A4A-A1A2-5797AC37C5BD}"/>
    <dgm:cxn modelId="{0C3A86B8-6EBF-4C5C-8EA6-1A3269BC5759}" srcId="{5BBDF2AE-1FF1-45D7-8992-FC8762448C91}" destId="{EF11CF50-D8C1-43D4-A481-64A35B044036}" srcOrd="0" destOrd="0" parTransId="{B1831790-EF10-49DB-9822-008E93B8DE3B}" sibTransId="{299158FC-2164-4AEC-990E-97A416972C78}"/>
    <dgm:cxn modelId="{FC5A0201-D888-4FEA-891F-B412B431BBBF}" srcId="{A8C24044-43B3-4D55-BE3A-DA8C532F1327}" destId="{5BBDF2AE-1FF1-45D7-8992-FC8762448C91}" srcOrd="2" destOrd="0" parTransId="{F1A5CE03-A0EB-42B9-BF7E-7A408DC6BA22}" sibTransId="{2C27126A-AEF1-4A9C-887F-8414A8139A04}"/>
    <dgm:cxn modelId="{9609C335-F781-4D69-BBA1-843DB844178B}" srcId="{A8C24044-43B3-4D55-BE3A-DA8C532F1327}" destId="{322F129C-81E1-4ADE-9F52-A65BE6CA9516}" srcOrd="1" destOrd="0" parTransId="{8FD8FAD6-9839-44F8-935F-689922A2C107}" sibTransId="{EC24380F-B548-475A-BFA7-F5A4E8BE355D}"/>
    <dgm:cxn modelId="{C703EE6B-DF89-491D-AA04-E6C89AA74BB5}" type="presOf" srcId="{5BBDF2AE-1FF1-45D7-8992-FC8762448C91}" destId="{EEAAA689-5BEC-4990-BB4A-CC4D6B4CE7A0}" srcOrd="0" destOrd="0" presId="urn:microsoft.com/office/officeart/2009/3/layout/IncreasingArrowsProcess"/>
    <dgm:cxn modelId="{9FBC80B1-84E7-4751-A393-FE9886812999}" type="presOf" srcId="{F374A1AE-DFF3-4829-B3FC-A64B7A0717A1}" destId="{A6BC28DE-23D3-43F8-BBEC-D62259A2D970}" srcOrd="0" destOrd="0" presId="urn:microsoft.com/office/officeart/2009/3/layout/IncreasingArrowsProcess"/>
    <dgm:cxn modelId="{0B2733CC-C2C0-4024-A2C2-AB61CFD2391E}" srcId="{9BE1265B-D9F2-4A53-AB78-02D38C9D1C08}" destId="{7D0DF4AF-38FE-4A3B-BC15-7ED595BBA858}" srcOrd="0" destOrd="0" parTransId="{616C4989-7FB8-4595-8B53-9B94C959D835}" sibTransId="{6F38477C-3CEC-43C4-8AD0-598B0B495695}"/>
    <dgm:cxn modelId="{DC931466-C44B-4D02-A66A-E659C04F8891}" type="presOf" srcId="{EF11CF50-D8C1-43D4-A481-64A35B044036}" destId="{CBD35A04-8EE3-4647-9436-EDD887A6461B}" srcOrd="0" destOrd="0" presId="urn:microsoft.com/office/officeart/2009/3/layout/IncreasingArrowsProcess"/>
    <dgm:cxn modelId="{862A0569-8A72-4E6E-9C5B-5EF46AF17265}" type="presOf" srcId="{A8C24044-43B3-4D55-BE3A-DA8C532F1327}" destId="{27388520-91C0-4312-A9CB-40E4F5AF0A47}" srcOrd="0" destOrd="0" presId="urn:microsoft.com/office/officeart/2009/3/layout/IncreasingArrowsProcess"/>
    <dgm:cxn modelId="{C338703A-C549-4DD7-B0A2-07D2831A392E}" srcId="{322F129C-81E1-4ADE-9F52-A65BE6CA9516}" destId="{F374A1AE-DFF3-4829-B3FC-A64B7A0717A1}" srcOrd="0" destOrd="0" parTransId="{69BCCCE1-1637-457F-9837-008862453F23}" sibTransId="{6DB8B1E1-4ED0-4B57-9BEA-91A5DA6CFDFC}"/>
    <dgm:cxn modelId="{E3973E61-53D2-483A-BA75-F1A4B10556EA}" type="presParOf" srcId="{27388520-91C0-4312-A9CB-40E4F5AF0A47}" destId="{10CB250A-EFFF-49B8-A8C7-3533CFB43D85}" srcOrd="0" destOrd="0" presId="urn:microsoft.com/office/officeart/2009/3/layout/IncreasingArrowsProcess"/>
    <dgm:cxn modelId="{B9B8D7DE-82EE-4B56-B736-DEDB21691C10}" type="presParOf" srcId="{27388520-91C0-4312-A9CB-40E4F5AF0A47}" destId="{B9360CDE-CF3C-47BB-89F1-C331DE0813C0}" srcOrd="1" destOrd="0" presId="urn:microsoft.com/office/officeart/2009/3/layout/IncreasingArrowsProcess"/>
    <dgm:cxn modelId="{7345EE06-47F4-4E29-A7FD-61CB85B3BDD2}" type="presParOf" srcId="{27388520-91C0-4312-A9CB-40E4F5AF0A47}" destId="{24DAE656-9074-4793-BABE-9CA262B3B581}" srcOrd="2" destOrd="0" presId="urn:microsoft.com/office/officeart/2009/3/layout/IncreasingArrowsProcess"/>
    <dgm:cxn modelId="{163C86DD-70E9-4EFB-8705-088E58EA364F}" type="presParOf" srcId="{27388520-91C0-4312-A9CB-40E4F5AF0A47}" destId="{A6BC28DE-23D3-43F8-BBEC-D62259A2D970}" srcOrd="3" destOrd="0" presId="urn:microsoft.com/office/officeart/2009/3/layout/IncreasingArrowsProcess"/>
    <dgm:cxn modelId="{DD5438EF-C170-4F40-BD37-DFADDF7625E7}" type="presParOf" srcId="{27388520-91C0-4312-A9CB-40E4F5AF0A47}" destId="{EEAAA689-5BEC-4990-BB4A-CC4D6B4CE7A0}" srcOrd="4" destOrd="0" presId="urn:microsoft.com/office/officeart/2009/3/layout/IncreasingArrowsProcess"/>
    <dgm:cxn modelId="{0092379D-CC06-4CA5-9E99-FA8A9D5B4276}" type="presParOf" srcId="{27388520-91C0-4312-A9CB-40E4F5AF0A47}" destId="{CBD35A04-8EE3-4647-9436-EDD887A6461B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7D826F-2486-48F8-8A2B-468FDE489C9B}" type="doc">
      <dgm:prSet loTypeId="urn:microsoft.com/office/officeart/2005/8/layout/hProcess10#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D7FDC3-4715-4977-9314-D8D2CF97FE66}">
      <dgm:prSet phldrT="[Текст]" custT="1"/>
      <dgm:spPr/>
      <dgm:t>
        <a:bodyPr/>
        <a:lstStyle/>
        <a:p>
          <a:r>
            <a:rPr lang="ru-RU" sz="1600" dirty="0" smtClean="0"/>
            <a:t>- по суммарному числу считываемых знаков за рабочую смену, но не более 60 000 знаков</a:t>
          </a:r>
          <a:endParaRPr lang="ru-RU" sz="1600" dirty="0"/>
        </a:p>
      </dgm:t>
    </dgm:pt>
    <dgm:pt modelId="{E5C11F9D-F0F9-4FB7-9859-2B3A20DDB741}" type="parTrans" cxnId="{45A998B7-78D2-43FC-BEB6-7E6C6136F89B}">
      <dgm:prSet/>
      <dgm:spPr/>
      <dgm:t>
        <a:bodyPr/>
        <a:lstStyle/>
        <a:p>
          <a:endParaRPr lang="ru-RU"/>
        </a:p>
      </dgm:t>
    </dgm:pt>
    <dgm:pt modelId="{BD57171C-CC73-4471-897A-2A14CC09CFDF}" type="sibTrans" cxnId="{45A998B7-78D2-43FC-BEB6-7E6C6136F89B}">
      <dgm:prSet/>
      <dgm:spPr/>
      <dgm:t>
        <a:bodyPr/>
        <a:lstStyle/>
        <a:p>
          <a:endParaRPr lang="ru-RU"/>
        </a:p>
      </dgm:t>
    </dgm:pt>
    <dgm:pt modelId="{B3E10323-77E4-4018-96C6-9D8A54336802}">
      <dgm:prSet phldrT="[Текст]" custT="1"/>
      <dgm:spPr/>
      <dgm:t>
        <a:bodyPr/>
        <a:lstStyle/>
        <a:p>
          <a:r>
            <a:rPr lang="ru-RU" sz="1400" dirty="0" smtClean="0"/>
            <a:t>- </a:t>
          </a:r>
          <a:r>
            <a:rPr lang="ru-RU" sz="1600" dirty="0" smtClean="0"/>
            <a:t>по суммарному числу считываемых или вводимых знаков за рабочую смену, но не более 40 000 знаков</a:t>
          </a:r>
          <a:endParaRPr lang="ru-RU" sz="1600" dirty="0"/>
        </a:p>
      </dgm:t>
    </dgm:pt>
    <dgm:pt modelId="{56737FC9-028D-4976-9695-AB0708B81209}" type="parTrans" cxnId="{B4231F7C-FA18-4D0C-AD71-6F5F791DB977}">
      <dgm:prSet/>
      <dgm:spPr/>
      <dgm:t>
        <a:bodyPr/>
        <a:lstStyle/>
        <a:p>
          <a:endParaRPr lang="ru-RU"/>
        </a:p>
      </dgm:t>
    </dgm:pt>
    <dgm:pt modelId="{C55603F1-52C0-4D68-B678-70955CC9032C}" type="sibTrans" cxnId="{B4231F7C-FA18-4D0C-AD71-6F5F791DB977}">
      <dgm:prSet/>
      <dgm:spPr/>
      <dgm:t>
        <a:bodyPr/>
        <a:lstStyle/>
        <a:p>
          <a:endParaRPr lang="ru-RU"/>
        </a:p>
      </dgm:t>
    </dgm:pt>
    <dgm:pt modelId="{8D7AB761-8D9D-464C-AEF8-7A17364335D7}">
      <dgm:prSet phldrT="[Текст]" custT="1"/>
      <dgm:spPr/>
      <dgm:t>
        <a:bodyPr/>
        <a:lstStyle/>
        <a:p>
          <a:r>
            <a:rPr lang="ru-RU" sz="1600" dirty="0" smtClean="0"/>
            <a:t>- по суммарному времени непосредственной работы с ПЭВМ за рабочую смену, но не более 6 ч </a:t>
          </a:r>
          <a:endParaRPr lang="ru-RU" sz="1600" dirty="0"/>
        </a:p>
      </dgm:t>
    </dgm:pt>
    <dgm:pt modelId="{36736704-3C73-42EF-A011-182EFBD4A1E4}" type="parTrans" cxnId="{839D213A-2CEF-4018-BA91-CD90BA6DB333}">
      <dgm:prSet/>
      <dgm:spPr/>
      <dgm:t>
        <a:bodyPr/>
        <a:lstStyle/>
        <a:p>
          <a:endParaRPr lang="ru-RU"/>
        </a:p>
      </dgm:t>
    </dgm:pt>
    <dgm:pt modelId="{9A8ADA1C-CB7A-407F-95B1-2065C758D491}" type="sibTrans" cxnId="{839D213A-2CEF-4018-BA91-CD90BA6DB333}">
      <dgm:prSet/>
      <dgm:spPr/>
      <dgm:t>
        <a:bodyPr/>
        <a:lstStyle/>
        <a:p>
          <a:endParaRPr lang="ru-RU"/>
        </a:p>
      </dgm:t>
    </dgm:pt>
    <dgm:pt modelId="{FF71299F-6E77-46D1-87CC-21465E89D65A}" type="pres">
      <dgm:prSet presAssocID="{057D826F-2486-48F8-8A2B-468FDE489C9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4757F5-ED17-481D-9ED7-5AB52053D173}" type="pres">
      <dgm:prSet presAssocID="{BAD7FDC3-4715-4977-9314-D8D2CF97FE66}" presName="composite" presStyleCnt="0"/>
      <dgm:spPr/>
    </dgm:pt>
    <dgm:pt modelId="{80C51A0B-00C3-4727-9495-2D307B03AB49}" type="pres">
      <dgm:prSet presAssocID="{BAD7FDC3-4715-4977-9314-D8D2CF97FE66}" presName="imagSh" presStyleLbl="bgImgPlace1" presStyleIdx="0" presStyleCnt="3" custScaleX="197985" custScaleY="129896" custLinFactNeighborX="4857" custLinFactNeighborY="-4044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AC15630-2DD7-40CE-8C46-DA55F303C53A}" type="pres">
      <dgm:prSet presAssocID="{BAD7FDC3-4715-4977-9314-D8D2CF97FE66}" presName="txNode" presStyleLbl="node1" presStyleIdx="0" presStyleCnt="3" custScaleX="165952" custScaleY="105698" custLinFactNeighborX="477" custLinFactNeighborY="150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55AC53-39A7-4738-BD32-49FD5063EA6D}" type="pres">
      <dgm:prSet presAssocID="{BD57171C-CC73-4471-897A-2A14CC09CFDF}" presName="sibTrans" presStyleLbl="sibTrans2D1" presStyleIdx="0" presStyleCnt="2" custAng="5327847" custScaleX="267950" custScaleY="132410" custLinFactX="-496724" custLinFactY="-100000" custLinFactNeighborX="-500000" custLinFactNeighborY="-177957"/>
      <dgm:spPr/>
      <dgm:t>
        <a:bodyPr/>
        <a:lstStyle/>
        <a:p>
          <a:endParaRPr lang="ru-RU"/>
        </a:p>
      </dgm:t>
    </dgm:pt>
    <dgm:pt modelId="{B447539E-139D-45CB-A6BF-E4AA3C875709}" type="pres">
      <dgm:prSet presAssocID="{BD57171C-CC73-4471-897A-2A14CC09CFDF}" presName="connTx" presStyleLbl="sibTrans2D1" presStyleIdx="0" presStyleCnt="2"/>
      <dgm:spPr/>
      <dgm:t>
        <a:bodyPr/>
        <a:lstStyle/>
        <a:p>
          <a:endParaRPr lang="ru-RU"/>
        </a:p>
      </dgm:t>
    </dgm:pt>
    <dgm:pt modelId="{A9C5CD9A-4A06-4645-B6E3-9A2E83CD8BC2}" type="pres">
      <dgm:prSet presAssocID="{B3E10323-77E4-4018-96C6-9D8A54336802}" presName="composite" presStyleCnt="0"/>
      <dgm:spPr/>
    </dgm:pt>
    <dgm:pt modelId="{CF3D6102-D96E-4471-ACC4-CECE14E06D55}" type="pres">
      <dgm:prSet presAssocID="{B3E10323-77E4-4018-96C6-9D8A54336802}" presName="imagSh" presStyleLbl="bgImgPlace1" presStyleIdx="1" presStyleCnt="3" custScaleX="182730" custScaleY="116340" custLinFactNeighborX="954" custLinFactNeighborY="-3227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1FBDBB6-47C5-4EA1-BD05-0E79D19A63E1}" type="pres">
      <dgm:prSet presAssocID="{B3E10323-77E4-4018-96C6-9D8A54336802}" presName="txNode" presStyleLbl="node1" presStyleIdx="1" presStyleCnt="3" custScaleX="170516" custScaleY="105910" custLinFactNeighborX="-7745" custLinFactNeighborY="186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367FE5-9FBC-43B4-958C-1036BD8C70B3}" type="pres">
      <dgm:prSet presAssocID="{C55603F1-52C0-4D68-B678-70955CC9032C}" presName="sibTrans" presStyleLbl="sibTrans2D1" presStyleIdx="1" presStyleCnt="2" custAng="5012899" custScaleX="209019" custScaleY="126456" custLinFactX="-400000" custLinFactY="-164361" custLinFactNeighborX="-498548" custLinFactNeighborY="-200000"/>
      <dgm:spPr/>
      <dgm:t>
        <a:bodyPr/>
        <a:lstStyle/>
        <a:p>
          <a:endParaRPr lang="ru-RU"/>
        </a:p>
      </dgm:t>
    </dgm:pt>
    <dgm:pt modelId="{40073017-7DD1-4924-95E0-8D102CAD2DF1}" type="pres">
      <dgm:prSet presAssocID="{C55603F1-52C0-4D68-B678-70955CC9032C}" presName="connTx" presStyleLbl="sibTrans2D1" presStyleIdx="1" presStyleCnt="2"/>
      <dgm:spPr/>
      <dgm:t>
        <a:bodyPr/>
        <a:lstStyle/>
        <a:p>
          <a:endParaRPr lang="ru-RU"/>
        </a:p>
      </dgm:t>
    </dgm:pt>
    <dgm:pt modelId="{AD0859C2-BC6F-429D-A3FA-F56C2A915166}" type="pres">
      <dgm:prSet presAssocID="{8D7AB761-8D9D-464C-AEF8-7A17364335D7}" presName="composite" presStyleCnt="0"/>
      <dgm:spPr/>
    </dgm:pt>
    <dgm:pt modelId="{9D7BA9DC-E5A1-46A8-BBD3-606CD6316C47}" type="pres">
      <dgm:prSet presAssocID="{8D7AB761-8D9D-464C-AEF8-7A17364335D7}" presName="imagSh" presStyleLbl="bgImgPlace1" presStyleIdx="2" presStyleCnt="3" custScaleX="198959" custScaleY="130364" custLinFactNeighborX="953" custLinFactNeighborY="-810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192EC6B-0CF3-4E5F-B52A-A631F2175080}" type="pres">
      <dgm:prSet presAssocID="{8D7AB761-8D9D-464C-AEF8-7A17364335D7}" presName="txNode" presStyleLbl="node1" presStyleIdx="2" presStyleCnt="3" custScaleX="178771" custScaleY="100085" custLinFactNeighborX="2159" custLinFactNeighborY="207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9D213A-2CEF-4018-BA91-CD90BA6DB333}" srcId="{057D826F-2486-48F8-8A2B-468FDE489C9B}" destId="{8D7AB761-8D9D-464C-AEF8-7A17364335D7}" srcOrd="2" destOrd="0" parTransId="{36736704-3C73-42EF-A011-182EFBD4A1E4}" sibTransId="{9A8ADA1C-CB7A-407F-95B1-2065C758D491}"/>
    <dgm:cxn modelId="{12CB2BE7-C162-4444-82D3-76C290345648}" type="presOf" srcId="{057D826F-2486-48F8-8A2B-468FDE489C9B}" destId="{FF71299F-6E77-46D1-87CC-21465E89D65A}" srcOrd="0" destOrd="0" presId="urn:microsoft.com/office/officeart/2005/8/layout/hProcess10#1"/>
    <dgm:cxn modelId="{7FCE86A2-F580-44C6-8A73-FEB48B691B25}" type="presOf" srcId="{C55603F1-52C0-4D68-B678-70955CC9032C}" destId="{40073017-7DD1-4924-95E0-8D102CAD2DF1}" srcOrd="1" destOrd="0" presId="urn:microsoft.com/office/officeart/2005/8/layout/hProcess10#1"/>
    <dgm:cxn modelId="{B4231F7C-FA18-4D0C-AD71-6F5F791DB977}" srcId="{057D826F-2486-48F8-8A2B-468FDE489C9B}" destId="{B3E10323-77E4-4018-96C6-9D8A54336802}" srcOrd="1" destOrd="0" parTransId="{56737FC9-028D-4976-9695-AB0708B81209}" sibTransId="{C55603F1-52C0-4D68-B678-70955CC9032C}"/>
    <dgm:cxn modelId="{CF4A23B6-B754-44EA-B8CC-57753431A70E}" type="presOf" srcId="{B3E10323-77E4-4018-96C6-9D8A54336802}" destId="{81FBDBB6-47C5-4EA1-BD05-0E79D19A63E1}" srcOrd="0" destOrd="0" presId="urn:microsoft.com/office/officeart/2005/8/layout/hProcess10#1"/>
    <dgm:cxn modelId="{3B263555-18F9-4731-B1D3-7512826A49A0}" type="presOf" srcId="{BAD7FDC3-4715-4977-9314-D8D2CF97FE66}" destId="{2AC15630-2DD7-40CE-8C46-DA55F303C53A}" srcOrd="0" destOrd="0" presId="urn:microsoft.com/office/officeart/2005/8/layout/hProcess10#1"/>
    <dgm:cxn modelId="{8946D28D-9393-4A35-9483-A249D6A874C7}" type="presOf" srcId="{8D7AB761-8D9D-464C-AEF8-7A17364335D7}" destId="{7192EC6B-0CF3-4E5F-B52A-A631F2175080}" srcOrd="0" destOrd="0" presId="urn:microsoft.com/office/officeart/2005/8/layout/hProcess10#1"/>
    <dgm:cxn modelId="{C2393039-9EB4-4BBE-8AC5-D3358B93F1CC}" type="presOf" srcId="{BD57171C-CC73-4471-897A-2A14CC09CFDF}" destId="{8155AC53-39A7-4738-BD32-49FD5063EA6D}" srcOrd="0" destOrd="0" presId="urn:microsoft.com/office/officeart/2005/8/layout/hProcess10#1"/>
    <dgm:cxn modelId="{B2847A4D-2434-4373-9559-2EA25920288A}" type="presOf" srcId="{BD57171C-CC73-4471-897A-2A14CC09CFDF}" destId="{B447539E-139D-45CB-A6BF-E4AA3C875709}" srcOrd="1" destOrd="0" presId="urn:microsoft.com/office/officeart/2005/8/layout/hProcess10#1"/>
    <dgm:cxn modelId="{45A998B7-78D2-43FC-BEB6-7E6C6136F89B}" srcId="{057D826F-2486-48F8-8A2B-468FDE489C9B}" destId="{BAD7FDC3-4715-4977-9314-D8D2CF97FE66}" srcOrd="0" destOrd="0" parTransId="{E5C11F9D-F0F9-4FB7-9859-2B3A20DDB741}" sibTransId="{BD57171C-CC73-4471-897A-2A14CC09CFDF}"/>
    <dgm:cxn modelId="{4F1C6D46-D6A5-4BAD-B13A-81F18298CE36}" type="presOf" srcId="{C55603F1-52C0-4D68-B678-70955CC9032C}" destId="{6D367FE5-9FBC-43B4-958C-1036BD8C70B3}" srcOrd="0" destOrd="0" presId="urn:microsoft.com/office/officeart/2005/8/layout/hProcess10#1"/>
    <dgm:cxn modelId="{59CB3E0B-433A-4042-AEF0-C0A8CC91B32C}" type="presParOf" srcId="{FF71299F-6E77-46D1-87CC-21465E89D65A}" destId="{474757F5-ED17-481D-9ED7-5AB52053D173}" srcOrd="0" destOrd="0" presId="urn:microsoft.com/office/officeart/2005/8/layout/hProcess10#1"/>
    <dgm:cxn modelId="{7B40C389-8A35-4E65-ADB0-F136E4637E05}" type="presParOf" srcId="{474757F5-ED17-481D-9ED7-5AB52053D173}" destId="{80C51A0B-00C3-4727-9495-2D307B03AB49}" srcOrd="0" destOrd="0" presId="urn:microsoft.com/office/officeart/2005/8/layout/hProcess10#1"/>
    <dgm:cxn modelId="{42582FAC-DAD2-43C4-9303-5C35D967B10A}" type="presParOf" srcId="{474757F5-ED17-481D-9ED7-5AB52053D173}" destId="{2AC15630-2DD7-40CE-8C46-DA55F303C53A}" srcOrd="1" destOrd="0" presId="urn:microsoft.com/office/officeart/2005/8/layout/hProcess10#1"/>
    <dgm:cxn modelId="{DCF05C3E-7517-4F57-B4AC-8776029EB5AB}" type="presParOf" srcId="{FF71299F-6E77-46D1-87CC-21465E89D65A}" destId="{8155AC53-39A7-4738-BD32-49FD5063EA6D}" srcOrd="1" destOrd="0" presId="urn:microsoft.com/office/officeart/2005/8/layout/hProcess10#1"/>
    <dgm:cxn modelId="{9ED12CE2-4702-4D83-925C-85CB8B385666}" type="presParOf" srcId="{8155AC53-39A7-4738-BD32-49FD5063EA6D}" destId="{B447539E-139D-45CB-A6BF-E4AA3C875709}" srcOrd="0" destOrd="0" presId="urn:microsoft.com/office/officeart/2005/8/layout/hProcess10#1"/>
    <dgm:cxn modelId="{602A5D8E-6AFE-4B7E-B943-CB252DF072FE}" type="presParOf" srcId="{FF71299F-6E77-46D1-87CC-21465E89D65A}" destId="{A9C5CD9A-4A06-4645-B6E3-9A2E83CD8BC2}" srcOrd="2" destOrd="0" presId="urn:microsoft.com/office/officeart/2005/8/layout/hProcess10#1"/>
    <dgm:cxn modelId="{B7B2EE87-38A6-484E-BC71-D5C739E5086E}" type="presParOf" srcId="{A9C5CD9A-4A06-4645-B6E3-9A2E83CD8BC2}" destId="{CF3D6102-D96E-4471-ACC4-CECE14E06D55}" srcOrd="0" destOrd="0" presId="urn:microsoft.com/office/officeart/2005/8/layout/hProcess10#1"/>
    <dgm:cxn modelId="{23EFF062-E53C-48D1-B38B-AAC15D00A9BB}" type="presParOf" srcId="{A9C5CD9A-4A06-4645-B6E3-9A2E83CD8BC2}" destId="{81FBDBB6-47C5-4EA1-BD05-0E79D19A63E1}" srcOrd="1" destOrd="0" presId="urn:microsoft.com/office/officeart/2005/8/layout/hProcess10#1"/>
    <dgm:cxn modelId="{73ED9F23-28D7-49EA-BC4C-C9B54F874F63}" type="presParOf" srcId="{FF71299F-6E77-46D1-87CC-21465E89D65A}" destId="{6D367FE5-9FBC-43B4-958C-1036BD8C70B3}" srcOrd="3" destOrd="0" presId="urn:microsoft.com/office/officeart/2005/8/layout/hProcess10#1"/>
    <dgm:cxn modelId="{56506F38-C969-45BE-AE60-AD6F09ABC583}" type="presParOf" srcId="{6D367FE5-9FBC-43B4-958C-1036BD8C70B3}" destId="{40073017-7DD1-4924-95E0-8D102CAD2DF1}" srcOrd="0" destOrd="0" presId="urn:microsoft.com/office/officeart/2005/8/layout/hProcess10#1"/>
    <dgm:cxn modelId="{98008634-2ABB-427A-93FA-C1DAF079F1D5}" type="presParOf" srcId="{FF71299F-6E77-46D1-87CC-21465E89D65A}" destId="{AD0859C2-BC6F-429D-A3FA-F56C2A915166}" srcOrd="4" destOrd="0" presId="urn:microsoft.com/office/officeart/2005/8/layout/hProcess10#1"/>
    <dgm:cxn modelId="{82A8FE97-4E1A-4F28-9E00-E3EF9B3EFEF9}" type="presParOf" srcId="{AD0859C2-BC6F-429D-A3FA-F56C2A915166}" destId="{9D7BA9DC-E5A1-46A8-BBD3-606CD6316C47}" srcOrd="0" destOrd="0" presId="urn:microsoft.com/office/officeart/2005/8/layout/hProcess10#1"/>
    <dgm:cxn modelId="{86E072E6-82C6-40CE-87A4-1760B8C0E56E}" type="presParOf" srcId="{AD0859C2-BC6F-429D-A3FA-F56C2A915166}" destId="{7192EC6B-0CF3-4E5F-B52A-A631F2175080}" srcOrd="1" destOrd="0" presId="urn:microsoft.com/office/officeart/2005/8/layout/hProcess10#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CB250A-EFFF-49B8-A8C7-3533CFB43D85}">
      <dsp:nvSpPr>
        <dsp:cNvPr id="0" name=""/>
        <dsp:cNvSpPr/>
      </dsp:nvSpPr>
      <dsp:spPr>
        <a:xfrm>
          <a:off x="1630" y="0"/>
          <a:ext cx="4252638" cy="714033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57647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Группа А: </a:t>
          </a:r>
          <a:endParaRPr lang="ru-RU" sz="2000" b="1" kern="1200" dirty="0"/>
        </a:p>
      </dsp:txBody>
      <dsp:txXfrm>
        <a:off x="1630" y="0"/>
        <a:ext cx="4252638" cy="714033"/>
      </dsp:txXfrm>
    </dsp:sp>
    <dsp:sp modelId="{B9360CDE-CF3C-47BB-89F1-C331DE0813C0}">
      <dsp:nvSpPr>
        <dsp:cNvPr id="0" name=""/>
        <dsp:cNvSpPr/>
      </dsp:nvSpPr>
      <dsp:spPr>
        <a:xfrm>
          <a:off x="72001" y="519832"/>
          <a:ext cx="2239227" cy="13445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   </a:t>
          </a:r>
          <a:r>
            <a:rPr lang="ru-RU" sz="1600" kern="1200" dirty="0" smtClean="0"/>
            <a:t>работа по считыванию информации с экрана ВДТ с предварительным запросом</a:t>
          </a:r>
          <a:endParaRPr lang="ru-RU" sz="1600" kern="1200" dirty="0"/>
        </a:p>
      </dsp:txBody>
      <dsp:txXfrm>
        <a:off x="72001" y="519832"/>
        <a:ext cx="2239227" cy="1344501"/>
      </dsp:txXfrm>
    </dsp:sp>
    <dsp:sp modelId="{24DAE656-9074-4793-BABE-9CA262B3B581}">
      <dsp:nvSpPr>
        <dsp:cNvPr id="0" name=""/>
        <dsp:cNvSpPr/>
      </dsp:nvSpPr>
      <dsp:spPr>
        <a:xfrm>
          <a:off x="2523103" y="519836"/>
          <a:ext cx="3594779" cy="681550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-515611"/>
            <a:satOff val="-6008"/>
            <a:lumOff val="-107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57647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Группа Б:</a:t>
          </a:r>
          <a:endParaRPr lang="ru-RU" sz="1800" b="1" kern="1200" dirty="0"/>
        </a:p>
      </dsp:txBody>
      <dsp:txXfrm>
        <a:off x="2523103" y="519836"/>
        <a:ext cx="3594779" cy="681550"/>
      </dsp:txXfrm>
    </dsp:sp>
    <dsp:sp modelId="{A6BC28DE-23D3-43F8-BBEC-D62259A2D970}">
      <dsp:nvSpPr>
        <dsp:cNvPr id="0" name=""/>
        <dsp:cNvSpPr/>
      </dsp:nvSpPr>
      <dsp:spPr>
        <a:xfrm>
          <a:off x="2592279" y="1095893"/>
          <a:ext cx="2100135" cy="6695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-515611"/>
              <a:satOff val="-6008"/>
              <a:lumOff val="-10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 работа по вводу информации</a:t>
          </a:r>
          <a:endParaRPr lang="ru-RU" sz="1600" kern="1200" dirty="0"/>
        </a:p>
      </dsp:txBody>
      <dsp:txXfrm>
        <a:off x="2592279" y="1095893"/>
        <a:ext cx="2100135" cy="669505"/>
      </dsp:txXfrm>
    </dsp:sp>
    <dsp:sp modelId="{EEAAA689-5BEC-4990-BB4A-CC4D6B4CE7A0}">
      <dsp:nvSpPr>
        <dsp:cNvPr id="0" name=""/>
        <dsp:cNvSpPr/>
      </dsp:nvSpPr>
      <dsp:spPr>
        <a:xfrm>
          <a:off x="5662840" y="1023883"/>
          <a:ext cx="2618351" cy="830488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-1031223"/>
            <a:satOff val="-12017"/>
            <a:lumOff val="-215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57647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Группа В:</a:t>
          </a:r>
          <a:endParaRPr lang="ru-RU" sz="1800" b="1" kern="1200" dirty="0"/>
        </a:p>
      </dsp:txBody>
      <dsp:txXfrm>
        <a:off x="5662840" y="1023883"/>
        <a:ext cx="2618351" cy="830488"/>
      </dsp:txXfrm>
    </dsp:sp>
    <dsp:sp modelId="{CBD35A04-8EE3-4647-9436-EDD887A6461B}">
      <dsp:nvSpPr>
        <dsp:cNvPr id="0" name=""/>
        <dsp:cNvSpPr/>
      </dsp:nvSpPr>
      <dsp:spPr>
        <a:xfrm>
          <a:off x="5658583" y="1671960"/>
          <a:ext cx="2076320" cy="7743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-1031223"/>
              <a:satOff val="-12017"/>
              <a:lumOff val="-21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 творческая работа в режиме диалога с ПЭВМ</a:t>
          </a:r>
          <a:endParaRPr lang="ru-RU" sz="1600" kern="1200" dirty="0"/>
        </a:p>
      </dsp:txBody>
      <dsp:txXfrm>
        <a:off x="5658583" y="1671960"/>
        <a:ext cx="2076320" cy="77431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0C51A0B-00C3-4727-9495-2D307B03AB49}">
      <dsp:nvSpPr>
        <dsp:cNvPr id="0" name=""/>
        <dsp:cNvSpPr/>
      </dsp:nvSpPr>
      <dsp:spPr>
        <a:xfrm>
          <a:off x="68528" y="66130"/>
          <a:ext cx="2578196" cy="169152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C15630-2DD7-40CE-8C46-DA55F303C53A}">
      <dsp:nvSpPr>
        <dsp:cNvPr id="0" name=""/>
        <dsp:cNvSpPr/>
      </dsp:nvSpPr>
      <dsp:spPr>
        <a:xfrm>
          <a:off x="432050" y="1728190"/>
          <a:ext cx="2161057" cy="13764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 по суммарному числу считываемых знаков за рабочую смену, но не более 60 000 знаков</a:t>
          </a:r>
          <a:endParaRPr lang="ru-RU" sz="1600" kern="1200" dirty="0"/>
        </a:p>
      </dsp:txBody>
      <dsp:txXfrm>
        <a:off x="432050" y="1728190"/>
        <a:ext cx="2161057" cy="1376418"/>
      </dsp:txXfrm>
    </dsp:sp>
    <dsp:sp modelId="{8155AC53-39A7-4738-BD32-49FD5063EA6D}">
      <dsp:nvSpPr>
        <dsp:cNvPr id="0" name=""/>
        <dsp:cNvSpPr/>
      </dsp:nvSpPr>
      <dsp:spPr>
        <a:xfrm rot="5400000">
          <a:off x="1076741" y="-132905"/>
          <a:ext cx="428942" cy="4143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5400000">
        <a:off x="1076741" y="-132905"/>
        <a:ext cx="428942" cy="414317"/>
      </dsp:txXfrm>
    </dsp:sp>
    <dsp:sp modelId="{CF3D6102-D96E-4471-ACC4-CECE14E06D55}">
      <dsp:nvSpPr>
        <dsp:cNvPr id="0" name=""/>
        <dsp:cNvSpPr/>
      </dsp:nvSpPr>
      <dsp:spPr>
        <a:xfrm>
          <a:off x="3104004" y="216028"/>
          <a:ext cx="2379543" cy="151500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FBDBB6-47C5-4EA1-BD05-0E79D19A63E1}">
      <dsp:nvSpPr>
        <dsp:cNvPr id="0" name=""/>
        <dsp:cNvSpPr/>
      </dsp:nvSpPr>
      <dsp:spPr>
        <a:xfrm>
          <a:off x="3282239" y="1728190"/>
          <a:ext cx="2220490" cy="13791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</a:t>
          </a:r>
          <a:r>
            <a:rPr lang="ru-RU" sz="1600" kern="1200" dirty="0" smtClean="0"/>
            <a:t>по суммарному числу считываемых или вводимых знаков за рабочую смену, но не более 40 000 знаков</a:t>
          </a:r>
          <a:endParaRPr lang="ru-RU" sz="1600" kern="1200" dirty="0"/>
        </a:p>
      </dsp:txBody>
      <dsp:txXfrm>
        <a:off x="3282239" y="1728190"/>
        <a:ext cx="2220490" cy="1379179"/>
      </dsp:txXfrm>
    </dsp:sp>
    <dsp:sp modelId="{6D367FE5-9FBC-43B4-958C-1036BD8C70B3}">
      <dsp:nvSpPr>
        <dsp:cNvPr id="0" name=""/>
        <dsp:cNvSpPr/>
      </dsp:nvSpPr>
      <dsp:spPr>
        <a:xfrm rot="5428520">
          <a:off x="3564806" y="-179231"/>
          <a:ext cx="469533" cy="3956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5428520">
        <a:off x="3564806" y="-179231"/>
        <a:ext cx="469533" cy="395686"/>
      </dsp:txXfrm>
    </dsp:sp>
    <dsp:sp modelId="{9D7BA9DC-E5A1-46A8-BBD3-606CD6316C47}">
      <dsp:nvSpPr>
        <dsp:cNvPr id="0" name=""/>
        <dsp:cNvSpPr/>
      </dsp:nvSpPr>
      <dsp:spPr>
        <a:xfrm>
          <a:off x="6120682" y="504056"/>
          <a:ext cx="2590880" cy="169762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92EC6B-0CF3-4E5F-B52A-A631F2175080}">
      <dsp:nvSpPr>
        <dsp:cNvPr id="0" name=""/>
        <dsp:cNvSpPr/>
      </dsp:nvSpPr>
      <dsp:spPr>
        <a:xfrm>
          <a:off x="6456987" y="1857940"/>
          <a:ext cx="2327988" cy="1303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 по суммарному времени непосредственной работы с ПЭВМ за рабочую смену, но не более 6 ч </a:t>
          </a:r>
          <a:endParaRPr lang="ru-RU" sz="1600" kern="1200" dirty="0"/>
        </a:p>
      </dsp:txBody>
      <dsp:txXfrm>
        <a:off x="6456987" y="1857940"/>
        <a:ext cx="2327988" cy="13033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0#1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3B2B9-5065-4614-BF90-E8B7CF39C99E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DD6C9-98C9-45EE-BB98-11F9A24702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8492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DD6C9-98C9-45EE-BB98-11F9A247028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DD6C9-98C9-45EE-BB98-11F9A247028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1421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DD6C9-98C9-45EE-BB98-11F9A247028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2223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0B0AA-2F85-4A8A-9816-7B1AEDBBB364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D481-341D-4E4E-B725-A0A1F5574A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0B0AA-2F85-4A8A-9816-7B1AEDBBB364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D481-341D-4E4E-B725-A0A1F5574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0B0AA-2F85-4A8A-9816-7B1AEDBBB364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D481-341D-4E4E-B725-A0A1F5574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0B0AA-2F85-4A8A-9816-7B1AEDBBB364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D481-341D-4E4E-B725-A0A1F5574A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0B0AA-2F85-4A8A-9816-7B1AEDBBB364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D481-341D-4E4E-B725-A0A1F5574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0B0AA-2F85-4A8A-9816-7B1AEDBBB364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D481-341D-4E4E-B725-A0A1F5574A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0B0AA-2F85-4A8A-9816-7B1AEDBBB364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D481-341D-4E4E-B725-A0A1F5574A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0B0AA-2F85-4A8A-9816-7B1AEDBBB364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D481-341D-4E4E-B725-A0A1F5574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0B0AA-2F85-4A8A-9816-7B1AEDBBB364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D481-341D-4E4E-B725-A0A1F5574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0B0AA-2F85-4A8A-9816-7B1AEDBBB364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D481-341D-4E4E-B725-A0A1F5574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0B0AA-2F85-4A8A-9816-7B1AEDBBB364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D481-341D-4E4E-B725-A0A1F5574A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720B0AA-2F85-4A8A-9816-7B1AEDBBB364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B4FD481-341D-4E4E-B725-A0A1F5574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2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images.yandex.ru/yandsearch?source=wiz&amp;text=%D0%BA%D0%B0%D1%80%D1%82%D0%B8%D0%BD%D0%BA%D0%B8%20%D0%BA%D0%BE%D0%BC%D0%BF%D1%8C%D1%8E%D1%82%D0%B5%D1%80%20%D0%B8%20%D0%B1%D0%B5%D0%B7%D0%BE%D0%BF%D0%B0%D1%81%D0%BD%D0%BE%D1%81%D1%82%D1%8C&amp;noreask=1&amp;pos=13&amp;rpt=simage&amp;lr=973&amp;uinfo=sw-1263-sh-897-fw-1038-fh-598-pd-1&amp;img_url=http://myrt.ru/news/uploads/posts/2010-01/1264080691_icq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ww.google.ru/url?sa=i&amp;rct=j&amp;q=%D0%BA%D0%B0%D1%80%D1%82%D0%B8%D0%BD%D0%BA%D0%B8%20%D0%BE%D1%85%D1%80%D0%B0%D0%BD%D0%B0%20%D1%82%D1%80%D1%83%D0%B4%D0%B0%20%D0%B8%20%D0%BA%D0%BE%D0%BC%D0%BF%D1%8C%D1%8E%D1%82%D0%B5%D1%80&amp;source=images&amp;cd=&amp;docid=IvKobFHaioJQxM&amp;tbnid=Jws_GuB0UcmorM:&amp;ved=0CAUQjRw&amp;url=http://mdmst.tatarstan.ru/rus/info.php?id=427723&amp;ei=vo1BUcvHGYOn0QW-2oCQDA&amp;bvm=bv.43287494,d.d2k&amp;psig=AFQjCNGQwpkAIDI7q6T1zRRKAX5VGFcDPQ&amp;ust=1363336840503493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compbegin.ru/articles/view/_2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1.jpe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9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28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ТРЕБОВАНИЯ БЕЗОПАСНОСТИ ДЛЯ  ПОЛЬЗОВАТЕЛЯ</a:t>
            </a:r>
            <a:endParaRPr lang="ru-RU" sz="28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70501" y="657219"/>
            <a:ext cx="8826885" cy="6084148"/>
            <a:chOff x="298620" y="632201"/>
            <a:chExt cx="8468605" cy="5940131"/>
          </a:xfrm>
        </p:grpSpPr>
        <p:sp>
          <p:nvSpPr>
            <p:cNvPr id="6" name="Полилиния 5"/>
            <p:cNvSpPr/>
            <p:nvPr/>
          </p:nvSpPr>
          <p:spPr>
            <a:xfrm>
              <a:off x="332239" y="632201"/>
              <a:ext cx="2661588" cy="5707534"/>
            </a:xfrm>
            <a:custGeom>
              <a:avLst/>
              <a:gdLst>
                <a:gd name="connsiteX0" fmla="*/ 0 w 2661588"/>
                <a:gd name="connsiteY0" fmla="*/ 266159 h 5707534"/>
                <a:gd name="connsiteX1" fmla="*/ 266159 w 2661588"/>
                <a:gd name="connsiteY1" fmla="*/ 0 h 5707534"/>
                <a:gd name="connsiteX2" fmla="*/ 2395429 w 2661588"/>
                <a:gd name="connsiteY2" fmla="*/ 0 h 5707534"/>
                <a:gd name="connsiteX3" fmla="*/ 2661588 w 2661588"/>
                <a:gd name="connsiteY3" fmla="*/ 266159 h 5707534"/>
                <a:gd name="connsiteX4" fmla="*/ 2661588 w 2661588"/>
                <a:gd name="connsiteY4" fmla="*/ 5441375 h 5707534"/>
                <a:gd name="connsiteX5" fmla="*/ 2395429 w 2661588"/>
                <a:gd name="connsiteY5" fmla="*/ 5707534 h 5707534"/>
                <a:gd name="connsiteX6" fmla="*/ 266159 w 2661588"/>
                <a:gd name="connsiteY6" fmla="*/ 5707534 h 5707534"/>
                <a:gd name="connsiteX7" fmla="*/ 0 w 2661588"/>
                <a:gd name="connsiteY7" fmla="*/ 5441375 h 5707534"/>
                <a:gd name="connsiteX8" fmla="*/ 0 w 2661588"/>
                <a:gd name="connsiteY8" fmla="*/ 266159 h 5707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61588" h="5707534">
                  <a:moveTo>
                    <a:pt x="0" y="266159"/>
                  </a:moveTo>
                  <a:cubicBezTo>
                    <a:pt x="0" y="119163"/>
                    <a:pt x="119163" y="0"/>
                    <a:pt x="266159" y="0"/>
                  </a:cubicBezTo>
                  <a:lnTo>
                    <a:pt x="2395429" y="0"/>
                  </a:lnTo>
                  <a:cubicBezTo>
                    <a:pt x="2542425" y="0"/>
                    <a:pt x="2661588" y="119163"/>
                    <a:pt x="2661588" y="266159"/>
                  </a:cubicBezTo>
                  <a:lnTo>
                    <a:pt x="2661588" y="5441375"/>
                  </a:lnTo>
                  <a:cubicBezTo>
                    <a:pt x="2661588" y="5588371"/>
                    <a:pt x="2542425" y="5707534"/>
                    <a:pt x="2395429" y="5707534"/>
                  </a:cubicBezTo>
                  <a:lnTo>
                    <a:pt x="266159" y="5707534"/>
                  </a:lnTo>
                  <a:cubicBezTo>
                    <a:pt x="119163" y="5707534"/>
                    <a:pt x="0" y="5588371"/>
                    <a:pt x="0" y="5441375"/>
                  </a:cubicBezTo>
                  <a:lnTo>
                    <a:pt x="0" y="266159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4056234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/>
                <a:t>Перед началом работы:</a:t>
              </a:r>
              <a:endParaRPr lang="ru-RU" sz="1600" b="1" kern="1200" dirty="0"/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298620" y="744528"/>
              <a:ext cx="2775469" cy="1519403"/>
            </a:xfrm>
            <a:custGeom>
              <a:avLst/>
              <a:gdLst>
                <a:gd name="connsiteX0" fmla="*/ 0 w 2697339"/>
                <a:gd name="connsiteY0" fmla="*/ 172090 h 1720899"/>
                <a:gd name="connsiteX1" fmla="*/ 172090 w 2697339"/>
                <a:gd name="connsiteY1" fmla="*/ 0 h 1720899"/>
                <a:gd name="connsiteX2" fmla="*/ 2525249 w 2697339"/>
                <a:gd name="connsiteY2" fmla="*/ 0 h 1720899"/>
                <a:gd name="connsiteX3" fmla="*/ 2697339 w 2697339"/>
                <a:gd name="connsiteY3" fmla="*/ 172090 h 1720899"/>
                <a:gd name="connsiteX4" fmla="*/ 2697339 w 2697339"/>
                <a:gd name="connsiteY4" fmla="*/ 1548809 h 1720899"/>
                <a:gd name="connsiteX5" fmla="*/ 2525249 w 2697339"/>
                <a:gd name="connsiteY5" fmla="*/ 1720899 h 1720899"/>
                <a:gd name="connsiteX6" fmla="*/ 172090 w 2697339"/>
                <a:gd name="connsiteY6" fmla="*/ 1720899 h 1720899"/>
                <a:gd name="connsiteX7" fmla="*/ 0 w 2697339"/>
                <a:gd name="connsiteY7" fmla="*/ 1548809 h 1720899"/>
                <a:gd name="connsiteX8" fmla="*/ 0 w 2697339"/>
                <a:gd name="connsiteY8" fmla="*/ 172090 h 1720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97339" h="1720899">
                  <a:moveTo>
                    <a:pt x="0" y="172090"/>
                  </a:moveTo>
                  <a:cubicBezTo>
                    <a:pt x="0" y="77047"/>
                    <a:pt x="77047" y="0"/>
                    <a:pt x="172090" y="0"/>
                  </a:cubicBezTo>
                  <a:lnTo>
                    <a:pt x="2525249" y="0"/>
                  </a:lnTo>
                  <a:cubicBezTo>
                    <a:pt x="2620292" y="0"/>
                    <a:pt x="2697339" y="77047"/>
                    <a:pt x="2697339" y="172090"/>
                  </a:cubicBezTo>
                  <a:lnTo>
                    <a:pt x="2697339" y="1548809"/>
                  </a:lnTo>
                  <a:cubicBezTo>
                    <a:pt x="2697339" y="1643852"/>
                    <a:pt x="2620292" y="1720899"/>
                    <a:pt x="2525249" y="1720899"/>
                  </a:cubicBezTo>
                  <a:lnTo>
                    <a:pt x="172090" y="1720899"/>
                  </a:lnTo>
                  <a:cubicBezTo>
                    <a:pt x="77047" y="1720899"/>
                    <a:pt x="0" y="1643852"/>
                    <a:pt x="0" y="1548809"/>
                  </a:cubicBezTo>
                  <a:lnTo>
                    <a:pt x="0" y="172090"/>
                  </a:ln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91043" tIns="80883" rIns="91043" bIns="80883" numCol="1" spcCol="1270" anchor="ctr" anchorCtr="0">
              <a:noAutofit/>
            </a:bodyPr>
            <a:lstStyle/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1.Перед началом работы:</a:t>
              </a:r>
            </a:p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ru-RU" sz="1400" b="1" kern="1200" dirty="0" smtClean="0">
                  <a:latin typeface="Times New Roman" pitchFamily="18" charset="0"/>
                  <a:cs typeface="Times New Roman" pitchFamily="18" charset="0"/>
                </a:rPr>
                <a:t>ройти вводный инструктаж по охране труда, по электробезопасности, обучение правилам безопасной работы, проверку знаний требований охраны труда.</a:t>
              </a:r>
              <a:endParaRPr lang="ru-RU" sz="14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332239" y="3836027"/>
              <a:ext cx="2741850" cy="2736304"/>
            </a:xfrm>
            <a:custGeom>
              <a:avLst/>
              <a:gdLst>
                <a:gd name="connsiteX0" fmla="*/ 0 w 2129270"/>
                <a:gd name="connsiteY0" fmla="*/ 172090 h 1720899"/>
                <a:gd name="connsiteX1" fmla="*/ 172090 w 2129270"/>
                <a:gd name="connsiteY1" fmla="*/ 0 h 1720899"/>
                <a:gd name="connsiteX2" fmla="*/ 1957180 w 2129270"/>
                <a:gd name="connsiteY2" fmla="*/ 0 h 1720899"/>
                <a:gd name="connsiteX3" fmla="*/ 2129270 w 2129270"/>
                <a:gd name="connsiteY3" fmla="*/ 172090 h 1720899"/>
                <a:gd name="connsiteX4" fmla="*/ 2129270 w 2129270"/>
                <a:gd name="connsiteY4" fmla="*/ 1548809 h 1720899"/>
                <a:gd name="connsiteX5" fmla="*/ 1957180 w 2129270"/>
                <a:gd name="connsiteY5" fmla="*/ 1720899 h 1720899"/>
                <a:gd name="connsiteX6" fmla="*/ 172090 w 2129270"/>
                <a:gd name="connsiteY6" fmla="*/ 1720899 h 1720899"/>
                <a:gd name="connsiteX7" fmla="*/ 0 w 2129270"/>
                <a:gd name="connsiteY7" fmla="*/ 1548809 h 1720899"/>
                <a:gd name="connsiteX8" fmla="*/ 0 w 2129270"/>
                <a:gd name="connsiteY8" fmla="*/ 172090 h 1720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9270" h="1720899">
                  <a:moveTo>
                    <a:pt x="0" y="172090"/>
                  </a:moveTo>
                  <a:cubicBezTo>
                    <a:pt x="0" y="77047"/>
                    <a:pt x="77047" y="0"/>
                    <a:pt x="172090" y="0"/>
                  </a:cubicBezTo>
                  <a:lnTo>
                    <a:pt x="1957180" y="0"/>
                  </a:lnTo>
                  <a:cubicBezTo>
                    <a:pt x="2052223" y="0"/>
                    <a:pt x="2129270" y="77047"/>
                    <a:pt x="2129270" y="172090"/>
                  </a:cubicBezTo>
                  <a:lnTo>
                    <a:pt x="2129270" y="1548809"/>
                  </a:lnTo>
                  <a:cubicBezTo>
                    <a:pt x="2129270" y="1643852"/>
                    <a:pt x="2052223" y="1720899"/>
                    <a:pt x="1957180" y="1720899"/>
                  </a:cubicBezTo>
                  <a:lnTo>
                    <a:pt x="172090" y="1720899"/>
                  </a:lnTo>
                  <a:cubicBezTo>
                    <a:pt x="77047" y="1720899"/>
                    <a:pt x="0" y="1643852"/>
                    <a:pt x="0" y="1548809"/>
                  </a:cubicBezTo>
                  <a:lnTo>
                    <a:pt x="0" y="172090"/>
                  </a:ln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157083" tIns="130413" rIns="157083" bIns="130413" numCol="1" spcCol="1270" anchor="ctr" anchorCtr="0">
              <a:noAutofit/>
            </a:bodyPr>
            <a:lstStyle/>
            <a:p>
              <a:pPr lvl="0" defTabSz="1866900">
                <a:spcBef>
                  <a:spcPct val="0"/>
                </a:spcBef>
                <a:buFontTx/>
                <a:buChar char="-"/>
              </a:pPr>
              <a:r>
                <a:rPr lang="ru-RU" sz="14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b="1" kern="1200" dirty="0" smtClean="0">
                  <a:latin typeface="Times New Roman" pitchFamily="18" charset="0"/>
                  <a:cs typeface="Times New Roman" pitchFamily="18" charset="0"/>
                </a:rPr>
                <a:t>Отрегулировать освещение, естественный свет должен падать преимущественно слева,  убедиться в отсутствии бликов на экране.</a:t>
              </a:r>
            </a:p>
            <a:p>
              <a:pPr lvl="0" defTabSz="1866900">
                <a:spcBef>
                  <a:spcPct val="0"/>
                </a:spcBef>
                <a:buFontTx/>
                <a:buChar char="-"/>
              </a:pPr>
              <a:r>
                <a:rPr lang="ru-RU" sz="1400" b="1" kern="1200" dirty="0" smtClean="0">
                  <a:latin typeface="Times New Roman" pitchFamily="18" charset="0"/>
                  <a:cs typeface="Times New Roman" pitchFamily="18" charset="0"/>
                </a:rPr>
                <a:t> Протереть антистатической салфеткой поверхность экрана монитора.</a:t>
              </a:r>
            </a:p>
            <a:p>
              <a:pPr lvl="0" defTabSz="1866900">
                <a:spcBef>
                  <a:spcPct val="0"/>
                </a:spcBef>
                <a:buFontTx/>
                <a:buChar char="-"/>
              </a:pPr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 Обо </a:t>
              </a:r>
              <a:r>
                <a:rPr lang="ru-RU" sz="1400" b="1" dirty="0">
                  <a:latin typeface="Times New Roman" pitchFamily="18" charset="0"/>
                  <a:cs typeface="Times New Roman" pitchFamily="18" charset="0"/>
                </a:rPr>
                <a:t>всех </a:t>
              </a:r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выявленных </a:t>
              </a:r>
              <a:r>
                <a:rPr lang="ru-RU" sz="1400" b="1" dirty="0">
                  <a:latin typeface="Times New Roman" pitchFamily="18" charset="0"/>
                  <a:cs typeface="Times New Roman" pitchFamily="18" charset="0"/>
                </a:rPr>
                <a:t>недостатках и неисправностях сообщить </a:t>
              </a:r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руководителю </a:t>
              </a:r>
              <a:r>
                <a:rPr lang="ru-RU" sz="1400" b="1" dirty="0">
                  <a:latin typeface="Times New Roman" pitchFamily="18" charset="0"/>
                  <a:cs typeface="Times New Roman" pitchFamily="18" charset="0"/>
                </a:rPr>
                <a:t>и до устранения неполадок к работе не приступать.</a:t>
              </a:r>
              <a:endParaRPr lang="ru-RU" sz="14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3223076" y="632201"/>
              <a:ext cx="2661588" cy="5940131"/>
            </a:xfrm>
            <a:custGeom>
              <a:avLst/>
              <a:gdLst>
                <a:gd name="connsiteX0" fmla="*/ 0 w 2661588"/>
                <a:gd name="connsiteY0" fmla="*/ 266159 h 5707534"/>
                <a:gd name="connsiteX1" fmla="*/ 266159 w 2661588"/>
                <a:gd name="connsiteY1" fmla="*/ 0 h 5707534"/>
                <a:gd name="connsiteX2" fmla="*/ 2395429 w 2661588"/>
                <a:gd name="connsiteY2" fmla="*/ 0 h 5707534"/>
                <a:gd name="connsiteX3" fmla="*/ 2661588 w 2661588"/>
                <a:gd name="connsiteY3" fmla="*/ 266159 h 5707534"/>
                <a:gd name="connsiteX4" fmla="*/ 2661588 w 2661588"/>
                <a:gd name="connsiteY4" fmla="*/ 5441375 h 5707534"/>
                <a:gd name="connsiteX5" fmla="*/ 2395429 w 2661588"/>
                <a:gd name="connsiteY5" fmla="*/ 5707534 h 5707534"/>
                <a:gd name="connsiteX6" fmla="*/ 266159 w 2661588"/>
                <a:gd name="connsiteY6" fmla="*/ 5707534 h 5707534"/>
                <a:gd name="connsiteX7" fmla="*/ 0 w 2661588"/>
                <a:gd name="connsiteY7" fmla="*/ 5441375 h 5707534"/>
                <a:gd name="connsiteX8" fmla="*/ 0 w 2661588"/>
                <a:gd name="connsiteY8" fmla="*/ 266159 h 5707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61588" h="5707534">
                  <a:moveTo>
                    <a:pt x="0" y="266159"/>
                  </a:moveTo>
                  <a:cubicBezTo>
                    <a:pt x="0" y="119163"/>
                    <a:pt x="119163" y="0"/>
                    <a:pt x="266159" y="0"/>
                  </a:cubicBezTo>
                  <a:lnTo>
                    <a:pt x="2395429" y="0"/>
                  </a:lnTo>
                  <a:cubicBezTo>
                    <a:pt x="2542425" y="0"/>
                    <a:pt x="2661588" y="119163"/>
                    <a:pt x="2661588" y="266159"/>
                  </a:cubicBezTo>
                  <a:lnTo>
                    <a:pt x="2661588" y="5441375"/>
                  </a:lnTo>
                  <a:cubicBezTo>
                    <a:pt x="2661588" y="5588371"/>
                    <a:pt x="2542425" y="5707534"/>
                    <a:pt x="2395429" y="5707534"/>
                  </a:cubicBezTo>
                  <a:lnTo>
                    <a:pt x="266159" y="5707534"/>
                  </a:lnTo>
                  <a:cubicBezTo>
                    <a:pt x="119163" y="5707534"/>
                    <a:pt x="0" y="5588371"/>
                    <a:pt x="0" y="5441375"/>
                  </a:cubicBezTo>
                  <a:lnTo>
                    <a:pt x="0" y="266159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98120" tIns="198120" rIns="198120" bIns="4193394" numCol="1" spcCol="1270" anchor="ctr" anchorCtr="0">
              <a:noAutofit/>
            </a:bodyPr>
            <a:lstStyle/>
            <a:p>
              <a:pPr lvl="0" algn="ctr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200" kern="1200" dirty="0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3191565" y="2635336"/>
              <a:ext cx="2693098" cy="1680473"/>
            </a:xfrm>
            <a:custGeom>
              <a:avLst/>
              <a:gdLst>
                <a:gd name="connsiteX0" fmla="*/ 0 w 2129270"/>
                <a:gd name="connsiteY0" fmla="*/ 172090 h 1720899"/>
                <a:gd name="connsiteX1" fmla="*/ 172090 w 2129270"/>
                <a:gd name="connsiteY1" fmla="*/ 0 h 1720899"/>
                <a:gd name="connsiteX2" fmla="*/ 1957180 w 2129270"/>
                <a:gd name="connsiteY2" fmla="*/ 0 h 1720899"/>
                <a:gd name="connsiteX3" fmla="*/ 2129270 w 2129270"/>
                <a:gd name="connsiteY3" fmla="*/ 172090 h 1720899"/>
                <a:gd name="connsiteX4" fmla="*/ 2129270 w 2129270"/>
                <a:gd name="connsiteY4" fmla="*/ 1548809 h 1720899"/>
                <a:gd name="connsiteX5" fmla="*/ 1957180 w 2129270"/>
                <a:gd name="connsiteY5" fmla="*/ 1720899 h 1720899"/>
                <a:gd name="connsiteX6" fmla="*/ 172090 w 2129270"/>
                <a:gd name="connsiteY6" fmla="*/ 1720899 h 1720899"/>
                <a:gd name="connsiteX7" fmla="*/ 0 w 2129270"/>
                <a:gd name="connsiteY7" fmla="*/ 1548809 h 1720899"/>
                <a:gd name="connsiteX8" fmla="*/ 0 w 2129270"/>
                <a:gd name="connsiteY8" fmla="*/ 172090 h 1720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9270" h="1720899">
                  <a:moveTo>
                    <a:pt x="0" y="172090"/>
                  </a:moveTo>
                  <a:cubicBezTo>
                    <a:pt x="0" y="77047"/>
                    <a:pt x="77047" y="0"/>
                    <a:pt x="172090" y="0"/>
                  </a:cubicBezTo>
                  <a:lnTo>
                    <a:pt x="1957180" y="0"/>
                  </a:lnTo>
                  <a:cubicBezTo>
                    <a:pt x="2052223" y="0"/>
                    <a:pt x="2129270" y="77047"/>
                    <a:pt x="2129270" y="172090"/>
                  </a:cubicBezTo>
                  <a:lnTo>
                    <a:pt x="2129270" y="1548809"/>
                  </a:lnTo>
                  <a:cubicBezTo>
                    <a:pt x="2129270" y="1643852"/>
                    <a:pt x="2052223" y="1720899"/>
                    <a:pt x="1957180" y="1720899"/>
                  </a:cubicBezTo>
                  <a:lnTo>
                    <a:pt x="172090" y="1720899"/>
                  </a:lnTo>
                  <a:cubicBezTo>
                    <a:pt x="77047" y="1720899"/>
                    <a:pt x="0" y="1643852"/>
                    <a:pt x="0" y="1548809"/>
                  </a:cubicBezTo>
                  <a:lnTo>
                    <a:pt x="0" y="172090"/>
                  </a:ln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157083" tIns="130413" rIns="157083" bIns="130413" numCol="1" spcCol="1270" anchor="ctr" anchorCtr="0">
              <a:noAutofit/>
            </a:bodyPr>
            <a:lstStyle/>
            <a:p>
              <a:pPr lvl="0" defTabSz="1866900">
                <a:spcBef>
                  <a:spcPct val="0"/>
                </a:spcBef>
                <a:buFontTx/>
                <a:buChar char="-"/>
              </a:pPr>
              <a:r>
                <a:rPr lang="ru-RU" sz="1200" kern="1200" dirty="0" smtClean="0"/>
                <a:t> </a:t>
              </a:r>
              <a:r>
                <a:rPr lang="ru-RU" sz="1300" b="1" kern="1200" dirty="0" smtClean="0">
                  <a:latin typeface="Times New Roman" pitchFamily="18" charset="0"/>
                  <a:cs typeface="Times New Roman" pitchFamily="18" charset="0"/>
                </a:rPr>
                <a:t>Не допускать попадание влаги на поверхность системного блока, монитора, клавиатуры, принтера и других устройств.</a:t>
              </a:r>
            </a:p>
            <a:p>
              <a:pPr lvl="0" defTabSz="1866900">
                <a:spcBef>
                  <a:spcPct val="0"/>
                </a:spcBef>
              </a:pPr>
              <a:r>
                <a:rPr lang="ru-RU" sz="1300" b="1" dirty="0"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ru-RU" sz="1300" b="1" dirty="0" smtClean="0">
                  <a:latin typeface="Times New Roman" pitchFamily="18" charset="0"/>
                  <a:cs typeface="Times New Roman" pitchFamily="18" charset="0"/>
                </a:rPr>
                <a:t> Не производить самостоятельное вскрытие и ремонт</a:t>
              </a:r>
              <a:r>
                <a:rPr lang="ru-RU" sz="1300" b="1" kern="1200" dirty="0" smtClean="0">
                  <a:latin typeface="Times New Roman" pitchFamily="18" charset="0"/>
                  <a:cs typeface="Times New Roman" pitchFamily="18" charset="0"/>
                </a:rPr>
                <a:t> техники</a:t>
              </a:r>
              <a:r>
                <a:rPr lang="ru-RU" sz="1300" b="1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sz="1300" b="1" dirty="0" smtClean="0">
                  <a:latin typeface="Times New Roman" pitchFamily="18" charset="0"/>
                  <a:cs typeface="Times New Roman" pitchFamily="18" charset="0"/>
                </a:rPr>
                <a:t>не вынимать </a:t>
              </a:r>
              <a:r>
                <a:rPr lang="ru-RU" sz="1300" b="1" dirty="0">
                  <a:latin typeface="Times New Roman" pitchFamily="18" charset="0"/>
                  <a:cs typeface="Times New Roman" pitchFamily="18" charset="0"/>
                </a:rPr>
                <a:t>застрявшие листы, не отключив </a:t>
              </a:r>
              <a:r>
                <a:rPr lang="ru-RU" sz="1300" b="1" dirty="0" smtClean="0">
                  <a:latin typeface="Times New Roman" pitchFamily="18" charset="0"/>
                  <a:cs typeface="Times New Roman" pitchFamily="18" charset="0"/>
                </a:rPr>
                <a:t>принтер.</a:t>
              </a:r>
              <a:endParaRPr lang="ru-RU" sz="13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3175449" y="4424001"/>
              <a:ext cx="2697363" cy="2132154"/>
            </a:xfrm>
            <a:custGeom>
              <a:avLst/>
              <a:gdLst>
                <a:gd name="connsiteX0" fmla="*/ 0 w 2129270"/>
                <a:gd name="connsiteY0" fmla="*/ 172090 h 1720899"/>
                <a:gd name="connsiteX1" fmla="*/ 172090 w 2129270"/>
                <a:gd name="connsiteY1" fmla="*/ 0 h 1720899"/>
                <a:gd name="connsiteX2" fmla="*/ 1957180 w 2129270"/>
                <a:gd name="connsiteY2" fmla="*/ 0 h 1720899"/>
                <a:gd name="connsiteX3" fmla="*/ 2129270 w 2129270"/>
                <a:gd name="connsiteY3" fmla="*/ 172090 h 1720899"/>
                <a:gd name="connsiteX4" fmla="*/ 2129270 w 2129270"/>
                <a:gd name="connsiteY4" fmla="*/ 1548809 h 1720899"/>
                <a:gd name="connsiteX5" fmla="*/ 1957180 w 2129270"/>
                <a:gd name="connsiteY5" fmla="*/ 1720899 h 1720899"/>
                <a:gd name="connsiteX6" fmla="*/ 172090 w 2129270"/>
                <a:gd name="connsiteY6" fmla="*/ 1720899 h 1720899"/>
                <a:gd name="connsiteX7" fmla="*/ 0 w 2129270"/>
                <a:gd name="connsiteY7" fmla="*/ 1548809 h 1720899"/>
                <a:gd name="connsiteX8" fmla="*/ 0 w 2129270"/>
                <a:gd name="connsiteY8" fmla="*/ 172090 h 1720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9270" h="1720899">
                  <a:moveTo>
                    <a:pt x="0" y="172090"/>
                  </a:moveTo>
                  <a:cubicBezTo>
                    <a:pt x="0" y="77047"/>
                    <a:pt x="77047" y="0"/>
                    <a:pt x="172090" y="0"/>
                  </a:cubicBezTo>
                  <a:lnTo>
                    <a:pt x="1957180" y="0"/>
                  </a:lnTo>
                  <a:cubicBezTo>
                    <a:pt x="2052223" y="0"/>
                    <a:pt x="2129270" y="77047"/>
                    <a:pt x="2129270" y="172090"/>
                  </a:cubicBezTo>
                  <a:lnTo>
                    <a:pt x="2129270" y="1548809"/>
                  </a:lnTo>
                  <a:cubicBezTo>
                    <a:pt x="2129270" y="1643852"/>
                    <a:pt x="2052223" y="1720899"/>
                    <a:pt x="1957180" y="1720899"/>
                  </a:cubicBezTo>
                  <a:lnTo>
                    <a:pt x="172090" y="1720899"/>
                  </a:lnTo>
                  <a:cubicBezTo>
                    <a:pt x="77047" y="1720899"/>
                    <a:pt x="0" y="1643852"/>
                    <a:pt x="0" y="1548809"/>
                  </a:cubicBezTo>
                  <a:lnTo>
                    <a:pt x="0" y="172090"/>
                  </a:ln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157083" tIns="130413" rIns="157083" bIns="130413" numCol="1" spcCol="1270" anchor="ctr" anchorCtr="0">
              <a:noAutofit/>
            </a:bodyPr>
            <a:lstStyle/>
            <a:p>
              <a:pPr lvl="0" defTabSz="1866900">
                <a:spcBef>
                  <a:spcPct val="0"/>
                </a:spcBef>
                <a:buFontTx/>
                <a:buChar char="-"/>
              </a:pPr>
              <a:r>
                <a:rPr lang="ru-RU" sz="1300" b="1" kern="1200" dirty="0" smtClean="0">
                  <a:latin typeface="Times New Roman" pitchFamily="18" charset="0"/>
                  <a:cs typeface="Times New Roman" pitchFamily="18" charset="0"/>
                </a:rPr>
                <a:t> Не превышать  </a:t>
              </a:r>
              <a:r>
                <a:rPr lang="ru-RU" sz="1300" b="1" dirty="0">
                  <a:latin typeface="Times New Roman" pitchFamily="18" charset="0"/>
                  <a:cs typeface="Times New Roman" pitchFamily="18" charset="0"/>
                </a:rPr>
                <a:t>продолжительность непрерывной работы </a:t>
              </a:r>
              <a:r>
                <a:rPr lang="ru-RU" sz="1300" b="1" dirty="0" smtClean="0">
                  <a:latin typeface="Times New Roman" pitchFamily="18" charset="0"/>
                  <a:cs typeface="Times New Roman" pitchFamily="18" charset="0"/>
                </a:rPr>
                <a:t>с ПЭВМ более 60 минут</a:t>
              </a:r>
              <a:r>
                <a:rPr lang="ru-RU" sz="1300" b="1" kern="12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lvl="0" defTabSz="1866900">
                <a:spcBef>
                  <a:spcPct val="0"/>
                </a:spcBef>
                <a:buFontTx/>
                <a:buChar char="-"/>
              </a:pPr>
              <a:r>
                <a:rPr lang="ru-RU" sz="1300" b="1" dirty="0" smtClean="0">
                  <a:latin typeface="Times New Roman" pitchFamily="18" charset="0"/>
                  <a:cs typeface="Times New Roman" pitchFamily="18" charset="0"/>
                </a:rPr>
                <a:t>  Выполнять комплексы упражнений во время регламентированных перерывов.</a:t>
              </a:r>
            </a:p>
            <a:p>
              <a:pPr lvl="0" defTabSz="1866900">
                <a:spcBef>
                  <a:spcPct val="0"/>
                </a:spcBef>
                <a:buFontTx/>
                <a:buChar char="-"/>
              </a:pPr>
              <a:r>
                <a:rPr lang="ru-RU" sz="1300" b="1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ru-RU" sz="1300" b="1" dirty="0" smtClean="0">
                  <a:latin typeface="Times New Roman" pitchFamily="18" charset="0"/>
                  <a:cs typeface="Times New Roman" pitchFamily="18" charset="0"/>
                </a:rPr>
                <a:t>Не допускать </a:t>
              </a:r>
              <a:r>
                <a:rPr lang="ru-RU" sz="1300" b="1" dirty="0">
                  <a:latin typeface="Times New Roman" pitchFamily="18" charset="0"/>
                  <a:cs typeface="Times New Roman" pitchFamily="18" charset="0"/>
                </a:rPr>
                <a:t>на рабочее место лиц, не имеющих отношения </a:t>
              </a:r>
              <a:r>
                <a:rPr lang="ru-RU" sz="1300" b="1" dirty="0" smtClean="0">
                  <a:latin typeface="Times New Roman" pitchFamily="18" charset="0"/>
                  <a:cs typeface="Times New Roman" pitchFamily="18" charset="0"/>
                </a:rPr>
                <a:t>к ПЭВМ, копировальной технике.</a:t>
              </a:r>
              <a:endParaRPr lang="ru-RU" sz="13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6084284" y="632201"/>
              <a:ext cx="2661588" cy="5940131"/>
            </a:xfrm>
            <a:custGeom>
              <a:avLst/>
              <a:gdLst>
                <a:gd name="connsiteX0" fmla="*/ 0 w 2661588"/>
                <a:gd name="connsiteY0" fmla="*/ 266159 h 5707534"/>
                <a:gd name="connsiteX1" fmla="*/ 266159 w 2661588"/>
                <a:gd name="connsiteY1" fmla="*/ 0 h 5707534"/>
                <a:gd name="connsiteX2" fmla="*/ 2395429 w 2661588"/>
                <a:gd name="connsiteY2" fmla="*/ 0 h 5707534"/>
                <a:gd name="connsiteX3" fmla="*/ 2661588 w 2661588"/>
                <a:gd name="connsiteY3" fmla="*/ 266159 h 5707534"/>
                <a:gd name="connsiteX4" fmla="*/ 2661588 w 2661588"/>
                <a:gd name="connsiteY4" fmla="*/ 5441375 h 5707534"/>
                <a:gd name="connsiteX5" fmla="*/ 2395429 w 2661588"/>
                <a:gd name="connsiteY5" fmla="*/ 5707534 h 5707534"/>
                <a:gd name="connsiteX6" fmla="*/ 266159 w 2661588"/>
                <a:gd name="connsiteY6" fmla="*/ 5707534 h 5707534"/>
                <a:gd name="connsiteX7" fmla="*/ 0 w 2661588"/>
                <a:gd name="connsiteY7" fmla="*/ 5441375 h 5707534"/>
                <a:gd name="connsiteX8" fmla="*/ 0 w 2661588"/>
                <a:gd name="connsiteY8" fmla="*/ 266159 h 5707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61588" h="5707534">
                  <a:moveTo>
                    <a:pt x="0" y="266159"/>
                  </a:moveTo>
                  <a:cubicBezTo>
                    <a:pt x="0" y="119163"/>
                    <a:pt x="119163" y="0"/>
                    <a:pt x="266159" y="0"/>
                  </a:cubicBezTo>
                  <a:lnTo>
                    <a:pt x="2395429" y="0"/>
                  </a:lnTo>
                  <a:cubicBezTo>
                    <a:pt x="2542425" y="0"/>
                    <a:pt x="2661588" y="119163"/>
                    <a:pt x="2661588" y="266159"/>
                  </a:cubicBezTo>
                  <a:lnTo>
                    <a:pt x="2661588" y="5441375"/>
                  </a:lnTo>
                  <a:cubicBezTo>
                    <a:pt x="2661588" y="5588371"/>
                    <a:pt x="2542425" y="5707534"/>
                    <a:pt x="2395429" y="5707534"/>
                  </a:cubicBezTo>
                  <a:lnTo>
                    <a:pt x="266159" y="5707534"/>
                  </a:lnTo>
                  <a:cubicBezTo>
                    <a:pt x="119163" y="5707534"/>
                    <a:pt x="0" y="5588371"/>
                    <a:pt x="0" y="5441375"/>
                  </a:cubicBezTo>
                  <a:lnTo>
                    <a:pt x="0" y="266159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98120" tIns="198120" rIns="198120" bIns="4193394" numCol="1" spcCol="1270" anchor="ctr" anchorCtr="0">
              <a:noAutofit/>
            </a:bodyPr>
            <a:lstStyle/>
            <a:p>
              <a:pPr lvl="0" algn="ctr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200" kern="1200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6084282" y="2916551"/>
              <a:ext cx="2661589" cy="1720899"/>
            </a:xfrm>
            <a:custGeom>
              <a:avLst/>
              <a:gdLst>
                <a:gd name="connsiteX0" fmla="*/ 0 w 2129270"/>
                <a:gd name="connsiteY0" fmla="*/ 172090 h 1720899"/>
                <a:gd name="connsiteX1" fmla="*/ 172090 w 2129270"/>
                <a:gd name="connsiteY1" fmla="*/ 0 h 1720899"/>
                <a:gd name="connsiteX2" fmla="*/ 1957180 w 2129270"/>
                <a:gd name="connsiteY2" fmla="*/ 0 h 1720899"/>
                <a:gd name="connsiteX3" fmla="*/ 2129270 w 2129270"/>
                <a:gd name="connsiteY3" fmla="*/ 172090 h 1720899"/>
                <a:gd name="connsiteX4" fmla="*/ 2129270 w 2129270"/>
                <a:gd name="connsiteY4" fmla="*/ 1548809 h 1720899"/>
                <a:gd name="connsiteX5" fmla="*/ 1957180 w 2129270"/>
                <a:gd name="connsiteY5" fmla="*/ 1720899 h 1720899"/>
                <a:gd name="connsiteX6" fmla="*/ 172090 w 2129270"/>
                <a:gd name="connsiteY6" fmla="*/ 1720899 h 1720899"/>
                <a:gd name="connsiteX7" fmla="*/ 0 w 2129270"/>
                <a:gd name="connsiteY7" fmla="*/ 1548809 h 1720899"/>
                <a:gd name="connsiteX8" fmla="*/ 0 w 2129270"/>
                <a:gd name="connsiteY8" fmla="*/ 172090 h 1720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9270" h="1720899">
                  <a:moveTo>
                    <a:pt x="0" y="172090"/>
                  </a:moveTo>
                  <a:cubicBezTo>
                    <a:pt x="0" y="77047"/>
                    <a:pt x="77047" y="0"/>
                    <a:pt x="172090" y="0"/>
                  </a:cubicBezTo>
                  <a:lnTo>
                    <a:pt x="1957180" y="0"/>
                  </a:lnTo>
                  <a:cubicBezTo>
                    <a:pt x="2052223" y="0"/>
                    <a:pt x="2129270" y="77047"/>
                    <a:pt x="2129270" y="172090"/>
                  </a:cubicBezTo>
                  <a:lnTo>
                    <a:pt x="2129270" y="1548809"/>
                  </a:lnTo>
                  <a:cubicBezTo>
                    <a:pt x="2129270" y="1643852"/>
                    <a:pt x="2052223" y="1720899"/>
                    <a:pt x="1957180" y="1720899"/>
                  </a:cubicBezTo>
                  <a:lnTo>
                    <a:pt x="172090" y="1720899"/>
                  </a:lnTo>
                  <a:cubicBezTo>
                    <a:pt x="77047" y="1720899"/>
                    <a:pt x="0" y="1643852"/>
                    <a:pt x="0" y="1548809"/>
                  </a:cubicBezTo>
                  <a:lnTo>
                    <a:pt x="0" y="172090"/>
                  </a:ln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157083" tIns="130413" rIns="157083" bIns="130413" numCol="1" spcCol="1270" anchor="ctr" anchorCtr="0">
              <a:noAutofit/>
            </a:bodyPr>
            <a:lstStyle/>
            <a:p>
              <a:pPr lvl="0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Не приступать к работе до устранения неисправностей.</a:t>
              </a:r>
            </a:p>
            <a:p>
              <a:pPr lvl="0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 При получении травм или внезапном ухудшении состояния здоровья немедленно известить своего руководителя. </a:t>
              </a:r>
              <a:endParaRPr lang="ru-RU" sz="1600" b="1" kern="1200" dirty="0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6084284" y="4851433"/>
              <a:ext cx="2682941" cy="1720899"/>
            </a:xfrm>
            <a:custGeom>
              <a:avLst/>
              <a:gdLst>
                <a:gd name="connsiteX0" fmla="*/ 0 w 2129270"/>
                <a:gd name="connsiteY0" fmla="*/ 172090 h 1720899"/>
                <a:gd name="connsiteX1" fmla="*/ 172090 w 2129270"/>
                <a:gd name="connsiteY1" fmla="*/ 0 h 1720899"/>
                <a:gd name="connsiteX2" fmla="*/ 1957180 w 2129270"/>
                <a:gd name="connsiteY2" fmla="*/ 0 h 1720899"/>
                <a:gd name="connsiteX3" fmla="*/ 2129270 w 2129270"/>
                <a:gd name="connsiteY3" fmla="*/ 172090 h 1720899"/>
                <a:gd name="connsiteX4" fmla="*/ 2129270 w 2129270"/>
                <a:gd name="connsiteY4" fmla="*/ 1548809 h 1720899"/>
                <a:gd name="connsiteX5" fmla="*/ 1957180 w 2129270"/>
                <a:gd name="connsiteY5" fmla="*/ 1720899 h 1720899"/>
                <a:gd name="connsiteX6" fmla="*/ 172090 w 2129270"/>
                <a:gd name="connsiteY6" fmla="*/ 1720899 h 1720899"/>
                <a:gd name="connsiteX7" fmla="*/ 0 w 2129270"/>
                <a:gd name="connsiteY7" fmla="*/ 1548809 h 1720899"/>
                <a:gd name="connsiteX8" fmla="*/ 0 w 2129270"/>
                <a:gd name="connsiteY8" fmla="*/ 172090 h 1720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9270" h="1720899">
                  <a:moveTo>
                    <a:pt x="0" y="172090"/>
                  </a:moveTo>
                  <a:cubicBezTo>
                    <a:pt x="0" y="77047"/>
                    <a:pt x="77047" y="0"/>
                    <a:pt x="172090" y="0"/>
                  </a:cubicBezTo>
                  <a:lnTo>
                    <a:pt x="1957180" y="0"/>
                  </a:lnTo>
                  <a:cubicBezTo>
                    <a:pt x="2052223" y="0"/>
                    <a:pt x="2129270" y="77047"/>
                    <a:pt x="2129270" y="172090"/>
                  </a:cubicBezTo>
                  <a:lnTo>
                    <a:pt x="2129270" y="1548809"/>
                  </a:lnTo>
                  <a:cubicBezTo>
                    <a:pt x="2129270" y="1643852"/>
                    <a:pt x="2052223" y="1720899"/>
                    <a:pt x="1957180" y="1720899"/>
                  </a:cubicBezTo>
                  <a:lnTo>
                    <a:pt x="172090" y="1720899"/>
                  </a:lnTo>
                  <a:cubicBezTo>
                    <a:pt x="77047" y="1720899"/>
                    <a:pt x="0" y="1643852"/>
                    <a:pt x="0" y="1548809"/>
                  </a:cubicBezTo>
                  <a:lnTo>
                    <a:pt x="0" y="172090"/>
                  </a:ln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157083" tIns="130413" rIns="157083" bIns="130413" numCol="1" spcCol="1270" anchor="ctr" anchorCtr="0">
              <a:noAutofit/>
            </a:bodyPr>
            <a:lstStyle/>
            <a:p>
              <a:pPr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ru-RU" sz="16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ru-RU" sz="16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По окончании работы</a:t>
              </a:r>
            </a:p>
            <a:p>
              <a:pPr lvl="0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ru-RU" sz="1400" b="1" dirty="0">
                  <a:latin typeface="Times New Roman" pitchFamily="18" charset="0"/>
                  <a:cs typeface="Times New Roman" pitchFamily="18" charset="0"/>
                </a:rPr>
                <a:t>Отключить питание </a:t>
              </a:r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ПЭВМ и копировальной техники.</a:t>
              </a:r>
            </a:p>
            <a:p>
              <a:pPr lvl="0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ru-RU" sz="1400" b="1" kern="1200" dirty="0" smtClean="0">
                  <a:latin typeface="Times New Roman" pitchFamily="18" charset="0"/>
                  <a:cs typeface="Times New Roman" pitchFamily="18" charset="0"/>
                </a:rPr>
                <a:t>Привести в порядок рабочее место.</a:t>
              </a:r>
            </a:p>
            <a:p>
              <a:pPr lvl="0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ru-RU" sz="1400" b="1" kern="1200" dirty="0" smtClean="0">
                  <a:latin typeface="Times New Roman" pitchFamily="18" charset="0"/>
                  <a:cs typeface="Times New Roman" pitchFamily="18" charset="0"/>
                </a:rPr>
                <a:t>Сообщить руководителю о завершении работы.</a:t>
              </a:r>
              <a:endParaRPr lang="ru-RU" sz="14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3201495" y="744529"/>
              <a:ext cx="2716796" cy="1712844"/>
            </a:xfrm>
            <a:custGeom>
              <a:avLst/>
              <a:gdLst>
                <a:gd name="connsiteX0" fmla="*/ 0 w 2697339"/>
                <a:gd name="connsiteY0" fmla="*/ 172090 h 1720899"/>
                <a:gd name="connsiteX1" fmla="*/ 172090 w 2697339"/>
                <a:gd name="connsiteY1" fmla="*/ 0 h 1720899"/>
                <a:gd name="connsiteX2" fmla="*/ 2525249 w 2697339"/>
                <a:gd name="connsiteY2" fmla="*/ 0 h 1720899"/>
                <a:gd name="connsiteX3" fmla="*/ 2697339 w 2697339"/>
                <a:gd name="connsiteY3" fmla="*/ 172090 h 1720899"/>
                <a:gd name="connsiteX4" fmla="*/ 2697339 w 2697339"/>
                <a:gd name="connsiteY4" fmla="*/ 1548809 h 1720899"/>
                <a:gd name="connsiteX5" fmla="*/ 2525249 w 2697339"/>
                <a:gd name="connsiteY5" fmla="*/ 1720899 h 1720899"/>
                <a:gd name="connsiteX6" fmla="*/ 172090 w 2697339"/>
                <a:gd name="connsiteY6" fmla="*/ 1720899 h 1720899"/>
                <a:gd name="connsiteX7" fmla="*/ 0 w 2697339"/>
                <a:gd name="connsiteY7" fmla="*/ 1548809 h 1720899"/>
                <a:gd name="connsiteX8" fmla="*/ 0 w 2697339"/>
                <a:gd name="connsiteY8" fmla="*/ 172090 h 1720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97339" h="1720899">
                  <a:moveTo>
                    <a:pt x="0" y="172090"/>
                  </a:moveTo>
                  <a:cubicBezTo>
                    <a:pt x="0" y="77047"/>
                    <a:pt x="77047" y="0"/>
                    <a:pt x="172090" y="0"/>
                  </a:cubicBezTo>
                  <a:lnTo>
                    <a:pt x="2525249" y="0"/>
                  </a:lnTo>
                  <a:cubicBezTo>
                    <a:pt x="2620292" y="0"/>
                    <a:pt x="2697339" y="77047"/>
                    <a:pt x="2697339" y="172090"/>
                  </a:cubicBezTo>
                  <a:lnTo>
                    <a:pt x="2697339" y="1548809"/>
                  </a:lnTo>
                  <a:cubicBezTo>
                    <a:pt x="2697339" y="1643852"/>
                    <a:pt x="2620292" y="1720899"/>
                    <a:pt x="2525249" y="1720899"/>
                  </a:cubicBezTo>
                  <a:lnTo>
                    <a:pt x="172090" y="1720899"/>
                  </a:lnTo>
                  <a:cubicBezTo>
                    <a:pt x="77047" y="1720899"/>
                    <a:pt x="0" y="1643852"/>
                    <a:pt x="0" y="1548809"/>
                  </a:cubicBezTo>
                  <a:lnTo>
                    <a:pt x="0" y="172090"/>
                  </a:ln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91043" tIns="80883" rIns="91043" bIns="80883" numCol="1" spcCol="1270" anchor="ctr" anchorCtr="0">
              <a:noAutofit/>
            </a:bodyPr>
            <a:lstStyle/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2. Во время работы:</a:t>
              </a:r>
            </a:p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ru-RU" sz="1300" b="1" dirty="0" smtClean="0">
                  <a:latin typeface="Times New Roman" pitchFamily="18" charset="0"/>
                  <a:cs typeface="Times New Roman" pitchFamily="18" charset="0"/>
                </a:rPr>
                <a:t>Запрещается при </a:t>
              </a:r>
              <a:r>
                <a:rPr lang="ru-RU" sz="1300" b="1" dirty="0">
                  <a:latin typeface="Times New Roman" pitchFamily="18" charset="0"/>
                  <a:cs typeface="Times New Roman" pitchFamily="18" charset="0"/>
                </a:rPr>
                <a:t>включенном питании</a:t>
              </a:r>
              <a:r>
                <a:rPr lang="ru-RU" sz="1300" b="1" dirty="0" smtClean="0">
                  <a:latin typeface="Times New Roman" pitchFamily="18" charset="0"/>
                  <a:cs typeface="Times New Roman" pitchFamily="18" charset="0"/>
                </a:rPr>
                <a:t>: прикасаться к задней панели системного блока, вскрывать корпус системного блока,  переключать разъемы интерфейсных кабелей периферийных устройств.</a:t>
              </a:r>
              <a:endParaRPr lang="ru-RU" sz="13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Полилиния 14"/>
          <p:cNvSpPr/>
          <p:nvPr/>
        </p:nvSpPr>
        <p:spPr>
          <a:xfrm>
            <a:off x="156432" y="2469435"/>
            <a:ext cx="2806959" cy="1296144"/>
          </a:xfrm>
          <a:custGeom>
            <a:avLst/>
            <a:gdLst>
              <a:gd name="connsiteX0" fmla="*/ 0 w 2697339"/>
              <a:gd name="connsiteY0" fmla="*/ 172090 h 1720899"/>
              <a:gd name="connsiteX1" fmla="*/ 172090 w 2697339"/>
              <a:gd name="connsiteY1" fmla="*/ 0 h 1720899"/>
              <a:gd name="connsiteX2" fmla="*/ 2525249 w 2697339"/>
              <a:gd name="connsiteY2" fmla="*/ 0 h 1720899"/>
              <a:gd name="connsiteX3" fmla="*/ 2697339 w 2697339"/>
              <a:gd name="connsiteY3" fmla="*/ 172090 h 1720899"/>
              <a:gd name="connsiteX4" fmla="*/ 2697339 w 2697339"/>
              <a:gd name="connsiteY4" fmla="*/ 1548809 h 1720899"/>
              <a:gd name="connsiteX5" fmla="*/ 2525249 w 2697339"/>
              <a:gd name="connsiteY5" fmla="*/ 1720899 h 1720899"/>
              <a:gd name="connsiteX6" fmla="*/ 172090 w 2697339"/>
              <a:gd name="connsiteY6" fmla="*/ 1720899 h 1720899"/>
              <a:gd name="connsiteX7" fmla="*/ 0 w 2697339"/>
              <a:gd name="connsiteY7" fmla="*/ 1548809 h 1720899"/>
              <a:gd name="connsiteX8" fmla="*/ 0 w 2697339"/>
              <a:gd name="connsiteY8" fmla="*/ 172090 h 1720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7339" h="1720899">
                <a:moveTo>
                  <a:pt x="0" y="172090"/>
                </a:moveTo>
                <a:cubicBezTo>
                  <a:pt x="0" y="77047"/>
                  <a:pt x="77047" y="0"/>
                  <a:pt x="172090" y="0"/>
                </a:cubicBezTo>
                <a:lnTo>
                  <a:pt x="2525249" y="0"/>
                </a:lnTo>
                <a:cubicBezTo>
                  <a:pt x="2620292" y="0"/>
                  <a:pt x="2697339" y="77047"/>
                  <a:pt x="2697339" y="172090"/>
                </a:cubicBezTo>
                <a:lnTo>
                  <a:pt x="2697339" y="1548809"/>
                </a:lnTo>
                <a:cubicBezTo>
                  <a:pt x="2697339" y="1643852"/>
                  <a:pt x="2620292" y="1720899"/>
                  <a:pt x="2525249" y="1720899"/>
                </a:cubicBezTo>
                <a:lnTo>
                  <a:pt x="172090" y="1720899"/>
                </a:lnTo>
                <a:cubicBezTo>
                  <a:pt x="77047" y="1720899"/>
                  <a:pt x="0" y="1643852"/>
                  <a:pt x="0" y="1548809"/>
                </a:cubicBezTo>
                <a:lnTo>
                  <a:pt x="0" y="172090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91043" tIns="80883" rIns="91043" bIns="80883" numCol="1" spcCol="1270" anchor="ctr" anchorCtr="0">
            <a:no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/>
              <a:t>- </a:t>
            </a:r>
            <a:r>
              <a:rPr lang="ru-RU" sz="1300" b="1" kern="1200" dirty="0" smtClean="0">
                <a:latin typeface="Times New Roman" pitchFamily="18" charset="0"/>
                <a:cs typeface="Times New Roman" pitchFamily="18" charset="0"/>
              </a:rPr>
              <a:t>Произвести внешний осмотр  проводов питания на отсутствие  оголенных участков, убедиться в наличии заземления. Проверить правильность установки стола, стула, угла наклона экрана. </a:t>
            </a:r>
            <a:endParaRPr lang="ru-RU" sz="1300" b="1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6169730" y="810534"/>
            <a:ext cx="2727657" cy="2017263"/>
          </a:xfrm>
          <a:custGeom>
            <a:avLst/>
            <a:gdLst>
              <a:gd name="connsiteX0" fmla="*/ 0 w 2129270"/>
              <a:gd name="connsiteY0" fmla="*/ 172090 h 1720899"/>
              <a:gd name="connsiteX1" fmla="*/ 172090 w 2129270"/>
              <a:gd name="connsiteY1" fmla="*/ 0 h 1720899"/>
              <a:gd name="connsiteX2" fmla="*/ 1957180 w 2129270"/>
              <a:gd name="connsiteY2" fmla="*/ 0 h 1720899"/>
              <a:gd name="connsiteX3" fmla="*/ 2129270 w 2129270"/>
              <a:gd name="connsiteY3" fmla="*/ 172090 h 1720899"/>
              <a:gd name="connsiteX4" fmla="*/ 2129270 w 2129270"/>
              <a:gd name="connsiteY4" fmla="*/ 1548809 h 1720899"/>
              <a:gd name="connsiteX5" fmla="*/ 1957180 w 2129270"/>
              <a:gd name="connsiteY5" fmla="*/ 1720899 h 1720899"/>
              <a:gd name="connsiteX6" fmla="*/ 172090 w 2129270"/>
              <a:gd name="connsiteY6" fmla="*/ 1720899 h 1720899"/>
              <a:gd name="connsiteX7" fmla="*/ 0 w 2129270"/>
              <a:gd name="connsiteY7" fmla="*/ 1548809 h 1720899"/>
              <a:gd name="connsiteX8" fmla="*/ 0 w 2129270"/>
              <a:gd name="connsiteY8" fmla="*/ 172090 h 1720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29270" h="1720899">
                <a:moveTo>
                  <a:pt x="0" y="172090"/>
                </a:moveTo>
                <a:cubicBezTo>
                  <a:pt x="0" y="77047"/>
                  <a:pt x="77047" y="0"/>
                  <a:pt x="172090" y="0"/>
                </a:cubicBezTo>
                <a:lnTo>
                  <a:pt x="1957180" y="0"/>
                </a:lnTo>
                <a:cubicBezTo>
                  <a:pt x="2052223" y="0"/>
                  <a:pt x="2129270" y="77047"/>
                  <a:pt x="2129270" y="172090"/>
                </a:cubicBezTo>
                <a:lnTo>
                  <a:pt x="2129270" y="1548809"/>
                </a:lnTo>
                <a:cubicBezTo>
                  <a:pt x="2129270" y="1643852"/>
                  <a:pt x="2052223" y="1720899"/>
                  <a:pt x="1957180" y="1720899"/>
                </a:cubicBezTo>
                <a:lnTo>
                  <a:pt x="172090" y="1720899"/>
                </a:lnTo>
                <a:cubicBezTo>
                  <a:pt x="77047" y="1720899"/>
                  <a:pt x="0" y="1643852"/>
                  <a:pt x="0" y="1548809"/>
                </a:cubicBezTo>
                <a:lnTo>
                  <a:pt x="0" y="172090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157083" tIns="130413" rIns="157083" bIns="130413" numCol="1" spcCol="1270" anchor="ctr" anchorCtr="0">
            <a:noAutofit/>
          </a:bodyPr>
          <a:lstStyle/>
          <a:p>
            <a:pPr lvl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3. В </a:t>
            </a:r>
            <a:r>
              <a:rPr lang="ru-RU" sz="1600" b="1" kern="1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аварийных ситуациях</a:t>
            </a:r>
          </a:p>
          <a:p>
            <a:pPr lvl="0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ru-RU" sz="1400" b="1" kern="1200" dirty="0" smtClean="0">
                <a:latin typeface="Times New Roman" pitchFamily="18" charset="0"/>
                <a:cs typeface="Times New Roman" pitchFamily="18" charset="0"/>
              </a:rPr>
              <a:t> Во всех случаях обрыва проводов питания, неисправности заземления и других повреждений, появления гари, немедленно отключить питание и сообщить руководителю.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899592" y="2328510"/>
            <a:ext cx="1152128" cy="198131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877975" y="3772684"/>
            <a:ext cx="1152128" cy="198131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3898716" y="2527045"/>
            <a:ext cx="1152128" cy="198131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3995936" y="4441884"/>
            <a:ext cx="1152128" cy="198131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6911968" y="2845461"/>
            <a:ext cx="1152128" cy="198131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075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96490"/>
            <a:ext cx="9144000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Рациональная организация труда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пользователей  ПЭВМ </a:t>
            </a: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1568666564"/>
              </p:ext>
            </p:extLst>
          </p:nvPr>
        </p:nvGraphicFramePr>
        <p:xfrm>
          <a:off x="251520" y="1397000"/>
          <a:ext cx="8640960" cy="3328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0846" y="970054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Виды и категории трудовой деятельности с ПЭВМ</a:t>
            </a:r>
            <a:endParaRPr lang="ru-RU" sz="2400" b="1" dirty="0">
              <a:solidFill>
                <a:srgbClr val="0000FF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604443743"/>
              </p:ext>
            </p:extLst>
          </p:nvPr>
        </p:nvGraphicFramePr>
        <p:xfrm>
          <a:off x="179512" y="3356992"/>
          <a:ext cx="8784976" cy="3501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717032"/>
            <a:ext cx="432048" cy="453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6461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865" y="-27388"/>
            <a:ext cx="9144000" cy="504056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2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Регламентированные перерывы для пользователей ПЭВМ</a:t>
            </a:r>
            <a:endParaRPr lang="ru-RU" sz="24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79512" y="476668"/>
            <a:ext cx="8784976" cy="3600403"/>
            <a:chOff x="539552" y="476669"/>
            <a:chExt cx="8064895" cy="3332528"/>
          </a:xfrm>
        </p:grpSpPr>
        <p:sp>
          <p:nvSpPr>
            <p:cNvPr id="11" name="Ромб 10"/>
            <p:cNvSpPr/>
            <p:nvPr/>
          </p:nvSpPr>
          <p:spPr>
            <a:xfrm>
              <a:off x="1547653" y="476669"/>
              <a:ext cx="6040379" cy="3312385"/>
            </a:xfrm>
            <a:prstGeom prst="diamond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Полилиния 12"/>
            <p:cNvSpPr/>
            <p:nvPr/>
          </p:nvSpPr>
          <p:spPr>
            <a:xfrm>
              <a:off x="5436089" y="548673"/>
              <a:ext cx="3132332" cy="1460322"/>
            </a:xfrm>
            <a:custGeom>
              <a:avLst/>
              <a:gdLst>
                <a:gd name="connsiteX0" fmla="*/ 0 w 3132332"/>
                <a:gd name="connsiteY0" fmla="*/ 243392 h 1460322"/>
                <a:gd name="connsiteX1" fmla="*/ 243392 w 3132332"/>
                <a:gd name="connsiteY1" fmla="*/ 0 h 1460322"/>
                <a:gd name="connsiteX2" fmla="*/ 2888940 w 3132332"/>
                <a:gd name="connsiteY2" fmla="*/ 0 h 1460322"/>
                <a:gd name="connsiteX3" fmla="*/ 3132332 w 3132332"/>
                <a:gd name="connsiteY3" fmla="*/ 243392 h 1460322"/>
                <a:gd name="connsiteX4" fmla="*/ 3132332 w 3132332"/>
                <a:gd name="connsiteY4" fmla="*/ 1216930 h 1460322"/>
                <a:gd name="connsiteX5" fmla="*/ 2888940 w 3132332"/>
                <a:gd name="connsiteY5" fmla="*/ 1460322 h 1460322"/>
                <a:gd name="connsiteX6" fmla="*/ 243392 w 3132332"/>
                <a:gd name="connsiteY6" fmla="*/ 1460322 h 1460322"/>
                <a:gd name="connsiteX7" fmla="*/ 0 w 3132332"/>
                <a:gd name="connsiteY7" fmla="*/ 1216930 h 1460322"/>
                <a:gd name="connsiteX8" fmla="*/ 0 w 3132332"/>
                <a:gd name="connsiteY8" fmla="*/ 243392 h 146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32332" h="1460322">
                  <a:moveTo>
                    <a:pt x="0" y="243392"/>
                  </a:moveTo>
                  <a:cubicBezTo>
                    <a:pt x="0" y="108970"/>
                    <a:pt x="108970" y="0"/>
                    <a:pt x="243392" y="0"/>
                  </a:cubicBezTo>
                  <a:lnTo>
                    <a:pt x="2888940" y="0"/>
                  </a:lnTo>
                  <a:cubicBezTo>
                    <a:pt x="3023362" y="0"/>
                    <a:pt x="3132332" y="108970"/>
                    <a:pt x="3132332" y="243392"/>
                  </a:cubicBezTo>
                  <a:lnTo>
                    <a:pt x="3132332" y="1216930"/>
                  </a:lnTo>
                  <a:cubicBezTo>
                    <a:pt x="3132332" y="1351352"/>
                    <a:pt x="3023362" y="1460322"/>
                    <a:pt x="2888940" y="1460322"/>
                  </a:cubicBezTo>
                  <a:lnTo>
                    <a:pt x="243392" y="1460322"/>
                  </a:lnTo>
                  <a:cubicBezTo>
                    <a:pt x="108970" y="1460322"/>
                    <a:pt x="0" y="1351352"/>
                    <a:pt x="0" y="1216930"/>
                  </a:cubicBezTo>
                  <a:lnTo>
                    <a:pt x="0" y="24339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9867" tIns="139867" rIns="139867" bIns="139867" numCol="1" spcCol="1270" anchor="ctr" anchorCtr="0">
              <a:noAutofit/>
            </a:bodyPr>
            <a:lstStyle/>
            <a:p>
              <a:pPr lvl="0" algn="r" defTabSz="8001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800" b="1" kern="1200" dirty="0" smtClean="0">
                  <a:solidFill>
                    <a:schemeClr val="bg1"/>
                  </a:solidFill>
                </a:rPr>
                <a:t>Суммарное время работы с ВДТ при 8-ми часовой рабочей смене не должно превышать  6 часов</a:t>
              </a:r>
              <a:endParaRPr lang="ru-RU" sz="18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611560" y="2348875"/>
              <a:ext cx="3276349" cy="1460322"/>
            </a:xfrm>
            <a:custGeom>
              <a:avLst/>
              <a:gdLst>
                <a:gd name="connsiteX0" fmla="*/ 0 w 3276349"/>
                <a:gd name="connsiteY0" fmla="*/ 243392 h 1460322"/>
                <a:gd name="connsiteX1" fmla="*/ 243392 w 3276349"/>
                <a:gd name="connsiteY1" fmla="*/ 0 h 1460322"/>
                <a:gd name="connsiteX2" fmla="*/ 3032957 w 3276349"/>
                <a:gd name="connsiteY2" fmla="*/ 0 h 1460322"/>
                <a:gd name="connsiteX3" fmla="*/ 3276349 w 3276349"/>
                <a:gd name="connsiteY3" fmla="*/ 243392 h 1460322"/>
                <a:gd name="connsiteX4" fmla="*/ 3276349 w 3276349"/>
                <a:gd name="connsiteY4" fmla="*/ 1216930 h 1460322"/>
                <a:gd name="connsiteX5" fmla="*/ 3032957 w 3276349"/>
                <a:gd name="connsiteY5" fmla="*/ 1460322 h 1460322"/>
                <a:gd name="connsiteX6" fmla="*/ 243392 w 3276349"/>
                <a:gd name="connsiteY6" fmla="*/ 1460322 h 1460322"/>
                <a:gd name="connsiteX7" fmla="*/ 0 w 3276349"/>
                <a:gd name="connsiteY7" fmla="*/ 1216930 h 1460322"/>
                <a:gd name="connsiteX8" fmla="*/ 0 w 3276349"/>
                <a:gd name="connsiteY8" fmla="*/ 243392 h 146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76349" h="1460322">
                  <a:moveTo>
                    <a:pt x="0" y="243392"/>
                  </a:moveTo>
                  <a:cubicBezTo>
                    <a:pt x="0" y="108970"/>
                    <a:pt x="108970" y="0"/>
                    <a:pt x="243392" y="0"/>
                  </a:cubicBezTo>
                  <a:lnTo>
                    <a:pt x="3032957" y="0"/>
                  </a:lnTo>
                  <a:cubicBezTo>
                    <a:pt x="3167379" y="0"/>
                    <a:pt x="3276349" y="108970"/>
                    <a:pt x="3276349" y="243392"/>
                  </a:cubicBezTo>
                  <a:lnTo>
                    <a:pt x="3276349" y="1216930"/>
                  </a:lnTo>
                  <a:cubicBezTo>
                    <a:pt x="3276349" y="1351352"/>
                    <a:pt x="3167379" y="1460322"/>
                    <a:pt x="3032957" y="1460322"/>
                  </a:cubicBezTo>
                  <a:lnTo>
                    <a:pt x="243392" y="1460322"/>
                  </a:lnTo>
                  <a:cubicBezTo>
                    <a:pt x="108970" y="1460322"/>
                    <a:pt x="0" y="1351352"/>
                    <a:pt x="0" y="1216930"/>
                  </a:cubicBezTo>
                  <a:lnTo>
                    <a:pt x="0" y="24339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9867" tIns="139867" rIns="139867" bIns="139867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sz="1800" kern="1200" dirty="0" smtClean="0"/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b="1" kern="1200" dirty="0" smtClean="0">
                  <a:solidFill>
                    <a:schemeClr val="bg1"/>
                  </a:solidFill>
                </a:rPr>
                <a:t>Через каждые 45 - 60 мин. работы с ВДТ рекомендуется проводить перерыв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b="1" kern="1200" dirty="0" smtClean="0">
                  <a:solidFill>
                    <a:schemeClr val="bg1"/>
                  </a:solidFill>
                </a:rPr>
                <a:t>на 10 - 15 мин. 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5472129" y="2348875"/>
              <a:ext cx="3132318" cy="1460322"/>
            </a:xfrm>
            <a:custGeom>
              <a:avLst/>
              <a:gdLst>
                <a:gd name="connsiteX0" fmla="*/ 0 w 3132318"/>
                <a:gd name="connsiteY0" fmla="*/ 243392 h 1460322"/>
                <a:gd name="connsiteX1" fmla="*/ 243392 w 3132318"/>
                <a:gd name="connsiteY1" fmla="*/ 0 h 1460322"/>
                <a:gd name="connsiteX2" fmla="*/ 2888926 w 3132318"/>
                <a:gd name="connsiteY2" fmla="*/ 0 h 1460322"/>
                <a:gd name="connsiteX3" fmla="*/ 3132318 w 3132318"/>
                <a:gd name="connsiteY3" fmla="*/ 243392 h 1460322"/>
                <a:gd name="connsiteX4" fmla="*/ 3132318 w 3132318"/>
                <a:gd name="connsiteY4" fmla="*/ 1216930 h 1460322"/>
                <a:gd name="connsiteX5" fmla="*/ 2888926 w 3132318"/>
                <a:gd name="connsiteY5" fmla="*/ 1460322 h 1460322"/>
                <a:gd name="connsiteX6" fmla="*/ 243392 w 3132318"/>
                <a:gd name="connsiteY6" fmla="*/ 1460322 h 1460322"/>
                <a:gd name="connsiteX7" fmla="*/ 0 w 3132318"/>
                <a:gd name="connsiteY7" fmla="*/ 1216930 h 1460322"/>
                <a:gd name="connsiteX8" fmla="*/ 0 w 3132318"/>
                <a:gd name="connsiteY8" fmla="*/ 243392 h 146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32318" h="1460322">
                  <a:moveTo>
                    <a:pt x="0" y="243392"/>
                  </a:moveTo>
                  <a:cubicBezTo>
                    <a:pt x="0" y="108970"/>
                    <a:pt x="108970" y="0"/>
                    <a:pt x="243392" y="0"/>
                  </a:cubicBezTo>
                  <a:lnTo>
                    <a:pt x="2888926" y="0"/>
                  </a:lnTo>
                  <a:cubicBezTo>
                    <a:pt x="3023348" y="0"/>
                    <a:pt x="3132318" y="108970"/>
                    <a:pt x="3132318" y="243392"/>
                  </a:cubicBezTo>
                  <a:lnTo>
                    <a:pt x="3132318" y="1216930"/>
                  </a:lnTo>
                  <a:cubicBezTo>
                    <a:pt x="3132318" y="1351352"/>
                    <a:pt x="3023348" y="1460322"/>
                    <a:pt x="2888926" y="1460322"/>
                  </a:cubicBezTo>
                  <a:lnTo>
                    <a:pt x="243392" y="1460322"/>
                  </a:lnTo>
                  <a:cubicBezTo>
                    <a:pt x="108970" y="1460322"/>
                    <a:pt x="0" y="1351352"/>
                    <a:pt x="0" y="1216930"/>
                  </a:cubicBezTo>
                  <a:lnTo>
                    <a:pt x="0" y="24339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9867" tIns="139867" rIns="139867" bIns="139867" numCol="1" spcCol="1270" anchor="ctr" anchorCtr="0">
              <a:noAutofit/>
            </a:bodyPr>
            <a:lstStyle/>
            <a:p>
              <a:pPr marL="0" lvl="0" indent="0" algn="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/>
                <a:t> </a:t>
              </a:r>
              <a:r>
                <a:rPr lang="ru-RU" sz="1800" b="1" kern="1200" dirty="0" smtClean="0">
                  <a:solidFill>
                    <a:schemeClr val="bg1"/>
                  </a:solidFill>
                </a:rPr>
                <a:t>При работе с ПЭВМ в ночную смену </a:t>
              </a:r>
              <a:r>
                <a:rPr lang="ru-RU" sz="1700" b="1" kern="1200" dirty="0" smtClean="0">
                  <a:solidFill>
                    <a:schemeClr val="bg1"/>
                  </a:solidFill>
                </a:rPr>
                <a:t>(с 22 до 6ч),</a:t>
              </a:r>
              <a:r>
                <a:rPr lang="ru-RU" sz="1800" b="1" kern="1200" dirty="0" smtClean="0">
                  <a:solidFill>
                    <a:schemeClr val="bg1"/>
                  </a:solidFill>
                </a:rPr>
                <a:t> продолжительность перерывов следует увеличивать на 30%</a:t>
              </a:r>
              <a:endParaRPr lang="ru-RU" sz="18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539552" y="476679"/>
              <a:ext cx="3308768" cy="1460322"/>
            </a:xfrm>
            <a:custGeom>
              <a:avLst/>
              <a:gdLst>
                <a:gd name="connsiteX0" fmla="*/ 0 w 3308768"/>
                <a:gd name="connsiteY0" fmla="*/ 243392 h 1460322"/>
                <a:gd name="connsiteX1" fmla="*/ 243392 w 3308768"/>
                <a:gd name="connsiteY1" fmla="*/ 0 h 1460322"/>
                <a:gd name="connsiteX2" fmla="*/ 3065376 w 3308768"/>
                <a:gd name="connsiteY2" fmla="*/ 0 h 1460322"/>
                <a:gd name="connsiteX3" fmla="*/ 3308768 w 3308768"/>
                <a:gd name="connsiteY3" fmla="*/ 243392 h 1460322"/>
                <a:gd name="connsiteX4" fmla="*/ 3308768 w 3308768"/>
                <a:gd name="connsiteY4" fmla="*/ 1216930 h 1460322"/>
                <a:gd name="connsiteX5" fmla="*/ 3065376 w 3308768"/>
                <a:gd name="connsiteY5" fmla="*/ 1460322 h 1460322"/>
                <a:gd name="connsiteX6" fmla="*/ 243392 w 3308768"/>
                <a:gd name="connsiteY6" fmla="*/ 1460322 h 1460322"/>
                <a:gd name="connsiteX7" fmla="*/ 0 w 3308768"/>
                <a:gd name="connsiteY7" fmla="*/ 1216930 h 1460322"/>
                <a:gd name="connsiteX8" fmla="*/ 0 w 3308768"/>
                <a:gd name="connsiteY8" fmla="*/ 243392 h 146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8768" h="1460322">
                  <a:moveTo>
                    <a:pt x="0" y="243392"/>
                  </a:moveTo>
                  <a:cubicBezTo>
                    <a:pt x="0" y="108970"/>
                    <a:pt x="108970" y="0"/>
                    <a:pt x="243392" y="0"/>
                  </a:cubicBezTo>
                  <a:lnTo>
                    <a:pt x="3065376" y="0"/>
                  </a:lnTo>
                  <a:cubicBezTo>
                    <a:pt x="3199798" y="0"/>
                    <a:pt x="3308768" y="108970"/>
                    <a:pt x="3308768" y="243392"/>
                  </a:cubicBezTo>
                  <a:lnTo>
                    <a:pt x="3308768" y="1216930"/>
                  </a:lnTo>
                  <a:cubicBezTo>
                    <a:pt x="3308768" y="1351352"/>
                    <a:pt x="3199798" y="1460322"/>
                    <a:pt x="3065376" y="1460322"/>
                  </a:cubicBezTo>
                  <a:lnTo>
                    <a:pt x="243392" y="1460322"/>
                  </a:lnTo>
                  <a:cubicBezTo>
                    <a:pt x="108970" y="1460322"/>
                    <a:pt x="0" y="1351352"/>
                    <a:pt x="0" y="1216930"/>
                  </a:cubicBezTo>
                  <a:lnTo>
                    <a:pt x="0" y="24339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9867" tIns="139867" rIns="139867" bIns="139867" numCol="1" spcCol="127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b="1" kern="1200" dirty="0" smtClean="0">
                  <a:solidFill>
                    <a:schemeClr val="bg1"/>
                  </a:solidFill>
                </a:rPr>
                <a:t>Продолжительность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b="1" kern="1200" dirty="0" smtClean="0">
                  <a:solidFill>
                    <a:schemeClr val="bg1"/>
                  </a:solidFill>
                </a:rPr>
                <a:t>непрерывной работы с ВДТ без регламентированного перерыва не должна превышать 1 час</a:t>
              </a: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00" kern="1200" dirty="0"/>
            </a:p>
          </p:txBody>
        </p:sp>
      </p:grp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91961211"/>
              </p:ext>
            </p:extLst>
          </p:nvPr>
        </p:nvGraphicFramePr>
        <p:xfrm>
          <a:off x="109659" y="4365104"/>
          <a:ext cx="6908974" cy="2268943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016665"/>
                <a:gridCol w="1080120"/>
                <a:gridCol w="1080120"/>
                <a:gridCol w="936104"/>
                <a:gridCol w="1355805"/>
                <a:gridCol w="1440160"/>
              </a:tblGrid>
              <a:tr h="55538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Категория работы </a:t>
                      </a:r>
                      <a:r>
                        <a:rPr lang="ru-RU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с </a:t>
                      </a:r>
                      <a:br>
                        <a:rPr lang="ru-RU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ПЭВМ   </a:t>
                      </a:r>
                      <a:endParaRPr lang="ru-RU" sz="1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Уровень нагрузки за рабочую </a:t>
                      </a:r>
                      <a:br>
                        <a:rPr lang="ru-RU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смену при видах работ с ПЭВМ </a:t>
                      </a:r>
                      <a:endParaRPr lang="ru-RU" sz="1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Суммарное время </a:t>
                      </a:r>
                      <a:r>
                        <a:rPr lang="ru-RU" sz="14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регламентированных перерывов.</a:t>
                      </a:r>
                      <a:endParaRPr lang="ru-RU" sz="1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64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группа А,</a:t>
                      </a:r>
                      <a:br>
                        <a:rPr lang="ru-RU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количество</a:t>
                      </a:r>
                      <a:r>
                        <a:rPr lang="ru-RU" sz="14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знаков</a:t>
                      </a:r>
                      <a:endParaRPr lang="ru-RU" sz="1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группа Б,</a:t>
                      </a:r>
                      <a:br>
                        <a:rPr lang="ru-RU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количество</a:t>
                      </a:r>
                      <a:r>
                        <a:rPr lang="ru-RU" sz="14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знаков</a:t>
                      </a:r>
                      <a:endParaRPr lang="ru-RU" sz="1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группа В</a:t>
                      </a:r>
                      <a:r>
                        <a:rPr lang="ru-RU" sz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ru-RU" sz="14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 час    </a:t>
                      </a:r>
                      <a:endParaRPr lang="ru-RU" sz="1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при 8-часовой</a:t>
                      </a:r>
                      <a:br>
                        <a:rPr lang="ru-RU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   смене    </a:t>
                      </a:r>
                      <a:endParaRPr lang="ru-RU" sz="1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при 12-часо-</a:t>
                      </a:r>
                      <a:br>
                        <a:rPr lang="ru-RU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вой смене   </a:t>
                      </a:r>
                      <a:endParaRPr lang="ru-RU" sz="1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4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I (первая) </a:t>
                      </a:r>
                      <a:endParaRPr lang="ru-RU" sz="1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до 20 000</a:t>
                      </a:r>
                      <a:endParaRPr lang="ru-RU" sz="1400" b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до 15 000</a:t>
                      </a:r>
                      <a:endParaRPr lang="ru-RU" sz="1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  до 2  </a:t>
                      </a:r>
                      <a:endParaRPr lang="ru-RU" sz="1400" b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     50  </a:t>
                      </a:r>
                      <a:r>
                        <a:rPr lang="ru-RU" sz="14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мин   </a:t>
                      </a:r>
                      <a:endParaRPr lang="ru-RU" sz="1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    </a:t>
                      </a:r>
                      <a:r>
                        <a:rPr lang="ru-RU" sz="14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1 час 20 мин     </a:t>
                      </a:r>
                      <a:endParaRPr lang="ru-RU" sz="1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4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II (вторая)  </a:t>
                      </a:r>
                      <a:endParaRPr lang="ru-RU" sz="1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до 40 000</a:t>
                      </a:r>
                      <a:endParaRPr lang="ru-RU" sz="1400" b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до 30 000</a:t>
                      </a:r>
                      <a:endParaRPr lang="ru-RU" sz="1400" b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  до 4  </a:t>
                      </a:r>
                      <a:endParaRPr lang="ru-RU" sz="1400" b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ru-RU" sz="14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1 час 10 мин  </a:t>
                      </a:r>
                      <a:endParaRPr lang="ru-RU" sz="1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   </a:t>
                      </a:r>
                      <a:r>
                        <a:rPr lang="ru-RU" sz="14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1 час 50 мин    </a:t>
                      </a:r>
                      <a:endParaRPr lang="ru-RU" sz="1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4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III (третья) </a:t>
                      </a:r>
                      <a:endParaRPr lang="ru-RU" sz="1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до 60 000</a:t>
                      </a:r>
                      <a:endParaRPr lang="ru-RU" sz="1400" b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до 40 000</a:t>
                      </a:r>
                      <a:endParaRPr lang="ru-RU" sz="1400" b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  до 6  </a:t>
                      </a:r>
                      <a:endParaRPr lang="ru-RU" sz="1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ru-RU" sz="14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1 час  30 мин    </a:t>
                      </a:r>
                      <a:endParaRPr lang="ru-RU" sz="1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   </a:t>
                      </a:r>
                      <a:r>
                        <a:rPr lang="ru-RU" sz="14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2 часа 20 мин     </a:t>
                      </a:r>
                      <a:endParaRPr lang="ru-RU" sz="1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4" name="Picture 2" descr="http://apple-iphone.net.ru/_nw/8/8667935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939085"/>
            <a:ext cx="2304256" cy="199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007227" y="2708920"/>
            <a:ext cx="72008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1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3" y="4116339"/>
            <a:ext cx="2114862" cy="2625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5924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0"/>
            <a:ext cx="9108504" cy="93564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28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СРЕДСТВА </a:t>
            </a:r>
            <a:r>
              <a:rPr lang="ru-RU" sz="28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ЗАЩИТЫ ОТ </a:t>
            </a:r>
            <a:r>
              <a:rPr lang="ru-RU" sz="28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ИЗЛУЧЕНИЙ ОПТИЧЕСКОГО </a:t>
            </a:r>
            <a:r>
              <a:rPr lang="ru-RU" sz="28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ДИАПАЗОНА И </a:t>
            </a:r>
            <a:r>
              <a:rPr lang="ru-RU" sz="28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ЭЛЕКТРОМАГНИТНЫХ ПОЛЕЙ ПЭВМ</a:t>
            </a:r>
            <a:br>
              <a:rPr lang="ru-RU" sz="28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endParaRPr lang="ru-RU" sz="28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79516" y="2276873"/>
            <a:ext cx="8784971" cy="4469579"/>
            <a:chOff x="179516" y="2276872"/>
            <a:chExt cx="8784971" cy="4536503"/>
          </a:xfrm>
        </p:grpSpPr>
        <p:sp>
          <p:nvSpPr>
            <p:cNvPr id="9" name="Полилиния 8"/>
            <p:cNvSpPr/>
            <p:nvPr/>
          </p:nvSpPr>
          <p:spPr>
            <a:xfrm>
              <a:off x="3328625" y="2276872"/>
              <a:ext cx="5635862" cy="1399773"/>
            </a:xfrm>
            <a:custGeom>
              <a:avLst/>
              <a:gdLst>
                <a:gd name="connsiteX0" fmla="*/ 0 w 5635862"/>
                <a:gd name="connsiteY0" fmla="*/ 233300 h 1399773"/>
                <a:gd name="connsiteX1" fmla="*/ 233300 w 5635862"/>
                <a:gd name="connsiteY1" fmla="*/ 0 h 1399773"/>
                <a:gd name="connsiteX2" fmla="*/ 5402562 w 5635862"/>
                <a:gd name="connsiteY2" fmla="*/ 0 h 1399773"/>
                <a:gd name="connsiteX3" fmla="*/ 5635862 w 5635862"/>
                <a:gd name="connsiteY3" fmla="*/ 233300 h 1399773"/>
                <a:gd name="connsiteX4" fmla="*/ 5635862 w 5635862"/>
                <a:gd name="connsiteY4" fmla="*/ 1166473 h 1399773"/>
                <a:gd name="connsiteX5" fmla="*/ 5402562 w 5635862"/>
                <a:gd name="connsiteY5" fmla="*/ 1399773 h 1399773"/>
                <a:gd name="connsiteX6" fmla="*/ 233300 w 5635862"/>
                <a:gd name="connsiteY6" fmla="*/ 1399773 h 1399773"/>
                <a:gd name="connsiteX7" fmla="*/ 0 w 5635862"/>
                <a:gd name="connsiteY7" fmla="*/ 1166473 h 1399773"/>
                <a:gd name="connsiteX8" fmla="*/ 0 w 5635862"/>
                <a:gd name="connsiteY8" fmla="*/ 233300 h 139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5862" h="1399773">
                  <a:moveTo>
                    <a:pt x="0" y="233300"/>
                  </a:moveTo>
                  <a:cubicBezTo>
                    <a:pt x="0" y="104452"/>
                    <a:pt x="104452" y="0"/>
                    <a:pt x="233300" y="0"/>
                  </a:cubicBezTo>
                  <a:lnTo>
                    <a:pt x="5402562" y="0"/>
                  </a:lnTo>
                  <a:cubicBezTo>
                    <a:pt x="5531410" y="0"/>
                    <a:pt x="5635862" y="104452"/>
                    <a:pt x="5635862" y="233300"/>
                  </a:cubicBezTo>
                  <a:lnTo>
                    <a:pt x="5635862" y="1166473"/>
                  </a:lnTo>
                  <a:cubicBezTo>
                    <a:pt x="5635862" y="1295321"/>
                    <a:pt x="5531410" y="1399773"/>
                    <a:pt x="5402562" y="1399773"/>
                  </a:cubicBezTo>
                  <a:lnTo>
                    <a:pt x="233300" y="1399773"/>
                  </a:lnTo>
                  <a:cubicBezTo>
                    <a:pt x="104452" y="1399773"/>
                    <a:pt x="0" y="1295321"/>
                    <a:pt x="0" y="1166473"/>
                  </a:cubicBezTo>
                  <a:lnTo>
                    <a:pt x="0" y="233300"/>
                  </a:lnTo>
                  <a:close/>
                </a:path>
              </a:pathLst>
            </a:custGeom>
            <a:ln>
              <a:solidFill>
                <a:srgbClr val="E74707"/>
              </a:solidFill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6911" tIns="102621" rIns="136911" bIns="102621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sz="1800" b="1" kern="1200" dirty="0" smtClean="0"/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b="1" kern="1200" dirty="0" smtClean="0"/>
                <a:t>Снижают  уровень      напряженности электрического и электростатического       поля, повышают контрастность изображения, уменьшают блики   </a:t>
              </a:r>
            </a:p>
            <a:p>
              <a:pPr lvl="0" algn="ctr">
                <a:spcBef>
                  <a:spcPct val="0"/>
                </a:spcBef>
              </a:pPr>
              <a:endParaRPr lang="ru-RU" kern="1200" dirty="0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3222840" y="4005069"/>
              <a:ext cx="5741647" cy="860661"/>
            </a:xfrm>
            <a:custGeom>
              <a:avLst/>
              <a:gdLst>
                <a:gd name="connsiteX0" fmla="*/ 0 w 5741647"/>
                <a:gd name="connsiteY0" fmla="*/ 143446 h 860661"/>
                <a:gd name="connsiteX1" fmla="*/ 143446 w 5741647"/>
                <a:gd name="connsiteY1" fmla="*/ 0 h 860661"/>
                <a:gd name="connsiteX2" fmla="*/ 5598201 w 5741647"/>
                <a:gd name="connsiteY2" fmla="*/ 0 h 860661"/>
                <a:gd name="connsiteX3" fmla="*/ 5741647 w 5741647"/>
                <a:gd name="connsiteY3" fmla="*/ 143446 h 860661"/>
                <a:gd name="connsiteX4" fmla="*/ 5741647 w 5741647"/>
                <a:gd name="connsiteY4" fmla="*/ 717215 h 860661"/>
                <a:gd name="connsiteX5" fmla="*/ 5598201 w 5741647"/>
                <a:gd name="connsiteY5" fmla="*/ 860661 h 860661"/>
                <a:gd name="connsiteX6" fmla="*/ 143446 w 5741647"/>
                <a:gd name="connsiteY6" fmla="*/ 860661 h 860661"/>
                <a:gd name="connsiteX7" fmla="*/ 0 w 5741647"/>
                <a:gd name="connsiteY7" fmla="*/ 717215 h 860661"/>
                <a:gd name="connsiteX8" fmla="*/ 0 w 5741647"/>
                <a:gd name="connsiteY8" fmla="*/ 143446 h 860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41647" h="860661">
                  <a:moveTo>
                    <a:pt x="0" y="143446"/>
                  </a:moveTo>
                  <a:cubicBezTo>
                    <a:pt x="0" y="64223"/>
                    <a:pt x="64223" y="0"/>
                    <a:pt x="143446" y="0"/>
                  </a:cubicBezTo>
                  <a:lnTo>
                    <a:pt x="5598201" y="0"/>
                  </a:lnTo>
                  <a:cubicBezTo>
                    <a:pt x="5677424" y="0"/>
                    <a:pt x="5741647" y="64223"/>
                    <a:pt x="5741647" y="143446"/>
                  </a:cubicBezTo>
                  <a:lnTo>
                    <a:pt x="5741647" y="717215"/>
                  </a:lnTo>
                  <a:cubicBezTo>
                    <a:pt x="5741647" y="796438"/>
                    <a:pt x="5677424" y="860661"/>
                    <a:pt x="5598201" y="860661"/>
                  </a:cubicBezTo>
                  <a:lnTo>
                    <a:pt x="143446" y="860661"/>
                  </a:lnTo>
                  <a:cubicBezTo>
                    <a:pt x="64223" y="860661"/>
                    <a:pt x="0" y="796438"/>
                    <a:pt x="0" y="717215"/>
                  </a:cubicBezTo>
                  <a:lnTo>
                    <a:pt x="0" y="143446"/>
                  </a:lnTo>
                  <a:close/>
                </a:path>
              </a:pathLst>
            </a:custGeom>
            <a:ln>
              <a:solidFill>
                <a:srgbClr val="E74707"/>
              </a:solidFill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594" tIns="76304" rIns="110594" bIns="76304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sz="1800" b="1" kern="1200" dirty="0" smtClean="0"/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b="1" kern="1200" dirty="0" smtClean="0"/>
                <a:t>Снижают уровень  электрического</a:t>
              </a:r>
              <a:br>
                <a:rPr lang="ru-RU" sz="1800" b="1" kern="1200" dirty="0" smtClean="0"/>
              </a:br>
              <a:r>
                <a:rPr lang="ru-RU" sz="1800" b="1" kern="1200" dirty="0" smtClean="0"/>
                <a:t>поля    промышленной    частоты</a:t>
              </a:r>
              <a:br>
                <a:rPr lang="ru-RU" sz="1800" b="1" kern="1200" dirty="0" smtClean="0"/>
              </a:br>
              <a:r>
                <a:rPr lang="ru-RU" sz="1800" b="1" kern="1200" dirty="0" smtClean="0"/>
                <a:t>(50 Гц)                        </a:t>
              </a:r>
            </a:p>
            <a:p>
              <a:pPr lvl="0" algn="ctr">
                <a:spcBef>
                  <a:spcPct val="0"/>
                </a:spcBef>
              </a:pPr>
              <a:endParaRPr lang="ru-RU" kern="1200" dirty="0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3399668" y="5179181"/>
              <a:ext cx="5564819" cy="1634194"/>
            </a:xfrm>
            <a:custGeom>
              <a:avLst/>
              <a:gdLst>
                <a:gd name="connsiteX0" fmla="*/ 0 w 5564819"/>
                <a:gd name="connsiteY0" fmla="*/ 272371 h 1634194"/>
                <a:gd name="connsiteX1" fmla="*/ 272371 w 5564819"/>
                <a:gd name="connsiteY1" fmla="*/ 0 h 1634194"/>
                <a:gd name="connsiteX2" fmla="*/ 5292448 w 5564819"/>
                <a:gd name="connsiteY2" fmla="*/ 0 h 1634194"/>
                <a:gd name="connsiteX3" fmla="*/ 5564819 w 5564819"/>
                <a:gd name="connsiteY3" fmla="*/ 272371 h 1634194"/>
                <a:gd name="connsiteX4" fmla="*/ 5564819 w 5564819"/>
                <a:gd name="connsiteY4" fmla="*/ 1361823 h 1634194"/>
                <a:gd name="connsiteX5" fmla="*/ 5292448 w 5564819"/>
                <a:gd name="connsiteY5" fmla="*/ 1634194 h 1634194"/>
                <a:gd name="connsiteX6" fmla="*/ 272371 w 5564819"/>
                <a:gd name="connsiteY6" fmla="*/ 1634194 h 1634194"/>
                <a:gd name="connsiteX7" fmla="*/ 0 w 5564819"/>
                <a:gd name="connsiteY7" fmla="*/ 1361823 h 1634194"/>
                <a:gd name="connsiteX8" fmla="*/ 0 w 5564819"/>
                <a:gd name="connsiteY8" fmla="*/ 272371 h 1634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4819" h="1634194">
                  <a:moveTo>
                    <a:pt x="0" y="272371"/>
                  </a:moveTo>
                  <a:cubicBezTo>
                    <a:pt x="0" y="121945"/>
                    <a:pt x="121945" y="0"/>
                    <a:pt x="272371" y="0"/>
                  </a:cubicBezTo>
                  <a:lnTo>
                    <a:pt x="5292448" y="0"/>
                  </a:lnTo>
                  <a:cubicBezTo>
                    <a:pt x="5442874" y="0"/>
                    <a:pt x="5564819" y="121945"/>
                    <a:pt x="5564819" y="272371"/>
                  </a:cubicBezTo>
                  <a:lnTo>
                    <a:pt x="5564819" y="1361823"/>
                  </a:lnTo>
                  <a:cubicBezTo>
                    <a:pt x="5564819" y="1512249"/>
                    <a:pt x="5442874" y="1634194"/>
                    <a:pt x="5292448" y="1634194"/>
                  </a:cubicBezTo>
                  <a:lnTo>
                    <a:pt x="272371" y="1634194"/>
                  </a:lnTo>
                  <a:cubicBezTo>
                    <a:pt x="121945" y="1634194"/>
                    <a:pt x="0" y="1512249"/>
                    <a:pt x="0" y="1361823"/>
                  </a:cubicBezTo>
                  <a:lnTo>
                    <a:pt x="0" y="272371"/>
                  </a:lnTo>
                  <a:close/>
                </a:path>
              </a:pathLst>
            </a:custGeom>
            <a:ln>
              <a:solidFill>
                <a:srgbClr val="E74707"/>
              </a:solidFill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355" tIns="114065" rIns="148355" bIns="114065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latin typeface="+mj-lt"/>
                  <a:cs typeface="Times New Roman" pitchFamily="18" charset="0"/>
                </a:rPr>
                <a:t>Профилактика компьютерного зрительного синдрома, улучшение визуальных показателей видеомониторов, повышение работоспособности, снижение зрительного утомления </a:t>
              </a:r>
              <a:endParaRPr lang="ru-RU" kern="1200" dirty="0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180350" y="2311749"/>
              <a:ext cx="3383538" cy="1327157"/>
            </a:xfrm>
            <a:custGeom>
              <a:avLst/>
              <a:gdLst>
                <a:gd name="connsiteX0" fmla="*/ 0 w 3145684"/>
                <a:gd name="connsiteY0" fmla="*/ 165895 h 1327157"/>
                <a:gd name="connsiteX1" fmla="*/ 2482106 w 3145684"/>
                <a:gd name="connsiteY1" fmla="*/ 165895 h 1327157"/>
                <a:gd name="connsiteX2" fmla="*/ 2482106 w 3145684"/>
                <a:gd name="connsiteY2" fmla="*/ 0 h 1327157"/>
                <a:gd name="connsiteX3" fmla="*/ 3145684 w 3145684"/>
                <a:gd name="connsiteY3" fmla="*/ 663579 h 1327157"/>
                <a:gd name="connsiteX4" fmla="*/ 2482106 w 3145684"/>
                <a:gd name="connsiteY4" fmla="*/ 1327157 h 1327157"/>
                <a:gd name="connsiteX5" fmla="*/ 2482106 w 3145684"/>
                <a:gd name="connsiteY5" fmla="*/ 1161262 h 1327157"/>
                <a:gd name="connsiteX6" fmla="*/ 0 w 3145684"/>
                <a:gd name="connsiteY6" fmla="*/ 1161262 h 1327157"/>
                <a:gd name="connsiteX7" fmla="*/ 0 w 3145684"/>
                <a:gd name="connsiteY7" fmla="*/ 165895 h 132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45684" h="1327157">
                  <a:moveTo>
                    <a:pt x="0" y="165895"/>
                  </a:moveTo>
                  <a:lnTo>
                    <a:pt x="2482106" y="165895"/>
                  </a:lnTo>
                  <a:lnTo>
                    <a:pt x="2482106" y="0"/>
                  </a:lnTo>
                  <a:lnTo>
                    <a:pt x="3145684" y="663579"/>
                  </a:lnTo>
                  <a:lnTo>
                    <a:pt x="2482106" y="1327157"/>
                  </a:lnTo>
                  <a:lnTo>
                    <a:pt x="2482106" y="1161262"/>
                  </a:lnTo>
                  <a:lnTo>
                    <a:pt x="0" y="1161262"/>
                  </a:lnTo>
                  <a:lnTo>
                    <a:pt x="0" y="165895"/>
                  </a:lnTo>
                  <a:close/>
                </a:path>
              </a:pathLst>
            </a:custGeom>
            <a:solidFill>
              <a:srgbClr val="92D050">
                <a:alpha val="90000"/>
              </a:srgbClr>
            </a:solidFill>
            <a:ln>
              <a:solidFill>
                <a:srgbClr val="E74707">
                  <a:alpha val="90000"/>
                </a:srgbClr>
              </a:solidFill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60" tIns="176055" rIns="507844" bIns="176055" numCol="1" spcCol="1270" anchor="t" anchorCtr="0">
              <a:noAutofit/>
            </a:bodyPr>
            <a:lstStyle/>
            <a:p>
              <a:pPr marL="0" marR="0" lvl="1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Char char="••"/>
                <a:tabLst/>
                <a:defRPr/>
              </a:pPr>
              <a:endParaRPr lang="ru-RU" sz="1600" kern="1200" dirty="0" smtClean="0">
                <a:ln>
                  <a:solidFill>
                    <a:schemeClr val="tx1"/>
                  </a:solidFill>
                </a:ln>
              </a:endParaRPr>
            </a:p>
            <a:p>
              <a:pPr marL="0" marR="0" lvl="1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ru-RU" sz="1600" kern="1200" dirty="0" smtClean="0"/>
                <a:t>  </a:t>
              </a:r>
              <a:r>
                <a:rPr lang="ru-RU" sz="1600" kern="1200" dirty="0" err="1" smtClean="0"/>
                <a:t>Приэкранные</a:t>
              </a:r>
              <a:r>
                <a:rPr lang="ru-RU" sz="1600" kern="1200" dirty="0" smtClean="0"/>
                <a:t> защитные фильтры для видеомониторов</a:t>
              </a: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179516" y="3789038"/>
              <a:ext cx="3384371" cy="1240450"/>
            </a:xfrm>
            <a:custGeom>
              <a:avLst/>
              <a:gdLst>
                <a:gd name="connsiteX0" fmla="*/ 0 w 3034524"/>
                <a:gd name="connsiteY0" fmla="*/ 155056 h 1240450"/>
                <a:gd name="connsiteX1" fmla="*/ 2414299 w 3034524"/>
                <a:gd name="connsiteY1" fmla="*/ 155056 h 1240450"/>
                <a:gd name="connsiteX2" fmla="*/ 2414299 w 3034524"/>
                <a:gd name="connsiteY2" fmla="*/ 0 h 1240450"/>
                <a:gd name="connsiteX3" fmla="*/ 3034524 w 3034524"/>
                <a:gd name="connsiteY3" fmla="*/ 620225 h 1240450"/>
                <a:gd name="connsiteX4" fmla="*/ 2414299 w 3034524"/>
                <a:gd name="connsiteY4" fmla="*/ 1240450 h 1240450"/>
                <a:gd name="connsiteX5" fmla="*/ 2414299 w 3034524"/>
                <a:gd name="connsiteY5" fmla="*/ 1085394 h 1240450"/>
                <a:gd name="connsiteX6" fmla="*/ 0 w 3034524"/>
                <a:gd name="connsiteY6" fmla="*/ 1085394 h 1240450"/>
                <a:gd name="connsiteX7" fmla="*/ 0 w 3034524"/>
                <a:gd name="connsiteY7" fmla="*/ 155056 h 12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34524" h="1240450">
                  <a:moveTo>
                    <a:pt x="0" y="155056"/>
                  </a:moveTo>
                  <a:lnTo>
                    <a:pt x="2414299" y="155056"/>
                  </a:lnTo>
                  <a:lnTo>
                    <a:pt x="2414299" y="0"/>
                  </a:lnTo>
                  <a:lnTo>
                    <a:pt x="3034524" y="620225"/>
                  </a:lnTo>
                  <a:lnTo>
                    <a:pt x="2414299" y="1240450"/>
                  </a:lnTo>
                  <a:lnTo>
                    <a:pt x="2414299" y="1085394"/>
                  </a:lnTo>
                  <a:lnTo>
                    <a:pt x="0" y="1085394"/>
                  </a:lnTo>
                  <a:lnTo>
                    <a:pt x="0" y="155056"/>
                  </a:lnTo>
                  <a:close/>
                </a:path>
              </a:pathLst>
            </a:custGeom>
            <a:solidFill>
              <a:srgbClr val="92D050">
                <a:alpha val="90000"/>
              </a:srgbClr>
            </a:solidFill>
            <a:ln>
              <a:solidFill>
                <a:srgbClr val="E74707">
                  <a:alpha val="90000"/>
                </a:srgbClr>
              </a:solidFill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60" tIns="165216" rIns="475329" bIns="165216" numCol="1" spcCol="1270" anchor="t" anchorCtr="0">
              <a:noAutofit/>
            </a:bodyPr>
            <a:lstStyle/>
            <a:p>
              <a:pPr marL="0" marR="0" lvl="1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ru-RU" sz="1600" kern="1200" dirty="0" smtClean="0"/>
                <a:t>   Нейтрализаторы электрических полей промышленной частоты </a:t>
              </a: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222030" y="5165797"/>
              <a:ext cx="3557881" cy="1647578"/>
            </a:xfrm>
            <a:custGeom>
              <a:avLst/>
              <a:gdLst>
                <a:gd name="connsiteX0" fmla="*/ 0 w 3211860"/>
                <a:gd name="connsiteY0" fmla="*/ 205947 h 1647578"/>
                <a:gd name="connsiteX1" fmla="*/ 2388071 w 3211860"/>
                <a:gd name="connsiteY1" fmla="*/ 205947 h 1647578"/>
                <a:gd name="connsiteX2" fmla="*/ 2388071 w 3211860"/>
                <a:gd name="connsiteY2" fmla="*/ 0 h 1647578"/>
                <a:gd name="connsiteX3" fmla="*/ 3211860 w 3211860"/>
                <a:gd name="connsiteY3" fmla="*/ 823789 h 1647578"/>
                <a:gd name="connsiteX4" fmla="*/ 2388071 w 3211860"/>
                <a:gd name="connsiteY4" fmla="*/ 1647578 h 1647578"/>
                <a:gd name="connsiteX5" fmla="*/ 2388071 w 3211860"/>
                <a:gd name="connsiteY5" fmla="*/ 1441631 h 1647578"/>
                <a:gd name="connsiteX6" fmla="*/ 0 w 3211860"/>
                <a:gd name="connsiteY6" fmla="*/ 1441631 h 1647578"/>
                <a:gd name="connsiteX7" fmla="*/ 0 w 3211860"/>
                <a:gd name="connsiteY7" fmla="*/ 205947 h 1647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1860" h="1647578">
                  <a:moveTo>
                    <a:pt x="0" y="205947"/>
                  </a:moveTo>
                  <a:lnTo>
                    <a:pt x="2388071" y="205947"/>
                  </a:lnTo>
                  <a:lnTo>
                    <a:pt x="2388071" y="0"/>
                  </a:lnTo>
                  <a:lnTo>
                    <a:pt x="3211860" y="823789"/>
                  </a:lnTo>
                  <a:lnTo>
                    <a:pt x="2388071" y="1647578"/>
                  </a:lnTo>
                  <a:lnTo>
                    <a:pt x="2388071" y="1441631"/>
                  </a:lnTo>
                  <a:lnTo>
                    <a:pt x="0" y="1441631"/>
                  </a:lnTo>
                  <a:lnTo>
                    <a:pt x="0" y="205947"/>
                  </a:lnTo>
                  <a:close/>
                </a:path>
              </a:pathLst>
            </a:custGeom>
            <a:solidFill>
              <a:srgbClr val="92D050">
                <a:alpha val="90000"/>
              </a:srgbClr>
            </a:solidFill>
            <a:ln>
              <a:solidFill>
                <a:srgbClr val="E74707">
                  <a:alpha val="89804"/>
                </a:srgbClr>
              </a:solidFill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60" tIns="216107" rIns="628002" bIns="216107" numCol="1" spcCol="1270" anchor="t" anchorCtr="0">
              <a:noAutofit/>
            </a:bodyPr>
            <a:lstStyle/>
            <a:p>
              <a:pPr marL="0" marR="0" lvl="1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ru-RU" sz="1600" kern="1200" dirty="0" smtClean="0"/>
                <a:t>   Очки защитные со спектральными фильтрами ЛС и НСФ, разрешённые Минздравом России для работы с ПЭВМ</a:t>
              </a:r>
            </a:p>
            <a:p>
              <a:pPr marL="171450" lvl="1" indent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700" b="1" kern="1200" dirty="0">
                <a:latin typeface="+mj-lt"/>
                <a:cs typeface="Times New Roman" pitchFamily="18" charset="0"/>
              </a:endParaRP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800" kern="1200" dirty="0"/>
            </a:p>
          </p:txBody>
        </p:sp>
      </p:grpSp>
      <p:sp>
        <p:nvSpPr>
          <p:cNvPr id="5" name="Стрелка вниз 4"/>
          <p:cNvSpPr/>
          <p:nvPr/>
        </p:nvSpPr>
        <p:spPr>
          <a:xfrm>
            <a:off x="107504" y="1065581"/>
            <a:ext cx="3024336" cy="1584176"/>
          </a:xfrm>
          <a:prstGeom prst="downArrow">
            <a:avLst>
              <a:gd name="adj1" fmla="val 71873"/>
              <a:gd name="adj2" fmla="val 56683"/>
            </a:avLst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r>
              <a:rPr lang="ru-RU" sz="1700" b="1" dirty="0" smtClean="0">
                <a:solidFill>
                  <a:sysClr val="windowText" lastClr="000000"/>
                </a:solidFill>
              </a:rPr>
              <a:t>Средства </a:t>
            </a:r>
            <a:r>
              <a:rPr lang="ru-RU" sz="1700" b="1" dirty="0">
                <a:solidFill>
                  <a:sysClr val="windowText" lastClr="000000"/>
                </a:solidFill>
              </a:rPr>
              <a:t>профилактики </a:t>
            </a:r>
            <a:r>
              <a:rPr lang="ru-RU" sz="1700" b="1" dirty="0" smtClean="0">
                <a:solidFill>
                  <a:sysClr val="windowText" lastClr="000000"/>
                </a:solidFill>
              </a:rPr>
              <a:t>неблагоприятного </a:t>
            </a:r>
            <a:r>
              <a:rPr lang="ru-RU" sz="1700" b="1" dirty="0">
                <a:solidFill>
                  <a:sysClr val="windowText" lastClr="000000"/>
                </a:solidFill>
              </a:rPr>
              <a:t>влияния ПЭВМ 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4932040" y="1052736"/>
            <a:ext cx="2952328" cy="1440160"/>
          </a:xfrm>
          <a:prstGeom prst="downArrow">
            <a:avLst>
              <a:gd name="adj1" fmla="val 72422"/>
              <a:gd name="adj2" fmla="val 54925"/>
            </a:avLst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Оказываемое </a:t>
            </a:r>
            <a:r>
              <a:rPr lang="ru-RU" sz="1600" b="1" dirty="0">
                <a:solidFill>
                  <a:schemeClr val="tx1"/>
                </a:solidFill>
              </a:rPr>
              <a:t>профилактическое </a:t>
            </a:r>
            <a:r>
              <a:rPr lang="ru-RU" b="1" dirty="0" smtClean="0">
                <a:solidFill>
                  <a:schemeClr val="tx1"/>
                </a:solidFill>
              </a:rPr>
              <a:t>           </a:t>
            </a:r>
            <a:r>
              <a:rPr lang="ru-RU" b="1" dirty="0">
                <a:solidFill>
                  <a:schemeClr val="tx1"/>
                </a:solidFill>
              </a:rPr>
              <a:t>действие </a:t>
            </a:r>
          </a:p>
        </p:txBody>
      </p:sp>
    </p:spTree>
    <p:extLst>
      <p:ext uri="{BB962C8B-B14F-4D97-AF65-F5344CB8AC3E}">
        <p14:creationId xmlns:p14="http://schemas.microsoft.com/office/powerpoint/2010/main" xmlns="" val="308367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5" y="1052736"/>
            <a:ext cx="8507263" cy="5472608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«ОБЕСПЕЧЕНИЕ БЕЗОПАСНОСТИ РАБОТНИКОВ ПРИ ЭКСПЛУАТАЦИИ ПЕРСОНАЛЬНЫХ ЭЛЕКТРОННО-ВЫЧИСЛИТЕЛЬНЫХ МАШИН (ПЭВМ) И КОПИРОВАЛЬНОЙ ТЕХНИКИ» </a:t>
            </a:r>
          </a:p>
          <a:p>
            <a:pPr marL="452438" indent="-452438" algn="l">
              <a:buAutoNum type="arabicPeriod"/>
            </a:pPr>
            <a:r>
              <a:rPr lang="ru-RU" sz="24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Нормативные документы.</a:t>
            </a:r>
          </a:p>
          <a:p>
            <a:pPr marL="457200" indent="-457200" algn="l">
              <a:buAutoNum type="arabicPeriod"/>
            </a:pPr>
            <a:r>
              <a:rPr lang="ru-RU" sz="24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Обязанности работодателя.</a:t>
            </a:r>
          </a:p>
          <a:p>
            <a:pPr marL="457200" indent="-457200">
              <a:buFont typeface="Georgia" pitchFamily="18" charset="0"/>
              <a:buAutoNum type="arabicPeriod"/>
            </a:pPr>
            <a:r>
              <a:rPr lang="ru-RU" sz="24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Порядок </a:t>
            </a:r>
            <a:r>
              <a:rPr lang="ru-RU" sz="24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действия </a:t>
            </a:r>
            <a:r>
              <a:rPr lang="ru-RU" sz="24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работодателя по обеспечению безопасности </a:t>
            </a:r>
            <a:r>
              <a:rPr lang="ru-RU" sz="24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работников при эксплуатации </a:t>
            </a:r>
            <a:r>
              <a:rPr lang="ru-RU" sz="24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ПЭВМ и </a:t>
            </a:r>
            <a:r>
              <a:rPr lang="ru-RU" sz="24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копировально-множительной техники.</a:t>
            </a:r>
            <a:endParaRPr lang="ru-RU" sz="24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457200" indent="-457200">
              <a:buFont typeface="Georgia" pitchFamily="18" charset="0"/>
              <a:buAutoNum type="arabicPeriod"/>
            </a:pPr>
            <a:r>
              <a:rPr lang="ru-RU" sz="24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Обязанности ответственного лица по обеспечению безопасности работников при эксплуатации ПЭВМ  и </a:t>
            </a:r>
            <a:r>
              <a:rPr lang="ru-RU" sz="24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копировально-множительной техники. </a:t>
            </a:r>
            <a:endParaRPr lang="ru-RU" sz="24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457200" indent="-457200" algn="l">
              <a:buAutoNum type="arabicPeriod"/>
            </a:pPr>
            <a:r>
              <a:rPr lang="ru-RU" sz="24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Требования безопасности для  пользователя.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1"/>
            <a:ext cx="8640960" cy="864095"/>
          </a:xfrm>
        </p:spPr>
        <p:txBody>
          <a:bodyPr>
            <a:noAutofit/>
          </a:bodyPr>
          <a:lstStyle/>
          <a:p>
            <a:pPr marL="182880" indent="0">
              <a:buNone/>
            </a:pPr>
            <a:r>
              <a:rPr lang="ru-RU" sz="4000" b="1" dirty="0" smtClean="0">
                <a:ln w="19050">
                  <a:solidFill>
                    <a:schemeClr val="tx1"/>
                  </a:solidFill>
                </a:ln>
              </a:rPr>
              <a:t>МЕТОДИЧЕСКИЕ</a:t>
            </a:r>
            <a:r>
              <a:rPr lang="ru-RU" sz="4000" b="1" dirty="0" smtClean="0"/>
              <a:t> </a:t>
            </a:r>
            <a:r>
              <a:rPr lang="ru-RU" sz="4000" b="1" dirty="0" smtClean="0">
                <a:ln w="19050">
                  <a:solidFill>
                    <a:schemeClr val="tx1"/>
                  </a:solidFill>
                </a:ln>
              </a:rPr>
              <a:t>РЕКОМЕНДАЦИИ</a:t>
            </a:r>
            <a:endParaRPr lang="ru-RU" sz="4000" b="1" dirty="0">
              <a:ln w="19050">
                <a:solidFill>
                  <a:schemeClr val="tx1"/>
                </a:solidFill>
              </a:ln>
            </a:endParaRPr>
          </a:p>
        </p:txBody>
      </p:sp>
      <p:pic>
        <p:nvPicPr>
          <p:cNvPr id="1027" name="Picture 3" descr="http://zinner.my1.ru/f35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688624"/>
            <a:ext cx="302433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2577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6471"/>
            <a:ext cx="7251513" cy="778098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sz="4200" b="1" dirty="0" smtClean="0">
                <a:ln w="19050">
                  <a:solidFill>
                    <a:schemeClr val="tx1"/>
                  </a:solidFill>
                </a:ln>
              </a:rPr>
              <a:t>НОРМАТИВНЫЕ ДОКУМЕНТЫ</a:t>
            </a:r>
            <a:endParaRPr lang="ru-RU" sz="4200" b="1" dirty="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3" y="764706"/>
            <a:ext cx="8913196" cy="59766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800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ru-RU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ru-RU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00FF"/>
                </a:solidFill>
                <a:ea typeface="Calibri"/>
                <a:cs typeface="Calibri"/>
              </a:rPr>
              <a:t> </a:t>
            </a:r>
            <a:endParaRPr lang="ru-RU" dirty="0">
              <a:solidFill>
                <a:srgbClr val="0000FF"/>
              </a:solidFill>
            </a:endParaRPr>
          </a:p>
          <a:p>
            <a:endParaRPr lang="ru-RU" dirty="0" smtClean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553" y="764704"/>
            <a:ext cx="4547111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FF"/>
                </a:solidFill>
              </a:rPr>
              <a:t>1. ТК РФ </a:t>
            </a:r>
            <a:r>
              <a:rPr lang="ru-RU" sz="2000" b="1" dirty="0" smtClean="0">
                <a:solidFill>
                  <a:srgbClr val="0000FF"/>
                </a:solidFill>
              </a:rPr>
              <a:t>статья 212</a:t>
            </a:r>
            <a:r>
              <a:rPr lang="ru-RU" sz="2000" b="1" dirty="0">
                <a:solidFill>
                  <a:srgbClr val="0000FF"/>
                </a:solidFill>
              </a:rPr>
              <a:t>.</a:t>
            </a:r>
          </a:p>
        </p:txBody>
      </p:sp>
      <p:pic>
        <p:nvPicPr>
          <p:cNvPr id="5" name="Рисунок 4" descr="http://www.shenet.org/shatekon/healthoffice/computers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7325" y="3212976"/>
            <a:ext cx="3918869" cy="362778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12114" y="1471137"/>
            <a:ext cx="7132413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FF"/>
                </a:solidFill>
              </a:rPr>
              <a:t>2. </a:t>
            </a:r>
            <a:r>
              <a:rPr lang="ru-RU" sz="2000" b="1" dirty="0" smtClean="0">
                <a:solidFill>
                  <a:srgbClr val="0000FF"/>
                </a:solidFill>
              </a:rPr>
              <a:t>«СанПиН </a:t>
            </a:r>
            <a:r>
              <a:rPr lang="ru-RU" sz="2000" b="1" dirty="0">
                <a:solidFill>
                  <a:srgbClr val="0000FF"/>
                </a:solidFill>
              </a:rPr>
              <a:t>2.2.2/2.4.1340-03 </a:t>
            </a:r>
          </a:p>
          <a:p>
            <a:r>
              <a:rPr lang="ru-RU" sz="2000" b="1" dirty="0" smtClean="0">
                <a:solidFill>
                  <a:srgbClr val="0000FF"/>
                </a:solidFill>
              </a:rPr>
              <a:t>Гигиенические </a:t>
            </a:r>
            <a:r>
              <a:rPr lang="ru-RU" sz="2000" b="1" dirty="0">
                <a:solidFill>
                  <a:srgbClr val="0000FF"/>
                </a:solidFill>
              </a:rPr>
              <a:t>требования к персональным электронно-вычислительным машинам и </a:t>
            </a:r>
            <a:r>
              <a:rPr lang="ru-RU" sz="2000" b="1" dirty="0" smtClean="0">
                <a:solidFill>
                  <a:srgbClr val="0000FF"/>
                </a:solidFill>
              </a:rPr>
              <a:t>организации </a:t>
            </a:r>
            <a:r>
              <a:rPr lang="ru-RU" sz="2000" b="1" dirty="0">
                <a:solidFill>
                  <a:srgbClr val="0000FF"/>
                </a:solidFill>
              </a:rPr>
              <a:t>работы». </a:t>
            </a:r>
          </a:p>
        </p:txBody>
      </p:sp>
      <p:pic>
        <p:nvPicPr>
          <p:cNvPr id="2053" name="Picture 5" descr="http://mdmst.tatarstan.ru/file/трудовой%20кодекс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"/>
            <a:ext cx="1905000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2114" y="3212976"/>
            <a:ext cx="5596999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</a:rPr>
              <a:t>3. «</a:t>
            </a:r>
            <a:r>
              <a:rPr lang="ru-RU" sz="2000" b="1" dirty="0" smtClean="0">
                <a:solidFill>
                  <a:srgbClr val="0000FF"/>
                </a:solidFill>
                <a:ea typeface="Calibri"/>
                <a:cs typeface="Calibri"/>
              </a:rPr>
              <a:t>СанПиН </a:t>
            </a:r>
            <a:r>
              <a:rPr lang="ru-RU" sz="2000" b="1" dirty="0">
                <a:solidFill>
                  <a:srgbClr val="0000FF"/>
                </a:solidFill>
                <a:ea typeface="Calibri"/>
                <a:cs typeface="Calibri"/>
              </a:rPr>
              <a:t>2.2.2.1332-03 </a:t>
            </a:r>
            <a:r>
              <a:rPr lang="ru-RU" sz="2000" b="1" dirty="0" smtClean="0">
                <a:solidFill>
                  <a:srgbClr val="0000FF"/>
                </a:solidFill>
              </a:rPr>
              <a:t>Гигиенические требования </a:t>
            </a:r>
            <a:r>
              <a:rPr lang="ru-RU" sz="2000" b="1" dirty="0" smtClean="0">
                <a:solidFill>
                  <a:srgbClr val="0000FF"/>
                </a:solidFill>
                <a:ea typeface="Calibri"/>
                <a:cs typeface="Calibri"/>
              </a:rPr>
              <a:t>к </a:t>
            </a:r>
            <a:r>
              <a:rPr lang="ru-RU" sz="2000" b="1" dirty="0">
                <a:solidFill>
                  <a:srgbClr val="0000FF"/>
                </a:solidFill>
                <a:ea typeface="Calibri"/>
                <a:cs typeface="Calibri"/>
              </a:rPr>
              <a:t>организации работы </a:t>
            </a:r>
          </a:p>
          <a:p>
            <a:r>
              <a:rPr lang="ru-RU" sz="2000" b="1" dirty="0">
                <a:solidFill>
                  <a:srgbClr val="0000FF"/>
                </a:solidFill>
                <a:ea typeface="Calibri"/>
                <a:cs typeface="Calibri"/>
              </a:rPr>
              <a:t>на </a:t>
            </a:r>
            <a:r>
              <a:rPr lang="ru-RU" sz="2000" b="1" dirty="0" smtClean="0">
                <a:solidFill>
                  <a:srgbClr val="0000FF"/>
                </a:solidFill>
                <a:ea typeface="Calibri"/>
                <a:cs typeface="Calibri"/>
              </a:rPr>
              <a:t>копировально-множительной технике».</a:t>
            </a:r>
            <a:endParaRPr lang="ru-RU" sz="20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588" y="4716191"/>
            <a:ext cx="5596999" cy="16312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</a:rPr>
              <a:t>3. Типовая инструкция по охране труда при работе на персональном компьютере ТОИ Р -45-084-01, утверждена Приказом Министерства РФ по связи и информатизации от 02.07.2001 № 162</a:t>
            </a:r>
            <a:r>
              <a:rPr lang="ru-RU" sz="2000" b="1" dirty="0" smtClean="0">
                <a:solidFill>
                  <a:srgbClr val="0000FF"/>
                </a:solidFill>
                <a:ea typeface="Calibri"/>
                <a:cs typeface="Calibri"/>
              </a:rPr>
              <a:t>.</a:t>
            </a:r>
            <a:endParaRPr lang="ru-RU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820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701" y="-99392"/>
            <a:ext cx="7108675" cy="476672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32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ОБЯЗАННОСТИ РАБОТОДАТЕЛЯ</a:t>
            </a:r>
            <a:endParaRPr lang="ru-RU" sz="32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79512" y="476672"/>
            <a:ext cx="8712968" cy="6336704"/>
            <a:chOff x="179512" y="481733"/>
            <a:chExt cx="8712968" cy="6157111"/>
          </a:xfrm>
        </p:grpSpPr>
        <p:sp>
          <p:nvSpPr>
            <p:cNvPr id="5" name="Полилиния 4"/>
            <p:cNvSpPr/>
            <p:nvPr/>
          </p:nvSpPr>
          <p:spPr>
            <a:xfrm>
              <a:off x="251520" y="481733"/>
              <a:ext cx="1192363" cy="1835637"/>
            </a:xfrm>
            <a:custGeom>
              <a:avLst/>
              <a:gdLst>
                <a:gd name="connsiteX0" fmla="*/ 0 w 1835636"/>
                <a:gd name="connsiteY0" fmla="*/ 0 h 1047178"/>
                <a:gd name="connsiteX1" fmla="*/ 1312047 w 1835636"/>
                <a:gd name="connsiteY1" fmla="*/ 0 h 1047178"/>
                <a:gd name="connsiteX2" fmla="*/ 1835636 w 1835636"/>
                <a:gd name="connsiteY2" fmla="*/ 523589 h 1047178"/>
                <a:gd name="connsiteX3" fmla="*/ 1312047 w 1835636"/>
                <a:gd name="connsiteY3" fmla="*/ 1047178 h 1047178"/>
                <a:gd name="connsiteX4" fmla="*/ 0 w 1835636"/>
                <a:gd name="connsiteY4" fmla="*/ 1047178 h 1047178"/>
                <a:gd name="connsiteX5" fmla="*/ 523589 w 1835636"/>
                <a:gd name="connsiteY5" fmla="*/ 523589 h 1047178"/>
                <a:gd name="connsiteX6" fmla="*/ 0 w 1835636"/>
                <a:gd name="connsiteY6" fmla="*/ 0 h 104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5636" h="1047178">
                  <a:moveTo>
                    <a:pt x="1835636" y="0"/>
                  </a:moveTo>
                  <a:lnTo>
                    <a:pt x="1835636" y="748485"/>
                  </a:lnTo>
                  <a:lnTo>
                    <a:pt x="917818" y="1047178"/>
                  </a:lnTo>
                  <a:lnTo>
                    <a:pt x="0" y="748485"/>
                  </a:lnTo>
                  <a:lnTo>
                    <a:pt x="0" y="0"/>
                  </a:lnTo>
                  <a:lnTo>
                    <a:pt x="917818" y="298693"/>
                  </a:lnTo>
                  <a:lnTo>
                    <a:pt x="1835636" y="0"/>
                  </a:ln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7620" tIns="531210" rIns="7620" bIns="531209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b="1" kern="1200" dirty="0" smtClean="0">
                <a:solidFill>
                  <a:schemeClr val="tx1"/>
                </a:solidFill>
              </a:endParaRP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tx1"/>
                  </a:solidFill>
                </a:rPr>
                <a:t>Допуск к работе с ПЭВМ и копировальной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tx1"/>
                  </a:solidFill>
                </a:rPr>
                <a:t> техникой</a:t>
              </a:r>
              <a:endParaRPr lang="ru-RU" sz="12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1691680" y="481733"/>
              <a:ext cx="7200800" cy="1886736"/>
            </a:xfrm>
            <a:custGeom>
              <a:avLst/>
              <a:gdLst>
                <a:gd name="connsiteX0" fmla="*/ 314462 w 1886736"/>
                <a:gd name="connsiteY0" fmla="*/ 0 h 5236162"/>
                <a:gd name="connsiteX1" fmla="*/ 1572274 w 1886736"/>
                <a:gd name="connsiteY1" fmla="*/ 0 h 5236162"/>
                <a:gd name="connsiteX2" fmla="*/ 1886736 w 1886736"/>
                <a:gd name="connsiteY2" fmla="*/ 314462 h 5236162"/>
                <a:gd name="connsiteX3" fmla="*/ 1886736 w 1886736"/>
                <a:gd name="connsiteY3" fmla="*/ 5236162 h 5236162"/>
                <a:gd name="connsiteX4" fmla="*/ 1886736 w 1886736"/>
                <a:gd name="connsiteY4" fmla="*/ 5236162 h 5236162"/>
                <a:gd name="connsiteX5" fmla="*/ 0 w 1886736"/>
                <a:gd name="connsiteY5" fmla="*/ 5236162 h 5236162"/>
                <a:gd name="connsiteX6" fmla="*/ 0 w 1886736"/>
                <a:gd name="connsiteY6" fmla="*/ 5236162 h 5236162"/>
                <a:gd name="connsiteX7" fmla="*/ 0 w 1886736"/>
                <a:gd name="connsiteY7" fmla="*/ 314462 h 5236162"/>
                <a:gd name="connsiteX8" fmla="*/ 314462 w 1886736"/>
                <a:gd name="connsiteY8" fmla="*/ 0 h 523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6736" h="5236162">
                  <a:moveTo>
                    <a:pt x="1886736" y="872710"/>
                  </a:moveTo>
                  <a:lnTo>
                    <a:pt x="1886736" y="4363452"/>
                  </a:lnTo>
                  <a:cubicBezTo>
                    <a:pt x="1886736" y="4845437"/>
                    <a:pt x="1836006" y="5236162"/>
                    <a:pt x="1773427" y="5236162"/>
                  </a:cubicBezTo>
                  <a:lnTo>
                    <a:pt x="0" y="5236162"/>
                  </a:lnTo>
                  <a:lnTo>
                    <a:pt x="0" y="523616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773427" y="0"/>
                  </a:lnTo>
                  <a:cubicBezTo>
                    <a:pt x="1836006" y="0"/>
                    <a:pt x="1886736" y="390725"/>
                    <a:pt x="1886736" y="872710"/>
                  </a:cubicBez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5" tIns="99722" rIns="99722" bIns="99724" numCol="1" spcCol="1270" anchor="ctr" anchorCtr="0">
              <a:noAutofit/>
            </a:bodyPr>
            <a:lstStyle/>
            <a:p>
              <a:pPr marL="0" lvl="1" algn="l" defTabSz="5334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200" kern="1200" dirty="0" smtClean="0">
                  <a:effectLst/>
                  <a:latin typeface="Times New Roman" pitchFamily="18" charset="0"/>
                  <a:ea typeface="Times New Roman"/>
                  <a:cs typeface="Times New Roman" pitchFamily="18" charset="0"/>
                </a:rPr>
                <a:t>1. Обеспечить допуск к работе лиц:</a:t>
              </a:r>
              <a:endParaRPr lang="ru-RU" sz="1200" kern="1200" dirty="0">
                <a:latin typeface="Times New Roman" pitchFamily="18" charset="0"/>
                <a:cs typeface="Times New Roman" pitchFamily="18" charset="0"/>
              </a:endParaRPr>
            </a:p>
            <a:p>
              <a:pPr marL="114300" lvl="1" indent="-114300" algn="l" defTabSz="5334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har char="••"/>
              </a:pPr>
              <a:r>
                <a:rPr lang="ru-RU" sz="1200" kern="1200" dirty="0" smtClean="0">
                  <a:effectLst/>
                  <a:latin typeface="Times New Roman" pitchFamily="18" charset="0"/>
                  <a:ea typeface="Times New Roman"/>
                  <a:cs typeface="Times New Roman" pitchFamily="18" charset="0"/>
                </a:rPr>
                <a:t> </a:t>
              </a:r>
              <a:r>
                <a:rPr lang="ru-RU" sz="1200" kern="1200" dirty="0" smtClean="0">
                  <a:latin typeface="Times New Roman" pitchFamily="18" charset="0"/>
                  <a:cs typeface="Times New Roman" pitchFamily="18" charset="0"/>
                </a:rPr>
                <a:t>не имеющих медицинских противопоказаний для работы с ПЭВМ и копировальной техникой;</a:t>
              </a:r>
              <a:endParaRPr lang="ru-RU" sz="1200" kern="1200" dirty="0">
                <a:latin typeface="Times New Roman" pitchFamily="18" charset="0"/>
                <a:cs typeface="Times New Roman" pitchFamily="18" charset="0"/>
              </a:endParaRPr>
            </a:p>
            <a:p>
              <a:pPr marL="114300" lvl="1" indent="-114300" algn="l" defTabSz="5334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har char="••"/>
              </a:pPr>
              <a:r>
                <a:rPr lang="ru-RU" sz="1200" kern="1200" dirty="0" smtClean="0">
                  <a:effectLst/>
                  <a:latin typeface="Times New Roman" pitchFamily="18" charset="0"/>
                  <a:ea typeface="Times New Roman"/>
                  <a:cs typeface="Times New Roman" pitchFamily="18" charset="0"/>
                </a:rPr>
                <a:t>прошедших курс обучения принципам работы с вычислительной техникой и специальное обучение работе на ПЭВМ с использованием конкретного программного обеспечения;</a:t>
              </a:r>
              <a:endParaRPr lang="ru-RU" sz="1200" kern="1200" dirty="0">
                <a:latin typeface="Times New Roman" pitchFamily="18" charset="0"/>
                <a:cs typeface="Times New Roman" pitchFamily="18" charset="0"/>
              </a:endParaRPr>
            </a:p>
            <a:p>
              <a:pPr marL="114300" lvl="1" indent="-114300" algn="l" defTabSz="5334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har char="••"/>
              </a:pPr>
              <a:r>
                <a:rPr lang="ru-RU" sz="1200" kern="1200" dirty="0" smtClean="0">
                  <a:effectLst/>
                  <a:latin typeface="Times New Roman" pitchFamily="18" charset="0"/>
                  <a:ea typeface="Times New Roman"/>
                  <a:cs typeface="Times New Roman" pitchFamily="18" charset="0"/>
                </a:rPr>
                <a:t>прошедших вводный инструктаж по охране труда, по пожарной безопасности, по  электробезопасности с присвоением 1-й квалификационной группы;</a:t>
              </a:r>
              <a:endParaRPr lang="ru-RU" sz="1200" kern="1200" dirty="0">
                <a:latin typeface="Times New Roman" pitchFamily="18" charset="0"/>
                <a:cs typeface="Times New Roman" pitchFamily="18" charset="0"/>
              </a:endParaRPr>
            </a:p>
            <a:p>
              <a:pPr marL="114300" lvl="1" indent="-114300" defTabSz="533400">
                <a:spcBef>
                  <a:spcPct val="0"/>
                </a:spcBef>
                <a:buChar char="••"/>
              </a:pPr>
              <a:r>
                <a:rPr lang="ru-RU" sz="1200" kern="1200" dirty="0" smtClean="0">
                  <a:effectLst/>
                  <a:latin typeface="Times New Roman" pitchFamily="18" charset="0"/>
                  <a:ea typeface="Times New Roman"/>
                  <a:cs typeface="Times New Roman" pitchFamily="18" charset="0"/>
                </a:rPr>
                <a:t>ознакомленных с инструкциями по эксплуатации </a:t>
              </a:r>
              <a:r>
                <a:rPr lang="ru-RU" sz="1200" dirty="0" smtClean="0">
                  <a:latin typeface="Times New Roman" pitchFamily="18" charset="0"/>
                  <a:ea typeface="Times New Roman"/>
                  <a:cs typeface="Times New Roman" pitchFamily="18" charset="0"/>
                </a:rPr>
                <a:t>оргтехники,  </a:t>
              </a:r>
              <a:r>
                <a:rPr lang="ru-RU" sz="1200" kern="1200" dirty="0" smtClean="0">
                  <a:effectLst/>
                  <a:latin typeface="Times New Roman" pitchFamily="18" charset="0"/>
                  <a:ea typeface="Times New Roman"/>
                  <a:cs typeface="Times New Roman" pitchFamily="18" charset="0"/>
                </a:rPr>
                <a:t>используемой на рабочем месте:  ПЭВМ, принтер, сканер, источник бесперебойного питания и т.п.                                                                                        2. Ограничить  время работы с ПЭВМ  для женщин со времени установления беременности, не более 3 часов за рабочую смену, либо перевести  на работы не связанные с ПЭВМ.</a:t>
              </a:r>
              <a:endParaRPr lang="ru-RU" sz="12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261320" y="2456323"/>
              <a:ext cx="1158743" cy="1804936"/>
            </a:xfrm>
            <a:custGeom>
              <a:avLst/>
              <a:gdLst>
                <a:gd name="connsiteX0" fmla="*/ 0 w 1662727"/>
                <a:gd name="connsiteY0" fmla="*/ 0 h 1086153"/>
                <a:gd name="connsiteX1" fmla="*/ 1119651 w 1662727"/>
                <a:gd name="connsiteY1" fmla="*/ 0 h 1086153"/>
                <a:gd name="connsiteX2" fmla="*/ 1662727 w 1662727"/>
                <a:gd name="connsiteY2" fmla="*/ 543077 h 1086153"/>
                <a:gd name="connsiteX3" fmla="*/ 1119651 w 1662727"/>
                <a:gd name="connsiteY3" fmla="*/ 1086153 h 1086153"/>
                <a:gd name="connsiteX4" fmla="*/ 0 w 1662727"/>
                <a:gd name="connsiteY4" fmla="*/ 1086153 h 1086153"/>
                <a:gd name="connsiteX5" fmla="*/ 543077 w 1662727"/>
                <a:gd name="connsiteY5" fmla="*/ 543077 h 1086153"/>
                <a:gd name="connsiteX6" fmla="*/ 0 w 1662727"/>
                <a:gd name="connsiteY6" fmla="*/ 0 h 1086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62727" h="1086153">
                  <a:moveTo>
                    <a:pt x="1662727" y="0"/>
                  </a:moveTo>
                  <a:lnTo>
                    <a:pt x="1662727" y="731396"/>
                  </a:lnTo>
                  <a:lnTo>
                    <a:pt x="831363" y="1086153"/>
                  </a:lnTo>
                  <a:lnTo>
                    <a:pt x="0" y="731396"/>
                  </a:lnTo>
                  <a:lnTo>
                    <a:pt x="0" y="0"/>
                  </a:lnTo>
                  <a:lnTo>
                    <a:pt x="831363" y="354757"/>
                  </a:lnTo>
                  <a:lnTo>
                    <a:pt x="1662727" y="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balanced" dir="tr"/>
            </a:scene3d>
            <a:sp3d prstMaterial="matte">
              <a:bevelT w="19050" h="38100" prst="relaxedInset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7621" tIns="550697" rIns="7619" bIns="550696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tx1"/>
                  </a:solidFill>
                </a:rPr>
                <a:t>Требования к ПЭВМ и копировальной технике</a:t>
              </a:r>
              <a:endParaRPr lang="ru-RU" sz="12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1655676" y="2456323"/>
              <a:ext cx="7200800" cy="1230480"/>
            </a:xfrm>
            <a:custGeom>
              <a:avLst/>
              <a:gdLst>
                <a:gd name="connsiteX0" fmla="*/ 205084 w 1230480"/>
                <a:gd name="connsiteY0" fmla="*/ 0 h 5143326"/>
                <a:gd name="connsiteX1" fmla="*/ 1025396 w 1230480"/>
                <a:gd name="connsiteY1" fmla="*/ 0 h 5143326"/>
                <a:gd name="connsiteX2" fmla="*/ 1230480 w 1230480"/>
                <a:gd name="connsiteY2" fmla="*/ 205084 h 5143326"/>
                <a:gd name="connsiteX3" fmla="*/ 1230480 w 1230480"/>
                <a:gd name="connsiteY3" fmla="*/ 5143326 h 5143326"/>
                <a:gd name="connsiteX4" fmla="*/ 1230480 w 1230480"/>
                <a:gd name="connsiteY4" fmla="*/ 5143326 h 5143326"/>
                <a:gd name="connsiteX5" fmla="*/ 0 w 1230480"/>
                <a:gd name="connsiteY5" fmla="*/ 5143326 h 5143326"/>
                <a:gd name="connsiteX6" fmla="*/ 0 w 1230480"/>
                <a:gd name="connsiteY6" fmla="*/ 5143326 h 5143326"/>
                <a:gd name="connsiteX7" fmla="*/ 0 w 1230480"/>
                <a:gd name="connsiteY7" fmla="*/ 205084 h 5143326"/>
                <a:gd name="connsiteX8" fmla="*/ 205084 w 1230480"/>
                <a:gd name="connsiteY8" fmla="*/ 0 h 5143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0480" h="5143326">
                  <a:moveTo>
                    <a:pt x="1230480" y="857238"/>
                  </a:moveTo>
                  <a:lnTo>
                    <a:pt x="1230480" y="4286088"/>
                  </a:lnTo>
                  <a:cubicBezTo>
                    <a:pt x="1230480" y="4759529"/>
                    <a:pt x="1208513" y="5143326"/>
                    <a:pt x="1181416" y="5143326"/>
                  </a:cubicBezTo>
                  <a:lnTo>
                    <a:pt x="0" y="5143326"/>
                  </a:lnTo>
                  <a:lnTo>
                    <a:pt x="0" y="5143326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81416" y="0"/>
                  </a:lnTo>
                  <a:cubicBezTo>
                    <a:pt x="1208513" y="0"/>
                    <a:pt x="1230480" y="383797"/>
                    <a:pt x="1230480" y="857238"/>
                  </a:cubicBez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balanced" dir="tr"/>
            </a:scene3d>
            <a:sp3d prstMaterial="matte">
              <a:bevelT w="19050" h="38100" prst="relaxedInset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85345" tIns="67687" rIns="67686" bIns="67687" numCol="1" spcCol="1270" anchor="ctr" anchorCtr="0">
              <a:noAutofit/>
            </a:bodyPr>
            <a:lstStyle/>
            <a:p>
              <a:pPr marL="114300" lvl="1" indent="-114300" algn="l" defTabSz="5334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har char="••"/>
              </a:pPr>
              <a:r>
                <a:rPr lang="ru-RU" sz="120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Обеспечить допуск в эксплуатацию ПЭВМ и копировально-множительной техники при наличии  сертификата соответствия и   санитарно-эпидемиологического  заключения.</a:t>
              </a:r>
              <a:endParaRPr lang="ru-RU" sz="12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114300" lvl="1" indent="-114300" algn="l" defTabSz="5334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har char="••"/>
              </a:pPr>
              <a:r>
                <a:rPr lang="ru-RU" sz="1200" kern="1200" dirty="0" smtClean="0"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/>
                  <a:cs typeface="Times New Roman" pitchFamily="18" charset="0"/>
                </a:rPr>
                <a:t>Обеспечить подключение </a:t>
              </a:r>
              <a:r>
                <a:rPr lang="ru-RU" sz="120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ПЭВМ и копировально-множительной техники </a:t>
              </a:r>
              <a:r>
                <a:rPr lang="ru-RU" sz="1200" kern="1200" dirty="0" smtClean="0"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/>
                  <a:cs typeface="Times New Roman" pitchFamily="18" charset="0"/>
                </a:rPr>
                <a:t>к электроснабжению посредством сертифицированных  удлинителей, переходников, тройников. </a:t>
              </a:r>
              <a:endParaRPr lang="ru-RU" sz="12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114300" lvl="1" indent="-114300" algn="l" defTabSz="5334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har char="••"/>
              </a:pPr>
              <a:r>
                <a:rPr lang="ru-RU" sz="1200" kern="1200" dirty="0" smtClean="0"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/>
                  <a:cs typeface="Times New Roman" pitchFamily="18" charset="0"/>
                </a:rPr>
                <a:t>Обеспечить расположение питающего  кабеля и проводов с задней стороны компьютера и периферийных устройств. Их размещение в рабочей зоне пользователя недопустимо.</a:t>
              </a:r>
              <a:endParaRPr lang="ru-RU" sz="12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179512" y="4273136"/>
              <a:ext cx="1258453" cy="2157767"/>
            </a:xfrm>
            <a:custGeom>
              <a:avLst/>
              <a:gdLst>
                <a:gd name="connsiteX0" fmla="*/ 0 w 2157766"/>
                <a:gd name="connsiteY0" fmla="*/ 0 h 1113855"/>
                <a:gd name="connsiteX1" fmla="*/ 1600839 w 2157766"/>
                <a:gd name="connsiteY1" fmla="*/ 0 h 1113855"/>
                <a:gd name="connsiteX2" fmla="*/ 2157766 w 2157766"/>
                <a:gd name="connsiteY2" fmla="*/ 556928 h 1113855"/>
                <a:gd name="connsiteX3" fmla="*/ 1600839 w 2157766"/>
                <a:gd name="connsiteY3" fmla="*/ 1113855 h 1113855"/>
                <a:gd name="connsiteX4" fmla="*/ 0 w 2157766"/>
                <a:gd name="connsiteY4" fmla="*/ 1113855 h 1113855"/>
                <a:gd name="connsiteX5" fmla="*/ 556928 w 2157766"/>
                <a:gd name="connsiteY5" fmla="*/ 556928 h 1113855"/>
                <a:gd name="connsiteX6" fmla="*/ 0 w 2157766"/>
                <a:gd name="connsiteY6" fmla="*/ 0 h 111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7766" h="1113855">
                  <a:moveTo>
                    <a:pt x="2157765" y="0"/>
                  </a:moveTo>
                  <a:lnTo>
                    <a:pt x="2157765" y="826365"/>
                  </a:lnTo>
                  <a:lnTo>
                    <a:pt x="1078882" y="1113855"/>
                  </a:lnTo>
                  <a:lnTo>
                    <a:pt x="1" y="826365"/>
                  </a:lnTo>
                  <a:lnTo>
                    <a:pt x="1" y="0"/>
                  </a:lnTo>
                  <a:lnTo>
                    <a:pt x="1078882" y="287491"/>
                  </a:lnTo>
                  <a:lnTo>
                    <a:pt x="2157765" y="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balanced" dir="tr"/>
            </a:scene3d>
            <a:sp3d contourW="14605" prstMaterial="plastic">
              <a:bevelT w="50800" prst="relaxedInset"/>
              <a:contourClr>
                <a:schemeClr val="accent2">
                  <a:shade val="30000"/>
                  <a:satMod val="120000"/>
                </a:schemeClr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7621" tIns="564549" rIns="7620" bIns="564547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tx1"/>
                  </a:solidFill>
                </a:rPr>
                <a:t>Требования к организации рабочих мест пользователей ПЭВМ и копировальной техники</a:t>
              </a:r>
              <a:endParaRPr lang="ru-RU" sz="12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1619672" y="3816672"/>
              <a:ext cx="7272808" cy="2822172"/>
            </a:xfrm>
            <a:custGeom>
              <a:avLst/>
              <a:gdLst>
                <a:gd name="connsiteX0" fmla="*/ 432935 w 2597560"/>
                <a:gd name="connsiteY0" fmla="*/ 0 h 5236162"/>
                <a:gd name="connsiteX1" fmla="*/ 2164625 w 2597560"/>
                <a:gd name="connsiteY1" fmla="*/ 0 h 5236162"/>
                <a:gd name="connsiteX2" fmla="*/ 2597560 w 2597560"/>
                <a:gd name="connsiteY2" fmla="*/ 432935 h 5236162"/>
                <a:gd name="connsiteX3" fmla="*/ 2597560 w 2597560"/>
                <a:gd name="connsiteY3" fmla="*/ 5236162 h 5236162"/>
                <a:gd name="connsiteX4" fmla="*/ 2597560 w 2597560"/>
                <a:gd name="connsiteY4" fmla="*/ 5236162 h 5236162"/>
                <a:gd name="connsiteX5" fmla="*/ 0 w 2597560"/>
                <a:gd name="connsiteY5" fmla="*/ 5236162 h 5236162"/>
                <a:gd name="connsiteX6" fmla="*/ 0 w 2597560"/>
                <a:gd name="connsiteY6" fmla="*/ 5236162 h 5236162"/>
                <a:gd name="connsiteX7" fmla="*/ 0 w 2597560"/>
                <a:gd name="connsiteY7" fmla="*/ 432935 h 5236162"/>
                <a:gd name="connsiteX8" fmla="*/ 432935 w 2597560"/>
                <a:gd name="connsiteY8" fmla="*/ 0 h 523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7560" h="5236162">
                  <a:moveTo>
                    <a:pt x="2597560" y="872711"/>
                  </a:moveTo>
                  <a:lnTo>
                    <a:pt x="2597560" y="4363451"/>
                  </a:lnTo>
                  <a:cubicBezTo>
                    <a:pt x="2597560" y="4845435"/>
                    <a:pt x="2501404" y="5236161"/>
                    <a:pt x="2382789" y="5236161"/>
                  </a:cubicBezTo>
                  <a:lnTo>
                    <a:pt x="0" y="5236161"/>
                  </a:lnTo>
                  <a:lnTo>
                    <a:pt x="0" y="523616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382789" y="1"/>
                  </a:lnTo>
                  <a:cubicBezTo>
                    <a:pt x="2501404" y="1"/>
                    <a:pt x="2597560" y="390727"/>
                    <a:pt x="2597560" y="872711"/>
                  </a:cubicBez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balanced" dir="tr"/>
            </a:scene3d>
            <a:sp3d contourW="14605" prstMaterial="plastic">
              <a:bevelT w="50800" prst="relaxedInset"/>
              <a:contourClr>
                <a:schemeClr val="accent2">
                  <a:shade val="30000"/>
                  <a:satMod val="120000"/>
                </a:schemeClr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85344" tIns="134422" rIns="134422" bIns="134422" numCol="1" spcCol="1270" anchor="ctr" anchorCtr="0">
              <a:noAutofit/>
            </a:bodyPr>
            <a:lstStyle/>
            <a:p>
              <a:pPr marL="114300" lvl="1" indent="-114300" algn="l" defTabSz="533400">
                <a:spcBef>
                  <a:spcPct val="0"/>
                </a:spcBef>
                <a:buChar char="••"/>
              </a:pPr>
              <a:r>
                <a:rPr lang="ru-RU" sz="1200" kern="1200" dirty="0" smtClean="0"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/>
                  <a:cs typeface="Times New Roman" pitchFamily="18" charset="0"/>
                </a:rPr>
                <a:t>Обеспечить режим труда и отдыха пользователей ПЭВМ, с предоставлением регламентированных перерывов в течении рабочего дня.</a:t>
              </a:r>
              <a:endParaRPr lang="ru-RU" sz="12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114300" lvl="1" indent="-114300" algn="l" defTabSz="533400">
                <a:spcBef>
                  <a:spcPct val="0"/>
                </a:spcBef>
                <a:buChar char="••"/>
              </a:pPr>
              <a:r>
                <a:rPr lang="ru-RU" sz="120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Обеспечить площадь на одно рабочее место пользователя  не менее 6 </a:t>
              </a:r>
              <a:r>
                <a:rPr lang="ru-RU" sz="1200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м.кв</a:t>
              </a:r>
              <a:r>
                <a:rPr lang="ru-RU" sz="120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– для </a:t>
              </a:r>
              <a:r>
                <a:rPr lang="ru-RU" sz="1200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видеодисплейных</a:t>
              </a:r>
              <a:r>
                <a:rPr lang="ru-RU" sz="120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терминалов  с электронно-лучевой трубкой,   и 4,5 </a:t>
              </a:r>
              <a:r>
                <a:rPr lang="ru-RU" sz="1200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м.кв</a:t>
              </a:r>
              <a:r>
                <a:rPr lang="ru-RU" sz="120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– для жидкокристаллических и плазменных экранов.</a:t>
              </a:r>
              <a:endParaRPr lang="ru-RU" sz="12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114300" lvl="1" indent="-114300" algn="l" defTabSz="533400">
                <a:spcBef>
                  <a:spcPct val="0"/>
                </a:spcBef>
                <a:buChar char="••"/>
              </a:pPr>
              <a:r>
                <a:rPr lang="ru-RU" sz="120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Обеспечить безопасное размещение рабочих мест с ПЭВМ: расстояние между  видеомониторами (тыльная сторона одного монитора до экрана другого) – не менее 2 м, расстояние между боковыми поверхностями – не менее 1,2 м, расстояние до стены не менее 2 м.</a:t>
              </a:r>
              <a:endParaRPr lang="ru-RU" sz="12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114300" lvl="1" indent="-114300" algn="l" defTabSz="533400">
                <a:spcBef>
                  <a:spcPct val="0"/>
                </a:spcBef>
                <a:buChar char="••"/>
              </a:pPr>
              <a:r>
                <a:rPr lang="ru-RU" sz="120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Обеспечить пользователей подъёмно-поворотным, регулируемым по высоте и углам наклона сиденья и спинки стулом (креслом).</a:t>
              </a:r>
              <a:endParaRPr lang="ru-RU" sz="12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114300" lvl="1" indent="-114300" algn="l" defTabSz="533400">
                <a:spcBef>
                  <a:spcPct val="0"/>
                </a:spcBef>
                <a:buChar char="••"/>
              </a:pPr>
              <a:r>
                <a:rPr lang="ru-RU" sz="1200" kern="1200" dirty="0" smtClean="0"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/>
                  <a:cs typeface="Times New Roman" pitchFamily="18" charset="0"/>
                </a:rPr>
                <a:t>Не допускать  установку  ПЭВМ вблизи электронагревательных приборов и систем отопления.</a:t>
              </a:r>
              <a:endParaRPr lang="ru-RU" sz="12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114300" lvl="1" indent="-114300" algn="l" defTabSz="533400">
                <a:spcBef>
                  <a:spcPct val="0"/>
                </a:spcBef>
                <a:buChar char="••"/>
              </a:pPr>
              <a:r>
                <a:rPr lang="ru-RU" sz="1200" kern="1200" dirty="0" smtClean="0"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/>
                  <a:cs typeface="Times New Roman" pitchFamily="18" charset="0"/>
                </a:rPr>
                <a:t>Не допускать размещение на системном блоке, мониторе и периферийных устройствах посторонних предметов:  книги,  листы бумаги, салфетки, чехлы для защиты от пыли. </a:t>
              </a:r>
              <a:endParaRPr lang="ru-RU" sz="12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2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16133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625"/>
            <a:ext cx="9108504" cy="807971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24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ГИГИЕНИЧЕСКИЕ </a:t>
            </a:r>
            <a:r>
              <a:rPr lang="ru-RU" sz="2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ТРЕБОВАНИЯ К РАЗМЕЩЕНИЮ  </a:t>
            </a:r>
            <a:r>
              <a:rPr lang="ru-RU" sz="24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КОПИРОВАЛЬНО-МНОЖИТЕЛЬНОЙ </a:t>
            </a:r>
            <a:r>
              <a:rPr lang="ru-RU" sz="2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ТЕХНИКИ</a:t>
            </a:r>
            <a:r>
              <a:rPr lang="ru-RU" sz="24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4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4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4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24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Багетная рамка 4"/>
          <p:cNvSpPr/>
          <p:nvPr/>
        </p:nvSpPr>
        <p:spPr>
          <a:xfrm>
            <a:off x="2627784" y="764704"/>
            <a:ext cx="6516216" cy="2088232"/>
          </a:xfrm>
          <a:prstGeom prst="bevel">
            <a:avLst>
              <a:gd name="adj" fmla="val 4842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ysClr val="windowText" lastClr="000000"/>
                </a:solidFill>
              </a:rPr>
              <a:t>Не допускается: 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ysClr val="windowText" lastClr="000000"/>
                </a:solidFill>
              </a:rPr>
              <a:t>   размещать копировально-множительные участки в </a:t>
            </a:r>
            <a:r>
              <a:rPr lang="ru-RU" sz="1400" dirty="0">
                <a:solidFill>
                  <a:sysClr val="windowText" lastClr="000000"/>
                </a:solidFill>
              </a:rPr>
              <a:t>подвальных помещениях любых типов </a:t>
            </a:r>
            <a:r>
              <a:rPr lang="ru-RU" sz="1400" dirty="0" smtClean="0">
                <a:solidFill>
                  <a:sysClr val="windowText" lastClr="000000"/>
                </a:solidFill>
              </a:rPr>
              <a:t>зданий;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ysClr val="windowText" lastClr="000000"/>
                </a:solidFill>
              </a:rPr>
              <a:t>   размещать технику в </a:t>
            </a:r>
            <a:r>
              <a:rPr lang="ru-RU" sz="1400" dirty="0">
                <a:solidFill>
                  <a:sysClr val="windowText" lastClr="000000"/>
                </a:solidFill>
              </a:rPr>
              <a:t>жилых зданиях, за исключением </a:t>
            </a:r>
            <a:r>
              <a:rPr lang="ru-RU" sz="1400" dirty="0" smtClean="0">
                <a:solidFill>
                  <a:sysClr val="windowText" lastClr="000000"/>
                </a:solidFill>
              </a:rPr>
              <a:t>копировально-множительных аппаратов </a:t>
            </a:r>
            <a:r>
              <a:rPr lang="ru-RU" sz="1400" dirty="0">
                <a:solidFill>
                  <a:sysClr val="windowText" lastClr="000000"/>
                </a:solidFill>
              </a:rPr>
              <a:t>настольного </a:t>
            </a:r>
            <a:r>
              <a:rPr lang="ru-RU" sz="1400" dirty="0" smtClean="0">
                <a:solidFill>
                  <a:sysClr val="windowText" lastClr="000000"/>
                </a:solidFill>
              </a:rPr>
              <a:t>типа;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ysClr val="windowText" lastClr="000000"/>
                </a:solidFill>
              </a:rPr>
              <a:t>   размещать </a:t>
            </a:r>
            <a:r>
              <a:rPr lang="ru-RU" sz="1400" dirty="0">
                <a:solidFill>
                  <a:sysClr val="windowText" lastClr="000000"/>
                </a:solidFill>
              </a:rPr>
              <a:t>в одном помещении </a:t>
            </a:r>
            <a:r>
              <a:rPr lang="ru-RU" sz="1400" dirty="0" smtClean="0">
                <a:solidFill>
                  <a:sysClr val="windowText" lastClr="000000"/>
                </a:solidFill>
              </a:rPr>
              <a:t>электрографические </a:t>
            </a:r>
            <a:r>
              <a:rPr lang="ru-RU" sz="1400" dirty="0">
                <a:solidFill>
                  <a:sysClr val="windowText" lastClr="000000"/>
                </a:solidFill>
              </a:rPr>
              <a:t>и </a:t>
            </a:r>
            <a:r>
              <a:rPr lang="ru-RU" sz="1400" dirty="0" smtClean="0">
                <a:solidFill>
                  <a:sysClr val="windowText" lastClr="000000"/>
                </a:solidFill>
              </a:rPr>
              <a:t>фотокопировальные аппараты; 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ysClr val="windowText" lastClr="000000"/>
                </a:solidFill>
              </a:rPr>
              <a:t>   использовать технику  без </a:t>
            </a:r>
            <a:r>
              <a:rPr lang="ru-RU" sz="1400" dirty="0">
                <a:solidFill>
                  <a:sysClr val="windowText" lastClr="000000"/>
                </a:solidFill>
              </a:rPr>
              <a:t>санитарно-эпидемиологического заключения, </a:t>
            </a:r>
            <a:r>
              <a:rPr lang="ru-RU" sz="1400" dirty="0" smtClean="0">
                <a:solidFill>
                  <a:sysClr val="windowText" lastClr="000000"/>
                </a:solidFill>
              </a:rPr>
              <a:t>сертификата соответствия. </a:t>
            </a:r>
            <a:endParaRPr lang="ru-RU" sz="1400" dirty="0">
              <a:solidFill>
                <a:sysClr val="windowText" lastClr="000000"/>
              </a:solidFill>
            </a:endParaRPr>
          </a:p>
        </p:txBody>
      </p:sp>
      <p:sp>
        <p:nvSpPr>
          <p:cNvPr id="4" name="Выноска со стрелкой вправо 3"/>
          <p:cNvSpPr/>
          <p:nvPr/>
        </p:nvSpPr>
        <p:spPr>
          <a:xfrm>
            <a:off x="3717" y="1052736"/>
            <a:ext cx="2736304" cy="1152128"/>
          </a:xfrm>
          <a:prstGeom prst="rightArrowCallout">
            <a:avLst>
              <a:gd name="adj1" fmla="val 17362"/>
              <a:gd name="adj2" fmla="val 21181"/>
              <a:gd name="adj3" fmla="val 52689"/>
              <a:gd name="adj4" fmla="val 68846"/>
            </a:avLst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Размещение копировально-множительных участков: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7" name="Багетная рамка 6"/>
          <p:cNvSpPr/>
          <p:nvPr/>
        </p:nvSpPr>
        <p:spPr>
          <a:xfrm>
            <a:off x="2627784" y="2996952"/>
            <a:ext cx="6516216" cy="3672408"/>
          </a:xfrm>
          <a:prstGeom prst="bevel">
            <a:avLst>
              <a:gd name="adj" fmla="val 2733"/>
            </a:avLst>
          </a:prstGeom>
          <a:solidFill>
            <a:srgbClr val="71FF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-</a:t>
            </a:r>
            <a:r>
              <a:rPr lang="ru-RU" sz="1400" dirty="0" smtClean="0"/>
              <a:t>    </a:t>
            </a:r>
            <a:r>
              <a:rPr lang="ru-RU" sz="1400" dirty="0" smtClean="0">
                <a:solidFill>
                  <a:sysClr val="windowText" lastClr="000000"/>
                </a:solidFill>
              </a:rPr>
              <a:t>Производится </a:t>
            </a:r>
            <a:r>
              <a:rPr lang="ru-RU" sz="1400" dirty="0">
                <a:solidFill>
                  <a:sysClr val="windowText" lastClr="000000"/>
                </a:solidFill>
              </a:rPr>
              <a:t>с учетом обеспечения свободного доступа ко всем частям механизмов машин и аппаратов </a:t>
            </a:r>
            <a:r>
              <a:rPr lang="ru-RU" sz="1400" dirty="0" smtClean="0">
                <a:solidFill>
                  <a:sysClr val="windowText" lastClr="000000"/>
                </a:solidFill>
              </a:rPr>
              <a:t>для обслуживания и ремонта.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ysClr val="windowText" lastClr="000000"/>
                </a:solidFill>
              </a:rPr>
              <a:t>    Расстояние </a:t>
            </a:r>
            <a:r>
              <a:rPr lang="ru-RU" sz="1400" dirty="0">
                <a:solidFill>
                  <a:sysClr val="windowText" lastClr="000000"/>
                </a:solidFill>
              </a:rPr>
              <a:t>от стены </a:t>
            </a:r>
            <a:r>
              <a:rPr lang="ru-RU" sz="1400" dirty="0" smtClean="0">
                <a:solidFill>
                  <a:sysClr val="windowText" lastClr="000000"/>
                </a:solidFill>
              </a:rPr>
              <a:t>до машины </a:t>
            </a:r>
            <a:r>
              <a:rPr lang="ru-RU" sz="1400" dirty="0">
                <a:solidFill>
                  <a:sysClr val="windowText" lastClr="000000"/>
                </a:solidFill>
              </a:rPr>
              <a:t>или аппарата </a:t>
            </a:r>
            <a:r>
              <a:rPr lang="ru-RU" sz="1400" dirty="0" smtClean="0">
                <a:solidFill>
                  <a:sysClr val="windowText" lastClr="000000"/>
                </a:solidFill>
              </a:rPr>
              <a:t>должно составлять </a:t>
            </a:r>
            <a:r>
              <a:rPr lang="ru-RU" sz="1400" dirty="0">
                <a:solidFill>
                  <a:sysClr val="windowText" lastClr="000000"/>
                </a:solidFill>
              </a:rPr>
              <a:t>не менее 0,6 м, а со стороны зоны обслуживания - не менее 1,0 </a:t>
            </a:r>
            <a:r>
              <a:rPr lang="ru-RU" sz="1400" dirty="0" smtClean="0">
                <a:solidFill>
                  <a:sysClr val="windowText" lastClr="000000"/>
                </a:solidFill>
              </a:rPr>
              <a:t>м.</a:t>
            </a:r>
          </a:p>
          <a:p>
            <a:pPr>
              <a:buFontTx/>
              <a:buChar char="-"/>
            </a:pPr>
            <a:r>
              <a:rPr lang="ru-RU" sz="1400" dirty="0">
                <a:solidFill>
                  <a:sysClr val="windowText" lastClr="000000"/>
                </a:solidFill>
              </a:rPr>
              <a:t>    П</a:t>
            </a:r>
            <a:r>
              <a:rPr lang="ru-RU" sz="1400" dirty="0" smtClean="0">
                <a:solidFill>
                  <a:sysClr val="windowText" lastClr="000000"/>
                </a:solidFill>
              </a:rPr>
              <a:t>лощадь помещения на </a:t>
            </a:r>
            <a:r>
              <a:rPr lang="ru-RU" sz="1400" dirty="0">
                <a:solidFill>
                  <a:sysClr val="windowText" lastClr="000000"/>
                </a:solidFill>
              </a:rPr>
              <a:t>одного работающего </a:t>
            </a:r>
            <a:r>
              <a:rPr lang="ru-RU" sz="1400" dirty="0" smtClean="0">
                <a:solidFill>
                  <a:sysClr val="windowText" lastClr="000000"/>
                </a:solidFill>
              </a:rPr>
              <a:t>должна </a:t>
            </a:r>
            <a:r>
              <a:rPr lang="ru-RU" sz="1400" dirty="0">
                <a:solidFill>
                  <a:sysClr val="windowText" lastClr="000000"/>
                </a:solidFill>
              </a:rPr>
              <a:t>составлять не менее 6 м2</a:t>
            </a:r>
            <a:r>
              <a:rPr lang="ru-RU" sz="1400" dirty="0" smtClean="0">
                <a:solidFill>
                  <a:sysClr val="windowText" lastClr="000000"/>
                </a:solidFill>
              </a:rPr>
              <a:t>,  объём - </a:t>
            </a:r>
            <a:r>
              <a:rPr lang="ru-RU" sz="1400" dirty="0">
                <a:solidFill>
                  <a:sysClr val="windowText" lastClr="000000"/>
                </a:solidFill>
              </a:rPr>
              <a:t>не менее 15 </a:t>
            </a:r>
            <a:r>
              <a:rPr lang="ru-RU" sz="1400" dirty="0" smtClean="0">
                <a:solidFill>
                  <a:sysClr val="windowText" lastClr="000000"/>
                </a:solidFill>
              </a:rPr>
              <a:t>м3.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ysClr val="windowText" lastClr="000000"/>
                </a:solidFill>
              </a:rPr>
              <a:t> Аппараты, работа которых </a:t>
            </a:r>
            <a:r>
              <a:rPr lang="ru-RU" sz="1400" dirty="0">
                <a:solidFill>
                  <a:sysClr val="windowText" lastClr="000000"/>
                </a:solidFill>
              </a:rPr>
              <a:t>сопровождается выделением вредных веществ, </a:t>
            </a:r>
            <a:r>
              <a:rPr lang="ru-RU" sz="1400" dirty="0" smtClean="0">
                <a:solidFill>
                  <a:sysClr val="windowText" lastClr="000000"/>
                </a:solidFill>
              </a:rPr>
              <a:t>оборудуются </a:t>
            </a:r>
            <a:r>
              <a:rPr lang="ru-RU" sz="1400" dirty="0">
                <a:solidFill>
                  <a:sysClr val="windowText" lastClr="000000"/>
                </a:solidFill>
              </a:rPr>
              <a:t>встроенными устройствами для их удаления или </a:t>
            </a:r>
            <a:r>
              <a:rPr lang="ru-RU" sz="1400" dirty="0" smtClean="0">
                <a:solidFill>
                  <a:sysClr val="windowText" lastClr="000000"/>
                </a:solidFill>
              </a:rPr>
              <a:t>обеспечивается </a:t>
            </a:r>
            <a:r>
              <a:rPr lang="ru-RU" sz="1400" dirty="0">
                <a:solidFill>
                  <a:sysClr val="windowText" lastClr="000000"/>
                </a:solidFill>
              </a:rPr>
              <a:t>возможность присоединения аспирационных </a:t>
            </a:r>
            <a:r>
              <a:rPr lang="ru-RU" sz="1400" dirty="0" smtClean="0">
                <a:solidFill>
                  <a:sysClr val="windowText" lastClr="000000"/>
                </a:solidFill>
              </a:rPr>
              <a:t>устройств.</a:t>
            </a:r>
          </a:p>
          <a:p>
            <a:pPr>
              <a:buFontTx/>
              <a:buChar char="-"/>
            </a:pPr>
            <a:r>
              <a:rPr lang="ru-RU" sz="1400" dirty="0">
                <a:solidFill>
                  <a:sysClr val="windowText" lastClr="000000"/>
                </a:solidFill>
              </a:rPr>
              <a:t> </a:t>
            </a:r>
            <a:r>
              <a:rPr lang="ru-RU" sz="1400" dirty="0" smtClean="0">
                <a:solidFill>
                  <a:sysClr val="windowText" lastClr="000000"/>
                </a:solidFill>
              </a:rPr>
              <a:t>При </a:t>
            </a:r>
            <a:r>
              <a:rPr lang="ru-RU" sz="1400" dirty="0">
                <a:solidFill>
                  <a:sysClr val="windowText" lastClr="000000"/>
                </a:solidFill>
              </a:rPr>
              <a:t>установке </a:t>
            </a:r>
            <a:r>
              <a:rPr lang="ru-RU" sz="1400" dirty="0" smtClean="0">
                <a:solidFill>
                  <a:sysClr val="windowText" lastClr="000000"/>
                </a:solidFill>
              </a:rPr>
              <a:t>техники, создающей </a:t>
            </a:r>
            <a:r>
              <a:rPr lang="ru-RU" sz="1400" dirty="0">
                <a:solidFill>
                  <a:sysClr val="windowText" lastClr="000000"/>
                </a:solidFill>
              </a:rPr>
              <a:t>шум, осуществляются мероприятия по защите работников от его вредного воздействия</a:t>
            </a:r>
            <a:r>
              <a:rPr lang="ru-RU" sz="1400" dirty="0" smtClean="0">
                <a:solidFill>
                  <a:sysClr val="windowText" lastClr="000000"/>
                </a:solidFill>
              </a:rPr>
              <a:t>:</a:t>
            </a:r>
          </a:p>
          <a:p>
            <a:pPr marL="269875">
              <a:buFontTx/>
              <a:buChar char="-"/>
            </a:pPr>
            <a:r>
              <a:rPr lang="ru-RU" sz="1400" dirty="0" smtClean="0">
                <a:solidFill>
                  <a:sysClr val="windowText" lastClr="000000"/>
                </a:solidFill>
              </a:rPr>
              <a:t>  отделка помещений звукопоглощающими материалами, в том числе использование подвесных потолков;</a:t>
            </a:r>
          </a:p>
          <a:p>
            <a:pPr marL="269875" indent="269875">
              <a:buFontTx/>
              <a:buChar char="-"/>
            </a:pPr>
            <a:r>
              <a:rPr lang="ru-RU" sz="1400" dirty="0" smtClean="0">
                <a:solidFill>
                  <a:sysClr val="windowText" lastClr="000000"/>
                </a:solidFill>
              </a:rPr>
              <a:t>установка на </a:t>
            </a:r>
            <a:r>
              <a:rPr lang="ru-RU" sz="1400" dirty="0" err="1">
                <a:solidFill>
                  <a:sysClr val="windowText" lastClr="000000"/>
                </a:solidFill>
              </a:rPr>
              <a:t>вибропоглощающие</a:t>
            </a:r>
            <a:r>
              <a:rPr lang="ru-RU" sz="1400" dirty="0">
                <a:solidFill>
                  <a:sysClr val="windowText" lastClr="000000"/>
                </a:solidFill>
              </a:rPr>
              <a:t> фундаменты;</a:t>
            </a:r>
          </a:p>
          <a:p>
            <a:pPr marL="269875" indent="269875">
              <a:buFontTx/>
              <a:buChar char="-"/>
            </a:pPr>
            <a:r>
              <a:rPr lang="ru-RU" sz="1400" dirty="0" smtClean="0">
                <a:solidFill>
                  <a:sysClr val="windowText" lastClr="000000"/>
                </a:solidFill>
              </a:rPr>
              <a:t>снабжение </a:t>
            </a:r>
            <a:r>
              <a:rPr lang="ru-RU" sz="1400" dirty="0">
                <a:solidFill>
                  <a:sysClr val="windowText" lastClr="000000"/>
                </a:solidFill>
              </a:rPr>
              <a:t>вентиляционных систем шумоглушителями и </a:t>
            </a:r>
            <a:r>
              <a:rPr lang="ru-RU" sz="1400" dirty="0" err="1">
                <a:solidFill>
                  <a:sysClr val="windowText" lastClr="000000"/>
                </a:solidFill>
              </a:rPr>
              <a:t>звукоизолирование</a:t>
            </a:r>
            <a:r>
              <a:rPr lang="ru-RU" sz="1400" dirty="0">
                <a:solidFill>
                  <a:sysClr val="windowText" lastClr="000000"/>
                </a:solidFill>
              </a:rPr>
              <a:t> воздуховодов</a:t>
            </a:r>
            <a:r>
              <a:rPr lang="ru-RU" sz="1400" dirty="0" smtClean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6" name="Выноска со стрелкой вправо 5"/>
          <p:cNvSpPr/>
          <p:nvPr/>
        </p:nvSpPr>
        <p:spPr>
          <a:xfrm>
            <a:off x="3717" y="4784489"/>
            <a:ext cx="2736304" cy="1152128"/>
          </a:xfrm>
          <a:prstGeom prst="rightArrowCallout">
            <a:avLst>
              <a:gd name="adj1" fmla="val 17362"/>
              <a:gd name="adj2" fmla="val 21181"/>
              <a:gd name="adj3" fmla="val 52689"/>
              <a:gd name="adj4" fmla="val 68846"/>
            </a:avLst>
          </a:prstGeom>
          <a:solidFill>
            <a:srgbClr val="71FFB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Расстановка </a:t>
            </a:r>
            <a:r>
              <a:rPr lang="ru-RU" b="1" dirty="0" smtClean="0">
                <a:solidFill>
                  <a:sysClr val="windowText" lastClr="000000"/>
                </a:solidFill>
              </a:rPr>
              <a:t>техники: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pic>
        <p:nvPicPr>
          <p:cNvPr id="8" name="Рисунок 7" descr="http://www.compbegin.ru/data/image/laser_printer.jpg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2532107" cy="2592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2121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Group 2"/>
          <p:cNvGrpSpPr>
            <a:grpSpLocks/>
          </p:cNvGrpSpPr>
          <p:nvPr/>
        </p:nvGrpSpPr>
        <p:grpSpPr bwMode="auto">
          <a:xfrm>
            <a:off x="-108520" y="0"/>
            <a:ext cx="5257353" cy="6641976"/>
            <a:chOff x="-14" y="0"/>
            <a:chExt cx="3560" cy="4320"/>
          </a:xfrm>
        </p:grpSpPr>
        <p:graphicFrame>
          <p:nvGraphicFramePr>
            <p:cNvPr id="4113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1258992"/>
                </p:ext>
              </p:extLst>
            </p:nvPr>
          </p:nvGraphicFramePr>
          <p:xfrm>
            <a:off x="-14" y="0"/>
            <a:ext cx="3560" cy="4320"/>
          </p:xfrm>
          <a:graphic>
            <a:graphicData uri="http://schemas.openxmlformats.org/presentationml/2006/ole">
              <p:oleObj spid="_x0000_s1304" name="Точечный рисунок" r:id="rId3" imgW="3952381" imgH="4486901" progId="PBrush">
                <p:embed/>
              </p:oleObj>
            </a:graphicData>
          </a:graphic>
        </p:graphicFrame>
        <p:graphicFrame>
          <p:nvGraphicFramePr>
            <p:cNvPr id="4115" name="Object 5"/>
            <p:cNvGraphicFramePr>
              <a:graphicFrameLocks noChangeAspect="1"/>
            </p:cNvGraphicFramePr>
            <p:nvPr/>
          </p:nvGraphicFramePr>
          <p:xfrm>
            <a:off x="657" y="1231"/>
            <a:ext cx="433" cy="645"/>
          </p:xfrm>
          <a:graphic>
            <a:graphicData uri="http://schemas.openxmlformats.org/presentationml/2006/ole">
              <p:oleObj spid="_x0000_s1305" name="Точечный рисунок" r:id="rId4" imgW="504762" imgH="752381" progId="PBrush">
                <p:embed/>
              </p:oleObj>
            </a:graphicData>
          </a:graphic>
        </p:graphicFrame>
        <p:graphicFrame>
          <p:nvGraphicFramePr>
            <p:cNvPr id="4116" name="Object 6"/>
            <p:cNvGraphicFramePr>
              <a:graphicFrameLocks noChangeAspect="1"/>
            </p:cNvGraphicFramePr>
            <p:nvPr/>
          </p:nvGraphicFramePr>
          <p:xfrm>
            <a:off x="355" y="2296"/>
            <a:ext cx="487" cy="726"/>
          </p:xfrm>
          <a:graphic>
            <a:graphicData uri="http://schemas.openxmlformats.org/presentationml/2006/ole">
              <p:oleObj spid="_x0000_s1306" name="Точечный рисунок" r:id="rId5" imgW="504762" imgH="752381" progId="PBrush">
                <p:embed/>
              </p:oleObj>
            </a:graphicData>
          </a:graphic>
        </p:graphicFrame>
        <p:graphicFrame>
          <p:nvGraphicFramePr>
            <p:cNvPr id="4117" name="Object 7"/>
            <p:cNvGraphicFramePr>
              <a:graphicFrameLocks noChangeAspect="1"/>
            </p:cNvGraphicFramePr>
            <p:nvPr/>
          </p:nvGraphicFramePr>
          <p:xfrm>
            <a:off x="793" y="1933"/>
            <a:ext cx="317" cy="234"/>
          </p:xfrm>
          <a:graphic>
            <a:graphicData uri="http://schemas.openxmlformats.org/presentationml/2006/ole">
              <p:oleObj spid="_x0000_s1307" name="Точечный рисунок" r:id="rId6" imgW="1009791" imgH="828791" progId="PBrush">
                <p:embed/>
              </p:oleObj>
            </a:graphicData>
          </a:graphic>
        </p:graphicFrame>
        <p:graphicFrame>
          <p:nvGraphicFramePr>
            <p:cNvPr id="4118" name="Object 8"/>
            <p:cNvGraphicFramePr>
              <a:graphicFrameLocks noChangeAspect="1"/>
            </p:cNvGraphicFramePr>
            <p:nvPr/>
          </p:nvGraphicFramePr>
          <p:xfrm>
            <a:off x="1066" y="965"/>
            <a:ext cx="272" cy="178"/>
          </p:xfrm>
          <a:graphic>
            <a:graphicData uri="http://schemas.openxmlformats.org/presentationml/2006/ole">
              <p:oleObj spid="_x0000_s1308" name="Точечный рисунок" r:id="rId7" imgW="714286" imgH="571731" progId="PBrush">
                <p:embed/>
              </p:oleObj>
            </a:graphicData>
          </a:graphic>
        </p:graphicFrame>
      </p:grpSp>
      <p:graphicFrame>
        <p:nvGraphicFramePr>
          <p:cNvPr id="4100" name="Object 32"/>
          <p:cNvGraphicFramePr>
            <a:graphicFrameLocks noChangeAspect="1"/>
          </p:cNvGraphicFramePr>
          <p:nvPr/>
        </p:nvGraphicFramePr>
        <p:xfrm>
          <a:off x="52388" y="5565775"/>
          <a:ext cx="869950" cy="1296988"/>
        </p:xfrm>
        <a:graphic>
          <a:graphicData uri="http://schemas.openxmlformats.org/presentationml/2006/ole">
            <p:oleObj spid="_x0000_s1309" name="Точечный рисунок" r:id="rId8" imgW="504762" imgH="752381" progId="PBrush">
              <p:embed/>
            </p:oleObj>
          </a:graphicData>
        </a:graphic>
      </p:graphicFrame>
      <p:sp>
        <p:nvSpPr>
          <p:cNvPr id="9271" name="Text Box 55"/>
          <p:cNvSpPr txBox="1">
            <a:spLocks noChangeArrowheads="1"/>
          </p:cNvSpPr>
          <p:nvPr/>
        </p:nvSpPr>
        <p:spPr bwMode="auto">
          <a:xfrm>
            <a:off x="5205787" y="513006"/>
            <a:ext cx="3809250" cy="938719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 b="1" dirty="0"/>
              <a:t>1. </a:t>
            </a:r>
            <a:r>
              <a:rPr lang="ru-RU" sz="1100" b="1" dirty="0" smtClean="0"/>
              <a:t>Рабочие столы следует размещать  таким образом, чтобы </a:t>
            </a:r>
            <a:r>
              <a:rPr lang="ru-RU" sz="1100" b="1" dirty="0" err="1" smtClean="0"/>
              <a:t>видеодисплейные</a:t>
            </a:r>
            <a:r>
              <a:rPr lang="ru-RU" sz="1100" b="1" dirty="0" smtClean="0"/>
              <a:t> терминалы были ориентированы боковой стороной к световым проемам  и естественный свет падал преимущественно слева.</a:t>
            </a:r>
            <a:endParaRPr lang="ru-RU" sz="1100" b="1" dirty="0"/>
          </a:p>
        </p:txBody>
      </p:sp>
      <p:sp>
        <p:nvSpPr>
          <p:cNvPr id="9272" name="Text Box 56"/>
          <p:cNvSpPr txBox="1">
            <a:spLocks noChangeArrowheads="1"/>
          </p:cNvSpPr>
          <p:nvPr/>
        </p:nvSpPr>
        <p:spPr bwMode="auto">
          <a:xfrm>
            <a:off x="5205255" y="1611680"/>
            <a:ext cx="3794850" cy="1277273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 b="1" dirty="0"/>
              <a:t>2. </a:t>
            </a:r>
            <a:r>
              <a:rPr lang="ru-RU" sz="1100" b="1" dirty="0" smtClean="0"/>
              <a:t>Для внутренней отделки интерьера помещений, где расположены ПЭВМ, должны использоваться диффузно отражающие материалы с коэффициентом отражения:</a:t>
            </a:r>
          </a:p>
          <a:p>
            <a:pPr marL="285750" indent="-109538" eaLnBrk="1" hangingPunct="1">
              <a:buFontTx/>
              <a:buChar char="-"/>
            </a:pPr>
            <a:r>
              <a:rPr lang="ru-RU" sz="1100" b="1" dirty="0"/>
              <a:t>д</a:t>
            </a:r>
            <a:r>
              <a:rPr lang="ru-RU" sz="1100" b="1" dirty="0" smtClean="0"/>
              <a:t>ля потолка   –  0,7 – 0,8;</a:t>
            </a:r>
          </a:p>
          <a:p>
            <a:pPr marL="285750" indent="-109538" eaLnBrk="1" hangingPunct="1">
              <a:buFontTx/>
              <a:buChar char="-"/>
            </a:pPr>
            <a:r>
              <a:rPr lang="ru-RU" sz="1100" b="1" dirty="0" smtClean="0"/>
              <a:t>для стен   – 0,5 – 0,6;</a:t>
            </a:r>
          </a:p>
          <a:p>
            <a:pPr marL="285750" indent="-109538" eaLnBrk="1" hangingPunct="1">
              <a:buFontTx/>
              <a:buChar char="-"/>
            </a:pPr>
            <a:r>
              <a:rPr lang="ru-RU" sz="1100" b="1" dirty="0" smtClean="0"/>
              <a:t>для пола  – 0,3 – 0,5.</a:t>
            </a:r>
          </a:p>
        </p:txBody>
      </p:sp>
      <p:sp>
        <p:nvSpPr>
          <p:cNvPr id="9274" name="Text Box 58"/>
          <p:cNvSpPr txBox="1">
            <a:spLocks noChangeArrowheads="1"/>
          </p:cNvSpPr>
          <p:nvPr/>
        </p:nvSpPr>
        <p:spPr bwMode="auto">
          <a:xfrm>
            <a:off x="5218210" y="3031505"/>
            <a:ext cx="3827811" cy="938719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 b="1" dirty="0"/>
              <a:t>3</a:t>
            </a:r>
            <a:r>
              <a:rPr lang="ru-RU" sz="1100" b="1" dirty="0" smtClean="0"/>
              <a:t>. Материалы, используемые для внутренней отделки помещений с ПЭВМ, должны  отвечать гигиеническим требованиям и быть разрешены к применению органами санитарно-эпидемиологического надзора. </a:t>
            </a:r>
            <a:endParaRPr lang="ru-RU" sz="1100" b="1" dirty="0"/>
          </a:p>
        </p:txBody>
      </p:sp>
      <p:sp>
        <p:nvSpPr>
          <p:cNvPr id="9275" name="Text Box 59"/>
          <p:cNvSpPr txBox="1">
            <a:spLocks noChangeArrowheads="1"/>
          </p:cNvSpPr>
          <p:nvPr/>
        </p:nvSpPr>
        <p:spPr bwMode="auto">
          <a:xfrm>
            <a:off x="2123728" y="2420888"/>
            <a:ext cx="2895784" cy="800219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600" dirty="0" smtClean="0"/>
              <a:t>   </a:t>
            </a:r>
            <a:r>
              <a:rPr lang="ru-RU" sz="1440" dirty="0" smtClean="0"/>
              <a:t>2. Температура воздуха:             </a:t>
            </a:r>
            <a:r>
              <a:rPr lang="ru-RU" sz="1600" dirty="0" smtClean="0"/>
              <a:t>- </a:t>
            </a:r>
            <a:r>
              <a:rPr lang="ru-RU" sz="1400" dirty="0" smtClean="0"/>
              <a:t>в </a:t>
            </a:r>
            <a:r>
              <a:rPr lang="ru-RU" sz="1400" dirty="0"/>
              <a:t>теплое время </a:t>
            </a:r>
            <a:r>
              <a:rPr lang="ru-RU" sz="1400" dirty="0" smtClean="0"/>
              <a:t>22-25 </a:t>
            </a:r>
            <a:r>
              <a:rPr lang="ru-RU" sz="1400" dirty="0" err="1"/>
              <a:t>гр.С</a:t>
            </a:r>
            <a:r>
              <a:rPr lang="ru-RU" sz="1400" dirty="0"/>
              <a:t>.;</a:t>
            </a:r>
            <a:r>
              <a:rPr lang="ru-RU" sz="1600" dirty="0"/>
              <a:t>  </a:t>
            </a:r>
          </a:p>
          <a:p>
            <a:pPr marL="88900" indent="-88900" eaLnBrk="1" hangingPunct="1">
              <a:buFontTx/>
              <a:buChar char="-"/>
            </a:pPr>
            <a:r>
              <a:rPr lang="ru-RU" sz="1400" dirty="0"/>
              <a:t>в холодное время </a:t>
            </a:r>
            <a:r>
              <a:rPr lang="ru-RU" sz="1400" dirty="0" smtClean="0"/>
              <a:t>21-24 гр</a:t>
            </a:r>
            <a:r>
              <a:rPr lang="ru-RU" sz="1400" dirty="0"/>
              <a:t>. С.</a:t>
            </a:r>
          </a:p>
        </p:txBody>
      </p:sp>
      <p:sp>
        <p:nvSpPr>
          <p:cNvPr id="9276" name="Text Box 60"/>
          <p:cNvSpPr txBox="1">
            <a:spLocks noChangeArrowheads="1"/>
          </p:cNvSpPr>
          <p:nvPr/>
        </p:nvSpPr>
        <p:spPr bwMode="auto">
          <a:xfrm>
            <a:off x="2483768" y="1780315"/>
            <a:ext cx="2463736" cy="561692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600" dirty="0" smtClean="0"/>
              <a:t>  </a:t>
            </a:r>
            <a:r>
              <a:rPr lang="ru-RU" sz="1450" dirty="0" smtClean="0"/>
              <a:t>1. Влажность воздуха: </a:t>
            </a:r>
          </a:p>
          <a:p>
            <a:pPr eaLnBrk="1" hangingPunct="1"/>
            <a:r>
              <a:rPr lang="ru-RU" sz="1450" dirty="0" smtClean="0"/>
              <a:t>- от </a:t>
            </a:r>
            <a:r>
              <a:rPr lang="ru-RU" sz="1450" dirty="0"/>
              <a:t>40 до 60 </a:t>
            </a:r>
            <a:r>
              <a:rPr lang="en-US" sz="1450" dirty="0"/>
              <a:t>%</a:t>
            </a:r>
            <a:r>
              <a:rPr lang="ru-RU" sz="1450" dirty="0"/>
              <a:t>.</a:t>
            </a:r>
          </a:p>
        </p:txBody>
      </p:sp>
      <p:sp>
        <p:nvSpPr>
          <p:cNvPr id="9279" name="Text Box 63"/>
          <p:cNvSpPr txBox="1">
            <a:spLocks noChangeArrowheads="1"/>
          </p:cNvSpPr>
          <p:nvPr/>
        </p:nvSpPr>
        <p:spPr bwMode="auto">
          <a:xfrm>
            <a:off x="5205787" y="4059430"/>
            <a:ext cx="3827811" cy="646331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dirty="0" smtClean="0"/>
              <a:t> </a:t>
            </a:r>
            <a:r>
              <a:rPr lang="ru-RU" sz="1100" b="1" dirty="0" smtClean="0"/>
              <a:t>5. </a:t>
            </a:r>
            <a:r>
              <a:rPr lang="ru-RU" sz="1100" b="1" dirty="0"/>
              <a:t>Помещение должно быть оборудовано системами </a:t>
            </a:r>
            <a:r>
              <a:rPr lang="ru-RU" sz="1100" b="1" dirty="0" smtClean="0"/>
              <a:t>отопления, вентиляции</a:t>
            </a:r>
            <a:r>
              <a:rPr lang="ru-RU" sz="1100" b="1" dirty="0"/>
              <a:t> </a:t>
            </a:r>
            <a:r>
              <a:rPr lang="ru-RU" sz="1100" b="1" dirty="0" smtClean="0"/>
              <a:t>и  </a:t>
            </a:r>
            <a:r>
              <a:rPr lang="ru-RU" sz="1100" b="1" dirty="0"/>
              <a:t>кондиционирования </a:t>
            </a:r>
            <a:r>
              <a:rPr lang="ru-RU" sz="1100" b="1" dirty="0" smtClean="0"/>
              <a:t>воздуха. </a:t>
            </a:r>
            <a:endParaRPr lang="ru-RU" sz="1100" b="1" dirty="0"/>
          </a:p>
        </p:txBody>
      </p:sp>
      <p:sp>
        <p:nvSpPr>
          <p:cNvPr id="9280" name="Text Box 64"/>
          <p:cNvSpPr txBox="1">
            <a:spLocks noChangeArrowheads="1"/>
          </p:cNvSpPr>
          <p:nvPr/>
        </p:nvSpPr>
        <p:spPr bwMode="auto">
          <a:xfrm>
            <a:off x="1781865" y="4095526"/>
            <a:ext cx="3165639" cy="1208023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50" dirty="0" smtClean="0"/>
              <a:t>4. Нормы </a:t>
            </a:r>
            <a:r>
              <a:rPr lang="ru-RU" sz="1450" dirty="0"/>
              <a:t>освещенности:</a:t>
            </a:r>
          </a:p>
          <a:p>
            <a:pPr eaLnBrk="1" hangingPunct="1">
              <a:buFontTx/>
              <a:buChar char="-"/>
            </a:pPr>
            <a:r>
              <a:rPr lang="ru-RU" sz="1450" dirty="0"/>
              <a:t> экран не более 300 </a:t>
            </a:r>
            <a:r>
              <a:rPr lang="ru-RU" sz="1450" dirty="0" err="1"/>
              <a:t>лк</a:t>
            </a:r>
            <a:r>
              <a:rPr lang="ru-RU" sz="1450" dirty="0"/>
              <a:t>.;</a:t>
            </a:r>
          </a:p>
          <a:p>
            <a:pPr eaLnBrk="1" hangingPunct="1">
              <a:buFontTx/>
              <a:buChar char="-"/>
            </a:pPr>
            <a:r>
              <a:rPr lang="ru-RU" sz="1450" dirty="0"/>
              <a:t> стол 300 – 500 </a:t>
            </a:r>
            <a:r>
              <a:rPr lang="ru-RU" sz="1450" dirty="0" err="1" smtClean="0"/>
              <a:t>лк</a:t>
            </a:r>
            <a:r>
              <a:rPr lang="ru-RU" sz="1450" dirty="0" smtClean="0"/>
              <a:t>;</a:t>
            </a:r>
            <a:endParaRPr lang="ru-RU" sz="1450" dirty="0"/>
          </a:p>
          <a:p>
            <a:pPr eaLnBrk="1" hangingPunct="1">
              <a:buFontTx/>
              <a:buChar char="-"/>
            </a:pPr>
            <a:r>
              <a:rPr lang="ru-RU" sz="1450" dirty="0"/>
              <a:t> коэффициент пульсации освещенности не более 5</a:t>
            </a:r>
            <a:r>
              <a:rPr lang="en-US" sz="1450" dirty="0"/>
              <a:t>%</a:t>
            </a:r>
            <a:r>
              <a:rPr lang="ru-RU" sz="1450" dirty="0" smtClean="0"/>
              <a:t>.</a:t>
            </a:r>
            <a:endParaRPr lang="ru-RU" sz="1450" dirty="0"/>
          </a:p>
        </p:txBody>
      </p:sp>
      <p:pic>
        <p:nvPicPr>
          <p:cNvPr id="1045" name="Picture 21" descr="изображение компьютера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2966"/>
            <a:ext cx="2687153" cy="126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Заголовок 1"/>
          <p:cNvSpPr txBox="1">
            <a:spLocks/>
          </p:cNvSpPr>
          <p:nvPr/>
        </p:nvSpPr>
        <p:spPr>
          <a:xfrm>
            <a:off x="-39843" y="-16383"/>
            <a:ext cx="9108504" cy="503631"/>
          </a:xfrm>
          <a:prstGeom prst="rect">
            <a:avLst/>
          </a:prstGeo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2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ТРЕБОВАНИЯ К ПОМЕЩЕНИЯМ ДЛЯ РАБОТЫ С ПЭВМ</a:t>
            </a:r>
            <a:br>
              <a:rPr lang="ru-RU" sz="2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24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95736" y="3429000"/>
            <a:ext cx="2700016" cy="53860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8900" indent="-88900"/>
            <a:r>
              <a:rPr lang="ru-RU" sz="1450" dirty="0" smtClean="0">
                <a:latin typeface="Arial" pitchFamily="34" charset="0"/>
                <a:cs typeface="Arial" pitchFamily="34" charset="0"/>
              </a:rPr>
              <a:t>3. Скорость движения воздуха:   – 0,1 м/с</a:t>
            </a:r>
            <a:endParaRPr lang="ru-RU" sz="14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Box 64"/>
          <p:cNvSpPr txBox="1">
            <a:spLocks noChangeArrowheads="1"/>
          </p:cNvSpPr>
          <p:nvPr/>
        </p:nvSpPr>
        <p:spPr bwMode="auto">
          <a:xfrm>
            <a:off x="1547664" y="5389329"/>
            <a:ext cx="3417800" cy="1208023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50" dirty="0"/>
              <a:t>5</a:t>
            </a:r>
            <a:r>
              <a:rPr lang="ru-RU" sz="1450" dirty="0" smtClean="0"/>
              <a:t>. Уровень шума:</a:t>
            </a:r>
            <a:endParaRPr lang="ru-RU" sz="1450" dirty="0"/>
          </a:p>
          <a:p>
            <a:pPr eaLnBrk="1" hangingPunct="1">
              <a:buFontTx/>
              <a:buChar char="-"/>
            </a:pPr>
            <a:r>
              <a:rPr lang="ru-RU" sz="1450" dirty="0"/>
              <a:t> </a:t>
            </a:r>
            <a:r>
              <a:rPr lang="ru-RU" sz="1450" dirty="0" smtClean="0"/>
              <a:t>не более 60 </a:t>
            </a:r>
            <a:r>
              <a:rPr lang="ru-RU" sz="1450" dirty="0" err="1" smtClean="0"/>
              <a:t>дБА</a:t>
            </a:r>
            <a:r>
              <a:rPr lang="ru-RU" sz="1450" dirty="0" smtClean="0"/>
              <a:t> (рабочие кабинеты с ПЭВМ);</a:t>
            </a:r>
            <a:endParaRPr lang="ru-RU" sz="1450" dirty="0"/>
          </a:p>
          <a:p>
            <a:pPr eaLnBrk="1" hangingPunct="1">
              <a:buFontTx/>
              <a:buChar char="-"/>
            </a:pPr>
            <a:r>
              <a:rPr lang="ru-RU" sz="1450" dirty="0"/>
              <a:t> </a:t>
            </a:r>
            <a:r>
              <a:rPr lang="ru-RU" sz="1450" dirty="0" smtClean="0"/>
              <a:t>не более 65 </a:t>
            </a:r>
            <a:r>
              <a:rPr lang="ru-RU" sz="1450" dirty="0" err="1" smtClean="0"/>
              <a:t>дБА</a:t>
            </a:r>
            <a:r>
              <a:rPr lang="ru-RU" sz="1450" dirty="0" smtClean="0"/>
              <a:t> (помещения операторов ЭВМ (без дисплеев).</a:t>
            </a:r>
            <a:endParaRPr lang="ru-RU" sz="1450" dirty="0"/>
          </a:p>
        </p:txBody>
      </p:sp>
      <p:pic>
        <p:nvPicPr>
          <p:cNvPr id="25" name="Picture 2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1806" y="4705761"/>
            <a:ext cx="3097212" cy="204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21902442"/>
      </p:ext>
    </p:extLst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9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9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9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9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000"/>
                            </p:stCondLst>
                            <p:childTnLst>
                              <p:par>
                                <p:cTn id="3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9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9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0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0"/>
                            </p:stCondLst>
                            <p:childTnLst>
                              <p:par>
                                <p:cTn id="5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71" grpId="0" animBg="1"/>
      <p:bldP spid="9272" grpId="0" animBg="1"/>
      <p:bldP spid="9274" grpId="0" animBg="1"/>
      <p:bldP spid="9275" grpId="0" animBg="1"/>
      <p:bldP spid="9276" grpId="0" animBg="1"/>
      <p:bldP spid="9279" grpId="0" animBg="1"/>
      <p:bldP spid="9280" grpId="0" animBg="1"/>
      <p:bldP spid="2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4524" y="893813"/>
            <a:ext cx="3184603" cy="2482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" y="0"/>
            <a:ext cx="9143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Работа за компьютером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Требования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>
              <a:defRPr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рабочему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месту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107503" y="1031830"/>
            <a:ext cx="2187213" cy="584775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Проветривание каждый час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107503" y="1905817"/>
            <a:ext cx="2187215" cy="584775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Ежедневная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влажная уборка</a:t>
            </a: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93510" y="2781513"/>
            <a:ext cx="2170692" cy="584775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окнах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 жалюзи (занавеси)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09127" y="908720"/>
            <a:ext cx="3384729" cy="830997"/>
          </a:xfrm>
          <a:prstGeom prst="rect">
            <a:avLst/>
          </a:prstGeom>
          <a:solidFill>
            <a:srgbClr val="99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Помещения для эксплуатации ПЭВМ должны иметь естественное и искусственное освещение.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09127" y="1905817"/>
            <a:ext cx="3390855" cy="1569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Помещения, где размещаются рабочие места с ПЭВМ, должны быть оборудованы защитным заземлением (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занулением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в соответствии с техническими требованиями по эксплуатации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12" y="3668042"/>
            <a:ext cx="2351748" cy="317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25"/>
          <p:cNvSpPr>
            <a:spLocks noChangeArrowheads="1"/>
          </p:cNvSpPr>
          <p:nvPr/>
        </p:nvSpPr>
        <p:spPr bwMode="auto">
          <a:xfrm rot="18308948">
            <a:off x="3540618" y="1801021"/>
            <a:ext cx="709612" cy="663575"/>
          </a:xfrm>
          <a:prstGeom prst="plus">
            <a:avLst>
              <a:gd name="adj" fmla="val 41759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6094" y="4806494"/>
            <a:ext cx="2193122" cy="2040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09127" y="3623268"/>
            <a:ext cx="3384729" cy="1077218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indent="182563">
              <a:buFont typeface="Wingdings" pitchFamily="2" charset="2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кабинете должны быть: </a:t>
            </a:r>
          </a:p>
          <a:p>
            <a:pPr marL="0" lvl="1" indent="182563">
              <a:buFont typeface="Wingdings" pitchFamily="2" charset="2"/>
              <a:buChar char="§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аптечка для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оказания</a:t>
            </a:r>
          </a:p>
          <a:p>
            <a:pPr marL="0" lvl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первой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помощи;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lvl="1" indent="182563">
              <a:buFont typeface="Wingdings" pitchFamily="2" charset="2"/>
              <a:buChar char="§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углекислотный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огнетушитель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2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3752" y="4669661"/>
            <a:ext cx="1292225" cy="16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pic>
        <p:nvPicPr>
          <p:cNvPr id="24" name="Picture 2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34121" y="3877905"/>
            <a:ext cx="783566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59" y="3877905"/>
            <a:ext cx="2531289" cy="3110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35696" y="3541241"/>
            <a:ext cx="2639781" cy="307777"/>
          </a:xfrm>
          <a:prstGeom prst="rect">
            <a:avLst/>
          </a:prstGeom>
          <a:solidFill>
            <a:srgbClr val="9999FF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Правильная рабочая поза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xmlns="" val="12185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644250" y="3101322"/>
            <a:ext cx="6952086" cy="1704125"/>
          </a:xfrm>
          <a:custGeom>
            <a:avLst/>
            <a:gdLst>
              <a:gd name="connsiteX0" fmla="*/ 0 w 7607781"/>
              <a:gd name="connsiteY0" fmla="*/ 0 h 1108923"/>
              <a:gd name="connsiteX1" fmla="*/ 7607781 w 7607781"/>
              <a:gd name="connsiteY1" fmla="*/ 0 h 1108923"/>
              <a:gd name="connsiteX2" fmla="*/ 7607781 w 7607781"/>
              <a:gd name="connsiteY2" fmla="*/ 1108923 h 1108923"/>
              <a:gd name="connsiteX3" fmla="*/ 0 w 7607781"/>
              <a:gd name="connsiteY3" fmla="*/ 1108923 h 1108923"/>
              <a:gd name="connsiteX4" fmla="*/ 0 w 7607781"/>
              <a:gd name="connsiteY4" fmla="*/ 0 h 1108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7781" h="1108923">
                <a:moveTo>
                  <a:pt x="0" y="0"/>
                </a:moveTo>
                <a:lnTo>
                  <a:pt x="7607781" y="0"/>
                </a:lnTo>
                <a:lnTo>
                  <a:pt x="7607781" y="1108923"/>
                </a:lnTo>
                <a:lnTo>
                  <a:pt x="0" y="1108923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880208" tIns="152400" rIns="152400" bIns="152400" numCol="1" spcCol="1270" anchor="ctr" anchorCtr="0">
            <a:noAutofit/>
          </a:bodyPr>
          <a:lstStyle/>
          <a:p>
            <a:pPr marL="452438" lvl="0" indent="-98425" algn="l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ru-RU" sz="1400" dirty="0" smtClean="0"/>
              <a:t>Назначить ответственное лицо по обеспечению безопасности работников при эксплуатации ПЭВМ, копировальной техники.</a:t>
            </a:r>
          </a:p>
          <a:p>
            <a:pPr marL="452438" lvl="0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ru-RU" sz="1400" dirty="0" smtClean="0"/>
              <a:t>Не допускается  эксплуатация копировальной техники и ПЭВМ</a:t>
            </a:r>
            <a:r>
              <a:rPr lang="ru-RU" sz="1400" dirty="0"/>
              <a:t>, </a:t>
            </a:r>
            <a:r>
              <a:rPr lang="ru-RU" sz="1400" dirty="0" smtClean="0"/>
              <a:t>не имеющих санитарно-эпидемиологического заключения.</a:t>
            </a:r>
          </a:p>
          <a:p>
            <a:pPr marL="452438" lvl="0" indent="-98425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ru-RU" sz="1400" dirty="0" smtClean="0"/>
              <a:t>Обеспечить проведение производственного контроля за соблюдением санитарных правил и нормативов на </a:t>
            </a:r>
            <a:r>
              <a:rPr lang="ru-RU" sz="1400" dirty="0"/>
              <a:t>рабочих местах:  </a:t>
            </a:r>
            <a:r>
              <a:rPr lang="ru-RU" sz="1400" dirty="0" smtClean="0"/>
              <a:t>СанПиН 2.2.2./2.4.1340-03</a:t>
            </a:r>
            <a:r>
              <a:rPr lang="ru-RU" sz="1400" dirty="0"/>
              <a:t>, СанПиН </a:t>
            </a:r>
            <a:r>
              <a:rPr lang="ru-RU" sz="1400" dirty="0" smtClean="0"/>
              <a:t>2.2.2.1332-03.</a:t>
            </a:r>
            <a:endParaRPr lang="ru-RU" sz="1400" kern="1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20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Порядок </a:t>
            </a:r>
            <a:r>
              <a:rPr lang="ru-RU" sz="2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действия </a:t>
            </a:r>
            <a:r>
              <a:rPr lang="ru-RU" sz="20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работодателя по обеспечению безопасности работников, использующих ПЭВМ и копировальную технику</a:t>
            </a:r>
          </a:p>
        </p:txBody>
      </p:sp>
      <p:sp>
        <p:nvSpPr>
          <p:cNvPr id="6" name="Арка 5"/>
          <p:cNvSpPr/>
          <p:nvPr/>
        </p:nvSpPr>
        <p:spPr>
          <a:xfrm>
            <a:off x="-6157192" y="-387424"/>
            <a:ext cx="7521105" cy="7678787"/>
          </a:xfrm>
          <a:prstGeom prst="blockArc">
            <a:avLst>
              <a:gd name="adj1" fmla="val 19020304"/>
              <a:gd name="adj2" fmla="val 2915628"/>
              <a:gd name="adj3" fmla="val 375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Полилиния 6"/>
          <p:cNvSpPr/>
          <p:nvPr/>
        </p:nvSpPr>
        <p:spPr>
          <a:xfrm>
            <a:off x="670884" y="676252"/>
            <a:ext cx="8365612" cy="2296864"/>
          </a:xfrm>
          <a:custGeom>
            <a:avLst/>
            <a:gdLst>
              <a:gd name="connsiteX0" fmla="*/ 0 w 8010874"/>
              <a:gd name="connsiteY0" fmla="*/ 0 h 1108923"/>
              <a:gd name="connsiteX1" fmla="*/ 8010874 w 8010874"/>
              <a:gd name="connsiteY1" fmla="*/ 0 h 1108923"/>
              <a:gd name="connsiteX2" fmla="*/ 8010874 w 8010874"/>
              <a:gd name="connsiteY2" fmla="*/ 1108923 h 1108923"/>
              <a:gd name="connsiteX3" fmla="*/ 0 w 8010874"/>
              <a:gd name="connsiteY3" fmla="*/ 1108923 h 1108923"/>
              <a:gd name="connsiteX4" fmla="*/ 0 w 8010874"/>
              <a:gd name="connsiteY4" fmla="*/ 0 h 1108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0874" h="1108923">
                <a:moveTo>
                  <a:pt x="0" y="0"/>
                </a:moveTo>
                <a:lnTo>
                  <a:pt x="8010874" y="0"/>
                </a:lnTo>
                <a:lnTo>
                  <a:pt x="8010874" y="1108923"/>
                </a:lnTo>
                <a:lnTo>
                  <a:pt x="0" y="1108923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880208" tIns="152400" rIns="152400" bIns="152400" numCol="1" spcCol="1270" anchor="ctr" anchorCtr="0">
            <a:noAutofit/>
          </a:bodyPr>
          <a:lstStyle/>
          <a:p>
            <a:pPr marL="452438" lvl="0" indent="88900" algn="l" defTabSz="2667000">
              <a:spcBef>
                <a:spcPct val="0"/>
              </a:spcBef>
              <a:buFontTx/>
              <a:buChar char="-"/>
            </a:pPr>
            <a:r>
              <a:rPr lang="ru-RU" sz="1400" kern="1200" dirty="0" smtClean="0">
                <a:solidFill>
                  <a:schemeClr val="bg1"/>
                </a:solidFill>
              </a:rPr>
              <a:t>Провести вводный инструктаж по охране труда, по электробезопасности и пожарной безопасности пользователям ПЭВМ и копировальной техники.</a:t>
            </a:r>
          </a:p>
          <a:p>
            <a:pPr marL="452438" indent="88900" defTabSz="2667000">
              <a:spcBef>
                <a:spcPct val="0"/>
              </a:spcBef>
              <a:buFontTx/>
              <a:buChar char="-"/>
            </a:pPr>
            <a:r>
              <a:rPr lang="ru-RU" sz="1400" kern="1200" dirty="0" smtClean="0">
                <a:solidFill>
                  <a:schemeClr val="bg1"/>
                </a:solidFill>
              </a:rPr>
              <a:t>Разработать и утвердить по согласованию с выборным профсоюзным органом Инструкцию по охране труда для пользователя ПЭВМ, Инструкцию по охране </a:t>
            </a:r>
            <a:r>
              <a:rPr lang="ru-RU" sz="1400" dirty="0">
                <a:solidFill>
                  <a:schemeClr val="bg1"/>
                </a:solidFill>
              </a:rPr>
              <a:t>труда </a:t>
            </a:r>
            <a:r>
              <a:rPr lang="ru-RU" sz="1400" dirty="0" smtClean="0">
                <a:solidFill>
                  <a:schemeClr val="bg1"/>
                </a:solidFill>
              </a:rPr>
              <a:t>при работе на копировано-множительной технике, </a:t>
            </a:r>
            <a:r>
              <a:rPr lang="ru-RU" sz="1400" kern="1200" dirty="0" smtClean="0">
                <a:solidFill>
                  <a:schemeClr val="bg1"/>
                </a:solidFill>
              </a:rPr>
              <a:t>Инструкцию для присвоения 1 группы по электробезопасности, программу </a:t>
            </a:r>
            <a:r>
              <a:rPr lang="ru-RU" sz="1400" dirty="0" smtClean="0">
                <a:solidFill>
                  <a:schemeClr val="bg1"/>
                </a:solidFill>
              </a:rPr>
              <a:t>обучения для пользователей ПЭВМ и копировальной техники</a:t>
            </a:r>
            <a:r>
              <a:rPr lang="ru-RU" sz="1400" kern="1200" dirty="0" smtClean="0">
                <a:solidFill>
                  <a:schemeClr val="bg1"/>
                </a:solidFill>
              </a:rPr>
              <a:t>.</a:t>
            </a:r>
          </a:p>
          <a:p>
            <a:pPr marL="452438" indent="88900" defTabSz="2667000">
              <a:spcBef>
                <a:spcPct val="0"/>
              </a:spcBef>
              <a:buFontTx/>
              <a:buChar char="-"/>
            </a:pPr>
            <a:r>
              <a:rPr lang="ru-RU" sz="1400" dirty="0" smtClean="0">
                <a:solidFill>
                  <a:schemeClr val="bg1"/>
                </a:solidFill>
              </a:rPr>
              <a:t>Провести </a:t>
            </a:r>
            <a:r>
              <a:rPr lang="ru-RU" sz="1400" dirty="0">
                <a:solidFill>
                  <a:schemeClr val="bg1"/>
                </a:solidFill>
              </a:rPr>
              <a:t>обучение пользователей безопасным приемам и методам </a:t>
            </a:r>
            <a:r>
              <a:rPr lang="ru-RU" sz="1400" dirty="0" smtClean="0">
                <a:solidFill>
                  <a:schemeClr val="bg1"/>
                </a:solidFill>
              </a:rPr>
              <a:t>работы.</a:t>
            </a:r>
          </a:p>
          <a:p>
            <a:pPr marL="452438" indent="88900" defTabSz="2667000">
              <a:spcBef>
                <a:spcPct val="0"/>
              </a:spcBef>
              <a:buFontTx/>
              <a:buChar char="-"/>
            </a:pPr>
            <a:r>
              <a:rPr lang="ru-RU" sz="1400" dirty="0" smtClean="0">
                <a:solidFill>
                  <a:schemeClr val="bg1"/>
                </a:solidFill>
              </a:rPr>
              <a:t>Провести проверку знаний требований охраны труда  не позднее месяца со дня трудоустройства, в последующем ежегодно.  </a:t>
            </a:r>
            <a:endParaRPr lang="ru-RU" sz="1400" dirty="0">
              <a:solidFill>
                <a:schemeClr val="bg1"/>
              </a:solidFill>
            </a:endParaRPr>
          </a:p>
          <a:p>
            <a:pPr marL="285750" lvl="0" indent="-285750" algn="l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endParaRPr lang="ru-RU" sz="1400" kern="1200" dirty="0"/>
          </a:p>
        </p:txBody>
      </p:sp>
      <p:sp>
        <p:nvSpPr>
          <p:cNvPr id="8" name="Овал 7"/>
          <p:cNvSpPr/>
          <p:nvPr/>
        </p:nvSpPr>
        <p:spPr>
          <a:xfrm>
            <a:off x="0" y="1052736"/>
            <a:ext cx="1907704" cy="144016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ru-RU" sz="1400" b="1" dirty="0" smtClean="0"/>
              <a:t>Обучение </a:t>
            </a:r>
            <a:r>
              <a:rPr lang="ru-RU" sz="1200" b="1" dirty="0" smtClean="0"/>
              <a:t>пользователей ПЭВМ и копировальной техники</a:t>
            </a:r>
            <a:endParaRPr lang="ru-RU" sz="1200" b="1" dirty="0"/>
          </a:p>
        </p:txBody>
      </p:sp>
      <p:sp>
        <p:nvSpPr>
          <p:cNvPr id="11" name="Полилиния 10"/>
          <p:cNvSpPr/>
          <p:nvPr/>
        </p:nvSpPr>
        <p:spPr>
          <a:xfrm>
            <a:off x="644250" y="4999382"/>
            <a:ext cx="8392246" cy="1637442"/>
          </a:xfrm>
          <a:custGeom>
            <a:avLst/>
            <a:gdLst>
              <a:gd name="connsiteX0" fmla="*/ 0 w 8010874"/>
              <a:gd name="connsiteY0" fmla="*/ 0 h 1108923"/>
              <a:gd name="connsiteX1" fmla="*/ 8010874 w 8010874"/>
              <a:gd name="connsiteY1" fmla="*/ 0 h 1108923"/>
              <a:gd name="connsiteX2" fmla="*/ 8010874 w 8010874"/>
              <a:gd name="connsiteY2" fmla="*/ 1108923 h 1108923"/>
              <a:gd name="connsiteX3" fmla="*/ 0 w 8010874"/>
              <a:gd name="connsiteY3" fmla="*/ 1108923 h 1108923"/>
              <a:gd name="connsiteX4" fmla="*/ 0 w 8010874"/>
              <a:gd name="connsiteY4" fmla="*/ 0 h 1108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0874" h="1108923">
                <a:moveTo>
                  <a:pt x="0" y="0"/>
                </a:moveTo>
                <a:lnTo>
                  <a:pt x="8010874" y="0"/>
                </a:lnTo>
                <a:lnTo>
                  <a:pt x="8010874" y="1108923"/>
                </a:lnTo>
                <a:lnTo>
                  <a:pt x="0" y="1108923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880208" tIns="152400" rIns="152400" bIns="152400" numCol="1" spcCol="1270" anchor="ctr" anchorCtr="0">
            <a:noAutofit/>
          </a:bodyPr>
          <a:lstStyle/>
          <a:p>
            <a:pPr marL="452438" lvl="0" indent="-98425" defTabSz="2667000">
              <a:spcBef>
                <a:spcPct val="0"/>
              </a:spcBef>
              <a:tabLst>
                <a:tab pos="265113" algn="l"/>
              </a:tabLst>
            </a:pPr>
            <a:r>
              <a:rPr lang="ru-RU" sz="1400" kern="1200" dirty="0" smtClean="0"/>
              <a:t>- </a:t>
            </a:r>
            <a:r>
              <a:rPr lang="ru-RU" sz="1400" kern="1200" dirty="0" smtClean="0">
                <a:cs typeface="Times New Roman" pitchFamily="18" charset="0"/>
              </a:rPr>
              <a:t>Помещения с ПЭВМ обеспечить естественным и искусственным освещением,</a:t>
            </a:r>
            <a:r>
              <a:rPr lang="ru-RU" sz="1400" dirty="0"/>
              <a:t> </a:t>
            </a:r>
            <a:r>
              <a:rPr lang="ru-RU" sz="1400" dirty="0" smtClean="0"/>
              <a:t>системами отопления, вентиляции и </a:t>
            </a:r>
            <a:r>
              <a:rPr lang="ru-RU" sz="1400" dirty="0"/>
              <a:t>кондиционирования </a:t>
            </a:r>
            <a:r>
              <a:rPr lang="ru-RU" sz="1400" dirty="0" smtClean="0"/>
              <a:t>воздуха,</a:t>
            </a:r>
            <a:r>
              <a:rPr lang="ru-RU" sz="1400" kern="1200" dirty="0" smtClean="0">
                <a:cs typeface="Times New Roman" pitchFamily="18" charset="0"/>
              </a:rPr>
              <a:t> поддерживать   параметры микроклимата,  уровни электромагнитных излучений, положительные и отрицательные аэроионы в воздухе помещений, уровни шума и вибрации на допустимом уровне, соответствующем требованиям СанПиН </a:t>
            </a:r>
            <a:r>
              <a:rPr lang="ru-RU" sz="1400" dirty="0"/>
              <a:t>2.2.2./</a:t>
            </a:r>
            <a:r>
              <a:rPr lang="ru-RU" sz="1400" dirty="0" smtClean="0"/>
              <a:t>2.4.1340-03</a:t>
            </a:r>
          </a:p>
          <a:p>
            <a:pPr marL="452438" lvl="0" indent="-98425" defTabSz="2667000">
              <a:spcBef>
                <a:spcPct val="0"/>
              </a:spcBef>
              <a:tabLst>
                <a:tab pos="265113" algn="l"/>
              </a:tabLst>
            </a:pPr>
            <a:r>
              <a:rPr lang="ru-RU" sz="1400" kern="1200" dirty="0" smtClean="0">
                <a:cs typeface="Times New Roman" pitchFamily="18" charset="0"/>
              </a:rPr>
              <a:t>- Обеспечить пользователей эргономичной мебелью (одноместный рабочий стол и поворотно-подъемный </a:t>
            </a:r>
            <a:r>
              <a:rPr lang="ru-RU" sz="1400" dirty="0">
                <a:cs typeface="Times New Roman" pitchFamily="18" charset="0"/>
              </a:rPr>
              <a:t>стул </a:t>
            </a:r>
            <a:r>
              <a:rPr lang="ru-RU" sz="1400" dirty="0" smtClean="0">
                <a:cs typeface="Times New Roman" pitchFamily="18" charset="0"/>
              </a:rPr>
              <a:t>(кресло</a:t>
            </a:r>
            <a:r>
              <a:rPr lang="ru-RU" sz="1400" kern="1200" dirty="0" smtClean="0">
                <a:cs typeface="Times New Roman" pitchFamily="18" charset="0"/>
              </a:rPr>
              <a:t>). </a:t>
            </a:r>
            <a:endParaRPr lang="ru-RU" sz="1400" kern="1200" dirty="0"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659" y="5150354"/>
            <a:ext cx="1780712" cy="122413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ru-RU" sz="1300" b="1" dirty="0" smtClean="0">
                <a:cs typeface="Times New Roman" pitchFamily="18" charset="0"/>
              </a:rPr>
              <a:t>Организация</a:t>
            </a:r>
            <a:r>
              <a:rPr lang="ru-RU" sz="1400" b="1" dirty="0" smtClean="0">
                <a:cs typeface="Times New Roman" pitchFamily="18" charset="0"/>
              </a:rPr>
              <a:t> рабочих мест</a:t>
            </a:r>
            <a:endParaRPr lang="ru-RU" sz="1400" b="1" dirty="0"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658" y="3212976"/>
            <a:ext cx="1904046" cy="136815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ru-RU" sz="1300" dirty="0" smtClean="0"/>
              <a:t>Безопасная эксплуатация ПЭВМ и </a:t>
            </a:r>
            <a:r>
              <a:rPr lang="ru-RU" sz="1200" b="1" dirty="0" smtClean="0"/>
              <a:t>копировальной</a:t>
            </a:r>
            <a:r>
              <a:rPr lang="ru-RU" sz="1300" dirty="0" smtClean="0"/>
              <a:t> техники</a:t>
            </a:r>
            <a:endParaRPr lang="ru-RU" sz="1300" b="1" dirty="0"/>
          </a:p>
        </p:txBody>
      </p:sp>
      <p:pic>
        <p:nvPicPr>
          <p:cNvPr id="13" name="Picture 27" descr="j02857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931900"/>
            <a:ext cx="2574988" cy="221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3161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7" y="4840307"/>
            <a:ext cx="1976533" cy="184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412"/>
            <a:ext cx="9144000" cy="1112861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 algn="ctr" defTabSz="187325">
              <a:buNone/>
              <a:tabLst>
                <a:tab pos="2155825" algn="l"/>
              </a:tabLst>
            </a:pPr>
            <a:r>
              <a:rPr lang="ru-RU" sz="24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cs typeface="Aharoni" pitchFamily="2" charset="-79"/>
              </a:rPr>
              <a:t>Обязанности ответственного лица по обеспечению безопасности работников при эксплуатации ПЭВМ  </a:t>
            </a:r>
            <a:r>
              <a:rPr lang="ru-RU" sz="2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cs typeface="Aharoni" pitchFamily="2" charset="-79"/>
              </a:rPr>
              <a:t/>
            </a:r>
            <a:br>
              <a:rPr lang="ru-RU" sz="2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cs typeface="Aharoni" pitchFamily="2" charset="-79"/>
              </a:rPr>
            </a:br>
            <a:r>
              <a:rPr lang="ru-RU" sz="2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cs typeface="Aharoni" pitchFamily="2" charset="-79"/>
              </a:rPr>
              <a:t>и </a:t>
            </a:r>
            <a:r>
              <a:rPr lang="ru-RU" sz="24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cs typeface="Aharoni" pitchFamily="2" charset="-79"/>
              </a:rPr>
              <a:t>копировальной техники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6333" y="1042858"/>
            <a:ext cx="89644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9875" algn="just" defTabSz="722313">
              <a:tabLst>
                <a:tab pos="452438" algn="l"/>
              </a:tabLst>
            </a:pPr>
            <a:r>
              <a:rPr lang="ru-RU" sz="1400" dirty="0" smtClean="0">
                <a:cs typeface="Aharoni" pitchFamily="2" charset="-79"/>
              </a:rPr>
              <a:t>1</a:t>
            </a:r>
            <a:r>
              <a:rPr lang="ru-RU" sz="1400" dirty="0">
                <a:cs typeface="Aharoni" pitchFamily="2" charset="-79"/>
              </a:rPr>
              <a:t>.	</a:t>
            </a:r>
            <a:r>
              <a:rPr lang="ru-RU" sz="1400" dirty="0" smtClean="0">
                <a:cs typeface="Aharoni" pitchFamily="2" charset="-79"/>
              </a:rPr>
              <a:t> Организовать </a:t>
            </a:r>
            <a:r>
              <a:rPr lang="ru-RU" sz="1400" dirty="0">
                <a:cs typeface="Aharoni" pitchFamily="2" charset="-79"/>
              </a:rPr>
              <a:t>бесперебойную, технически </a:t>
            </a:r>
            <a:r>
              <a:rPr lang="ru-RU" sz="1400" dirty="0" smtClean="0">
                <a:cs typeface="Aharoni" pitchFamily="2" charset="-79"/>
              </a:rPr>
              <a:t>исправную </a:t>
            </a:r>
            <a:r>
              <a:rPr lang="ru-RU" sz="1400" dirty="0">
                <a:cs typeface="Aharoni" pitchFamily="2" charset="-79"/>
              </a:rPr>
              <a:t>эксплуатацию и надежную работу </a:t>
            </a:r>
            <a:r>
              <a:rPr lang="ru-RU" sz="1400" dirty="0" smtClean="0">
                <a:cs typeface="Aharoni" pitchFamily="2" charset="-79"/>
              </a:rPr>
              <a:t>ПЭВМ и копировально-множительной техники в соответствии с требованиями безопасности. </a:t>
            </a:r>
          </a:p>
          <a:p>
            <a:pPr indent="269875" algn="just" defTabSz="722313">
              <a:tabLst>
                <a:tab pos="539750" algn="l"/>
              </a:tabLst>
            </a:pPr>
            <a:r>
              <a:rPr lang="ru-RU" sz="1400" dirty="0" smtClean="0">
                <a:cs typeface="Aharoni" pitchFamily="2" charset="-79"/>
              </a:rPr>
              <a:t>2. Организовать приобретение, использование ПЭВМ и копировально-множительной техники, прошедших  обязательную сертификацию на соответствие  </a:t>
            </a:r>
            <a:r>
              <a:rPr lang="ru-RU" sz="1400" dirty="0">
                <a:cs typeface="Aharoni" pitchFamily="2" charset="-79"/>
              </a:rPr>
              <a:t>требованиям </a:t>
            </a:r>
            <a:r>
              <a:rPr lang="ru-RU" sz="1400" dirty="0" smtClean="0">
                <a:cs typeface="Aharoni" pitchFamily="2" charset="-79"/>
              </a:rPr>
              <a:t>государственных стандартов, санитарных правил и норм. </a:t>
            </a:r>
          </a:p>
          <a:p>
            <a:pPr indent="269875" algn="just" defTabSz="722313">
              <a:tabLst>
                <a:tab pos="539750" algn="l"/>
              </a:tabLst>
            </a:pPr>
            <a:r>
              <a:rPr lang="ru-RU" sz="1400" dirty="0" smtClean="0">
                <a:cs typeface="Aharoni" pitchFamily="2" charset="-79"/>
              </a:rPr>
              <a:t>3. Обеспечить размещение рабочих мест с ПЭВМ в помещениях, с естественным и искусственным освещением, оборудованных защитным заземлением (</a:t>
            </a:r>
            <a:r>
              <a:rPr lang="ru-RU" sz="1400" dirty="0" err="1" smtClean="0">
                <a:cs typeface="Aharoni" pitchFamily="2" charset="-79"/>
              </a:rPr>
              <a:t>занулением</a:t>
            </a:r>
            <a:r>
              <a:rPr lang="ru-RU" sz="1400" dirty="0" smtClean="0">
                <a:cs typeface="Aharoni" pitchFamily="2" charset="-79"/>
              </a:rPr>
              <a:t>) в соответствии с техническими требованиями по эксплуатации, системой вентиляции и кондиционирования воздуха, системой отопления. Помещения с ПЭВМ оборудовать автоматической пожарной сигнализацией и обеспечить первичными средствами пожаротушения. </a:t>
            </a:r>
          </a:p>
          <a:p>
            <a:pPr indent="269875" algn="just" defTabSz="722313">
              <a:tabLst>
                <a:tab pos="539750" algn="l"/>
              </a:tabLst>
            </a:pPr>
            <a:r>
              <a:rPr lang="ru-RU" sz="1400" dirty="0" smtClean="0">
                <a:cs typeface="Aharoni" pitchFamily="2" charset="-79"/>
              </a:rPr>
              <a:t>4. Организовать установку </a:t>
            </a:r>
            <a:r>
              <a:rPr lang="ru-RU" sz="1400" dirty="0" smtClean="0"/>
              <a:t>местных отсосов в </a:t>
            </a:r>
            <a:r>
              <a:rPr lang="ru-RU" sz="1400" dirty="0" smtClean="0">
                <a:cs typeface="Aharoni" pitchFamily="2" charset="-79"/>
              </a:rPr>
              <a:t> </a:t>
            </a:r>
            <a:r>
              <a:rPr lang="ru-RU" sz="1400" dirty="0"/>
              <a:t>м</a:t>
            </a:r>
            <a:r>
              <a:rPr lang="ru-RU" sz="1400" dirty="0" smtClean="0"/>
              <a:t>еста </a:t>
            </a:r>
            <a:r>
              <a:rPr lang="ru-RU" sz="1400" dirty="0"/>
              <a:t>выделения вредных </a:t>
            </a:r>
            <a:r>
              <a:rPr lang="ru-RU" sz="1400" dirty="0" smtClean="0"/>
              <a:t>веществ от копировальной техники. Аппараты</a:t>
            </a:r>
            <a:r>
              <a:rPr lang="ru-RU" sz="1400" dirty="0"/>
              <a:t>, имеющие встроенные озоновые фильтры, могут эксплуатироваться без дополнительного устройства местной вытяжной </a:t>
            </a:r>
            <a:r>
              <a:rPr lang="ru-RU" sz="1400" dirty="0" smtClean="0"/>
              <a:t>вентиляции.</a:t>
            </a:r>
          </a:p>
          <a:p>
            <a:pPr indent="269875" algn="just" defTabSz="722313">
              <a:tabLst>
                <a:tab pos="539750" algn="l"/>
              </a:tabLst>
            </a:pPr>
            <a:r>
              <a:rPr lang="ru-RU" sz="1400" dirty="0" smtClean="0"/>
              <a:t>5.  </a:t>
            </a:r>
            <a:r>
              <a:rPr lang="ru-RU" sz="1400" dirty="0" smtClean="0">
                <a:cs typeface="Aharoni" pitchFamily="2" charset="-79"/>
              </a:rPr>
              <a:t>Осуществлять </a:t>
            </a:r>
            <a:r>
              <a:rPr lang="ru-RU" sz="1400" dirty="0">
                <a:cs typeface="Aharoni" pitchFamily="2" charset="-79"/>
              </a:rPr>
              <a:t>контроль за </a:t>
            </a:r>
            <a:r>
              <a:rPr lang="ru-RU" sz="1400" dirty="0" smtClean="0">
                <a:cs typeface="Aharoni" pitchFamily="2" charset="-79"/>
              </a:rPr>
              <a:t>соблюдением требований безопасности при размещении мест пользователей ПЭВМ и копировально-множительной техники: </a:t>
            </a:r>
            <a:r>
              <a:rPr lang="ru-RU" sz="1400" dirty="0">
                <a:cs typeface="Aharoni" pitchFamily="2" charset="-79"/>
              </a:rPr>
              <a:t>з</a:t>
            </a:r>
            <a:r>
              <a:rPr lang="ru-RU" sz="1400" dirty="0" smtClean="0">
                <a:cs typeface="Aharoni" pitchFamily="2" charset="-79"/>
              </a:rPr>
              <a:t>апрещается размещать ПЭВМ вблизи силовых кабелей и вводов, высоковольтных трансформаторов, технологического оборудования, создающего помехи в работе ПЭВМ; не допускать хранение в помещениях с ПЭВМ горюче-смазочных, легковоспламеняющихся, химически опасных  веществ и материалов.</a:t>
            </a:r>
            <a:endParaRPr lang="ru-RU" sz="1400" dirty="0"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910" y="4840307"/>
            <a:ext cx="70233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9875" algn="just"/>
            <a:r>
              <a:rPr lang="ru-RU" sz="1400" dirty="0" smtClean="0"/>
              <a:t>6. Разработать инструкцию по охране труда для пользователей ПЭВМ, инструкцию по охране труда при работе на копировально-множительном оборудовании на основании </a:t>
            </a:r>
            <a:r>
              <a:rPr lang="ru-RU" sz="1400" dirty="0"/>
              <a:t>типовых инструкций</a:t>
            </a:r>
            <a:r>
              <a:rPr lang="ru-RU" sz="1400" dirty="0" smtClean="0"/>
              <a:t>, организовать </a:t>
            </a:r>
            <a:r>
              <a:rPr lang="ru-RU" sz="1400" dirty="0"/>
              <a:t>обучение пользователей безопасным приемам и методам </a:t>
            </a:r>
            <a:r>
              <a:rPr lang="ru-RU" sz="1400" dirty="0" smtClean="0"/>
              <a:t>работы согласно утверждённой программы обучения. </a:t>
            </a:r>
          </a:p>
          <a:p>
            <a:pPr lvl="0" indent="269875"/>
            <a:r>
              <a:rPr lang="ru-RU" sz="1400" dirty="0" smtClean="0"/>
              <a:t>7. Организовать проведение производственного контроля за соблюдением требований санитарных норм и правил на рабочих местах пользователей ПЭВМ, копировальной техники, а также  </a:t>
            </a:r>
            <a:r>
              <a:rPr lang="ru-RU" sz="1400" dirty="0"/>
              <a:t>создание безопасных и благоприятных условий труда </a:t>
            </a:r>
            <a:r>
              <a:rPr lang="ru-RU" sz="1400" dirty="0" smtClean="0"/>
              <a:t>при эксплуатации ПЭВМ и копировально-множительной техники.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198257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3708</TotalTime>
  <Words>1898</Words>
  <Application>Microsoft Office PowerPoint</Application>
  <PresentationFormat>Экран (4:3)</PresentationFormat>
  <Paragraphs>195</Paragraphs>
  <Slides>13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Воздушный поток</vt:lpstr>
      <vt:lpstr>Точечный рисунок</vt:lpstr>
      <vt:lpstr>Слайд 1</vt:lpstr>
      <vt:lpstr>МЕТОДИЧЕСКИЕ РЕКОМЕНДАЦИИ</vt:lpstr>
      <vt:lpstr>НОРМАТИВНЫЕ ДОКУМЕНТЫ</vt:lpstr>
      <vt:lpstr>ОБЯЗАННОСТИ РАБОТОДАТЕЛЯ</vt:lpstr>
      <vt:lpstr>ГИГИЕНИЧЕСКИЕ ТРЕБОВАНИЯ К РАЗМЕЩЕНИЮ  КОПИРОВАЛЬНО-МНОЖИТЕЛЬНОЙ ТЕХНИКИ  </vt:lpstr>
      <vt:lpstr>Слайд 6</vt:lpstr>
      <vt:lpstr>Слайд 7</vt:lpstr>
      <vt:lpstr>Порядок действия работодателя по обеспечению безопасности работников, использующих ПЭВМ и копировальную технику</vt:lpstr>
      <vt:lpstr>Обязанности ответственного лица по обеспечению безопасности работников при эксплуатации ПЭВМ   и копировальной техники</vt:lpstr>
      <vt:lpstr>ТРЕБОВАНИЯ БЕЗОПАСНОСТИ ДЛЯ  ПОЛЬЗОВАТЕЛЯ</vt:lpstr>
      <vt:lpstr>Слайд 11</vt:lpstr>
      <vt:lpstr>Регламентированные перерывы для пользователей ПЭВМ</vt:lpstr>
      <vt:lpstr>СРЕДСТВА ЗАЩИТЫ ОТ ИЗЛУЧЕНИЙ ОПТИЧЕСКОГО ДИАПАЗОНА И ЭЛЕКТРОМАГНИТНЫХ ПОЛЕЙ ПЭВМ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pva</cp:lastModifiedBy>
  <cp:revision>214</cp:revision>
  <cp:lastPrinted>2013-07-24T09:06:07Z</cp:lastPrinted>
  <dcterms:created xsi:type="dcterms:W3CDTF">2013-03-13T09:22:19Z</dcterms:created>
  <dcterms:modified xsi:type="dcterms:W3CDTF">2015-04-29T03:17:23Z</dcterms:modified>
</cp:coreProperties>
</file>