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80" r:id="rId3"/>
    <p:sldId id="288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9" r:id="rId16"/>
    <p:sldId id="279" r:id="rId17"/>
    <p:sldId id="297" r:id="rId18"/>
    <p:sldId id="290" r:id="rId19"/>
    <p:sldId id="293" r:id="rId20"/>
    <p:sldId id="281" r:id="rId21"/>
    <p:sldId id="292" r:id="rId22"/>
    <p:sldId id="291" r:id="rId23"/>
    <p:sldId id="294" r:id="rId24"/>
    <p:sldId id="277" r:id="rId25"/>
    <p:sldId id="298" r:id="rId26"/>
    <p:sldId id="299" r:id="rId27"/>
    <p:sldId id="300" r:id="rId28"/>
    <p:sldId id="301" r:id="rId29"/>
    <p:sldId id="302" r:id="rId30"/>
    <p:sldId id="30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8" autoAdjust="0"/>
    <p:restoredTop sz="86380" autoAdjust="0"/>
  </p:normalViewPr>
  <p:slideViewPr>
    <p:cSldViewPr>
      <p:cViewPr varScale="1">
        <p:scale>
          <a:sx n="93" d="100"/>
          <a:sy n="93" d="100"/>
        </p:scale>
        <p:origin x="-5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262DB-6D14-489B-8C12-13A4D9452D01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0C616-F035-4BD0-8B9F-C9899B6DE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C616-F035-4BD0-8B9F-C9899B6DEAA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4955-08E7-46C0-B2C8-471C5BBD406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28F4-EE09-44F3-8704-A010D7A14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4955-08E7-46C0-B2C8-471C5BBD406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28F4-EE09-44F3-8704-A010D7A14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4955-08E7-46C0-B2C8-471C5BBD406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28F4-EE09-44F3-8704-A010D7A14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4955-08E7-46C0-B2C8-471C5BBD406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28F4-EE09-44F3-8704-A010D7A14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4955-08E7-46C0-B2C8-471C5BBD406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28F4-EE09-44F3-8704-A010D7A14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4955-08E7-46C0-B2C8-471C5BBD406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28F4-EE09-44F3-8704-A010D7A14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4955-08E7-46C0-B2C8-471C5BBD406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28F4-EE09-44F3-8704-A010D7A14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4955-08E7-46C0-B2C8-471C5BBD406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28F4-EE09-44F3-8704-A010D7A14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4955-08E7-46C0-B2C8-471C5BBD406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28F4-EE09-44F3-8704-A010D7A14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4955-08E7-46C0-B2C8-471C5BBD406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28F4-EE09-44F3-8704-A010D7A14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4955-08E7-46C0-B2C8-471C5BBD406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13228F4-EE09-44F3-8704-A010D7A146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A24955-08E7-46C0-B2C8-471C5BBD4069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3228F4-EE09-44F3-8704-A010D7A1461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1571" y="785794"/>
            <a:ext cx="6500858" cy="4380872"/>
          </a:xfrm>
          <a:prstGeom prst="rect">
            <a:avLst/>
          </a:prstGeom>
          <a:noFill/>
        </p:spPr>
        <p:txBody>
          <a:bodyPr wrap="none" rtlCol="0">
            <a:prstTxWarp prst="textWave2">
              <a:avLst>
                <a:gd name="adj1" fmla="val 7575"/>
                <a:gd name="adj2" fmla="val 297"/>
              </a:avLst>
            </a:prstTxWarp>
            <a:spAutoFit/>
          </a:bodyPr>
          <a:lstStyle/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parajita" pitchFamily="34" charset="0"/>
              </a:rPr>
              <a:t>ЖАРКИЕ. ЗИМНИЕ. </a:t>
            </a:r>
          </a:p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parajita" pitchFamily="34" charset="0"/>
              </a:rPr>
              <a:t> ТВОИ.</a:t>
            </a:r>
          </a:p>
          <a:p>
            <a:pPr algn="ctr"/>
            <a:endParaRPr lang="ru-RU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parajit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5357826"/>
            <a:ext cx="3214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 Прогимназия №2</a:t>
            </a:r>
          </a:p>
          <a:p>
            <a:r>
              <a:rPr lang="ru-RU" sz="16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г. Воронеж</a:t>
            </a:r>
          </a:p>
          <a:p>
            <a:r>
              <a:rPr lang="ru-RU" sz="16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физкультуры :</a:t>
            </a:r>
          </a:p>
          <a:p>
            <a:r>
              <a:rPr lang="ru-RU" sz="1600" b="1" dirty="0" err="1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Пуговичникова</a:t>
            </a:r>
            <a:r>
              <a:rPr lang="ru-RU" sz="16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 Р. М.</a:t>
            </a:r>
            <a:endParaRPr lang="ru-RU" sz="16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024px-RR5015-0001R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868144" y="3717032"/>
            <a:ext cx="2357454" cy="2357454"/>
          </a:xfrm>
          <a:prstGeom prst="ellipse">
            <a:avLst/>
          </a:prstGeom>
          <a:ln w="38100">
            <a:solidFill>
              <a:schemeClr val="tx1">
                <a:lumMod val="50000"/>
              </a:schemeClr>
            </a:solidFill>
          </a:ln>
          <a:effectLst>
            <a:outerShdw blurRad="381000" dist="50800" dir="5400000" algn="ctr" rotWithShape="0">
              <a:schemeClr val="tx1">
                <a:lumMod val="85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TextBox 4"/>
          <p:cNvSpPr txBox="1"/>
          <p:nvPr/>
        </p:nvSpPr>
        <p:spPr>
          <a:xfrm>
            <a:off x="642910" y="3714752"/>
            <a:ext cx="5000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XXII</a:t>
            </a:r>
            <a:r>
              <a:rPr lang="ru-RU" sz="32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  зимние  Олимпийские  игры</a:t>
            </a:r>
            <a:endParaRPr lang="ru-RU" sz="3200" b="1" u="sng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4650" y="1714488"/>
            <a:ext cx="7834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Вместимость - 8 тыс. человек.  Данный центр предназначен для  соревнований по скоростному  бегу  на коньках .</a:t>
            </a:r>
          </a:p>
          <a:p>
            <a:endParaRPr lang="ru-RU" sz="2200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00166" y="908720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Конькобежный  центр  «Адлер-Арена</a:t>
            </a:r>
            <a:r>
              <a:rPr lang="ru-RU" sz="2400" u="sng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»</a:t>
            </a:r>
          </a:p>
        </p:txBody>
      </p:sp>
      <p:pic>
        <p:nvPicPr>
          <p:cNvPr id="7" name="Рисунок 6" descr="TASS_5464960-pic4_zoom-1000x1000-8682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85786" y="2930074"/>
            <a:ext cx="3600000" cy="2322562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outerShdw blurRad="254000" dist="50800" dir="5400000" algn="ctr" rotWithShape="0">
              <a:schemeClr val="tx1">
                <a:lumMod val="9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Рисунок 7" descr="olimpiada-v-sochi-2014-den-3-konec-24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86314" y="3573016"/>
            <a:ext cx="3600000" cy="2308527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outerShdw blurRad="254000" dist="50800" dir="5400000" algn="ctr" rotWithShape="0">
              <a:schemeClr val="tx1">
                <a:lumMod val="9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ntiolahti_Biathlonzentrum_9_2_2012.jpg"/>
          <p:cNvPicPr>
            <a:picLocks noChangeAspect="1"/>
          </p:cNvPicPr>
          <p:nvPr/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>
          <a:xfrm>
            <a:off x="714348" y="3857628"/>
            <a:ext cx="3600000" cy="2334023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outerShdw blurRad="254000" dist="50800" dir="5400000" algn="ctr" rotWithShape="0">
              <a:schemeClr val="tx1">
                <a:lumMod val="9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Рисунок 5" descr="e3200b2502f5227a270b42bd2cd0a23b.png"/>
          <p:cNvPicPr>
            <a:picLocks noChangeAspect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>
          <a:xfrm>
            <a:off x="4786314" y="3214686"/>
            <a:ext cx="3600000" cy="2342622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outerShdw blurRad="254000" dist="50800" dir="5400000" algn="ctr" rotWithShape="0">
              <a:schemeClr val="tx1">
                <a:lumMod val="9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" name="TextBox 6"/>
          <p:cNvSpPr txBox="1"/>
          <p:nvPr/>
        </p:nvSpPr>
        <p:spPr>
          <a:xfrm>
            <a:off x="877838" y="1785926"/>
            <a:ext cx="7388324" cy="14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Вместимость - 7.5  тыс. человек. Комплекс предназначен  для  соревнований по лыжным гонкам, лыжному двоеборью, биатлону. Он  назван  в честь  горной реки.</a:t>
            </a:r>
          </a:p>
          <a:p>
            <a:endParaRPr lang="ru-RU" sz="2200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endParaRPr lang="ru-RU" sz="2200" dirty="0" smtClean="0"/>
          </a:p>
          <a:p>
            <a:endParaRPr lang="ru-RU" sz="2200" dirty="0" smtClean="0"/>
          </a:p>
          <a:p>
            <a:endParaRPr lang="ru-RU" sz="2200" dirty="0" smtClean="0"/>
          </a:p>
          <a:p>
            <a:endParaRPr lang="ru-RU" sz="2200" dirty="0" smtClean="0"/>
          </a:p>
          <a:p>
            <a:r>
              <a:rPr lang="ru-RU" sz="2200" dirty="0" smtClean="0"/>
              <a:t> </a:t>
            </a:r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1893075" y="908720"/>
            <a:ext cx="5357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Спортивный  комплекс   «Лаура».</a:t>
            </a:r>
          </a:p>
          <a:p>
            <a:r>
              <a:rPr lang="ru-RU" b="1" i="1" dirty="0" smtClean="0"/>
              <a:t> </a:t>
            </a:r>
          </a:p>
          <a:p>
            <a:endParaRPr lang="ru-RU" b="1" i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za_Hutor_Artur_Lebedev_TASS.jpg"/>
          <p:cNvPicPr>
            <a:picLocks noChangeAspect="1"/>
          </p:cNvPicPr>
          <p:nvPr/>
        </p:nvPicPr>
        <p:blipFill>
          <a:blip r:embed="rId2" cstate="email">
            <a:lum bright="-10000" contrast="10000"/>
          </a:blip>
          <a:stretch>
            <a:fillRect/>
          </a:stretch>
        </p:blipFill>
        <p:spPr>
          <a:xfrm>
            <a:off x="4929190" y="3429000"/>
            <a:ext cx="3456384" cy="2664296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outerShdw blurRad="254000" dist="50800" dir="5400000" algn="ctr" rotWithShape="0">
              <a:schemeClr val="tx1">
                <a:lumMod val="9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Рисунок 2" descr="roza hutor.jpg"/>
          <p:cNvPicPr>
            <a:picLocks noChangeAspect="1"/>
          </p:cNvPicPr>
          <p:nvPr/>
        </p:nvPicPr>
        <p:blipFill>
          <a:blip r:embed="rId3" cstate="email">
            <a:lum bright="-10000"/>
          </a:blip>
          <a:stretch>
            <a:fillRect/>
          </a:stretch>
        </p:blipFill>
        <p:spPr>
          <a:xfrm>
            <a:off x="785786" y="3429000"/>
            <a:ext cx="3415764" cy="2736304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outerShdw blurRad="254000" dist="50800" dir="5400000" algn="ctr" rotWithShape="0">
              <a:schemeClr val="tx1">
                <a:lumMod val="9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TextBox 3"/>
          <p:cNvSpPr txBox="1"/>
          <p:nvPr/>
        </p:nvSpPr>
        <p:spPr>
          <a:xfrm>
            <a:off x="607191" y="1714488"/>
            <a:ext cx="792961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Вместимость - 7.5 тыс. человек. Центр предназначен для проведения соревнований по слалому, сноуборду, хафпайпу, акробатике и могулу.  Это  первый горнолыжный курорт России.</a:t>
            </a:r>
          </a:p>
          <a:p>
            <a:endParaRPr lang="ru-RU" sz="2200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endParaRPr lang="ru-RU" sz="2200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endParaRPr lang="ru-RU" sz="2200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0199" y="908720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cs typeface="AngsanaUPC" pitchFamily="18" charset="-34"/>
              </a:rPr>
              <a:t>Горнолыжный центр «Роза-Хутор»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in12130371_71364c2f99311c354dd82ce02c04098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3429000"/>
            <a:ext cx="3672408" cy="2520280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outerShdw blurRad="254000" dist="50800" dir="5400000" algn="ctr" rotWithShape="0">
              <a:schemeClr val="tx1">
                <a:lumMod val="9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/>
          <p:cNvSpPr txBox="1"/>
          <p:nvPr/>
        </p:nvSpPr>
        <p:spPr>
          <a:xfrm>
            <a:off x="678629" y="1714488"/>
            <a:ext cx="77867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Вместимость комплекса составляет 7.5 тыс. человек.</a:t>
            </a:r>
          </a:p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Здесь проводились соревнования по прыжкам с трамплина и лыжному двоеборью.</a:t>
            </a:r>
          </a:p>
          <a:p>
            <a:endParaRPr lang="ru-RU" sz="2200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</a:t>
            </a:r>
            <a:endParaRPr lang="ru-RU" sz="2200" dirty="0"/>
          </a:p>
        </p:txBody>
      </p:sp>
      <p:pic>
        <p:nvPicPr>
          <p:cNvPr id="7" name="Рисунок 6" descr="5d0a80.jpg"/>
          <p:cNvPicPr>
            <a:picLocks noChangeAspect="1"/>
          </p:cNvPicPr>
          <p:nvPr/>
        </p:nvPicPr>
        <p:blipFill>
          <a:blip r:embed="rId3" cstate="email">
            <a:lum bright="-10000"/>
          </a:blip>
          <a:stretch>
            <a:fillRect/>
          </a:stretch>
        </p:blipFill>
        <p:spPr>
          <a:xfrm>
            <a:off x="4786314" y="3000372"/>
            <a:ext cx="3600400" cy="2538683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outerShdw blurRad="254000" dist="50800" dir="5400000" algn="ctr" rotWithShape="0">
              <a:schemeClr val="tx1">
                <a:lumMod val="9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" name="TextBox 7"/>
          <p:cNvSpPr txBox="1"/>
          <p:nvPr/>
        </p:nvSpPr>
        <p:spPr>
          <a:xfrm>
            <a:off x="7812360" y="21328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812360" y="220486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812360" y="21328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28860" y="908720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Комплекс  «Русские  горки»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chi_bobsleigh_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8024" y="2924944"/>
            <a:ext cx="3621250" cy="2520280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outerShdw blurRad="254000" dist="50800" dir="5400000" algn="ctr" rotWithShape="0">
              <a:schemeClr val="tx1">
                <a:lumMod val="9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Рисунок 2" descr="bobsleightrack_64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3568" y="3284984"/>
            <a:ext cx="3600000" cy="2661307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outerShdw blurRad="254000" dist="50800" dir="5400000" algn="ctr" rotWithShape="0">
              <a:schemeClr val="tx1">
                <a:lumMod val="9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TextBox 3"/>
          <p:cNvSpPr txBox="1"/>
          <p:nvPr/>
        </p:nvSpPr>
        <p:spPr>
          <a:xfrm>
            <a:off x="607191" y="1700808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Вместимость  центра  составляет  5 тыс. человек.  Здесь проходили  соревнования по санному спорту, бобслею </a:t>
            </a:r>
          </a:p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и скелетону.</a:t>
            </a:r>
          </a:p>
          <a:p>
            <a:endParaRPr lang="ru-RU" sz="2400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60968" y="908720"/>
            <a:ext cx="4822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Центр  «Санного  спорта»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email">
            <a:lum contrast="30000"/>
          </a:blip>
          <a:stretch>
            <a:fillRect/>
          </a:stretch>
        </p:blipFill>
        <p:spPr>
          <a:xfrm>
            <a:off x="4788024" y="3573016"/>
            <a:ext cx="3600000" cy="2550398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outerShdw blurRad="254000" dist="50800" dir="5400000" algn="ctr" rotWithShape="0">
              <a:schemeClr val="tx1">
                <a:lumMod val="8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Рисунок 4" descr="20f71b7745454021ad08c9e755f0f51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83568" y="3284984"/>
            <a:ext cx="3600000" cy="2571768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outerShdw blurRad="254000" dist="50800" dir="5400000" algn="ctr" rotWithShape="0">
              <a:schemeClr val="tx1">
                <a:lumMod val="8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Прямоугольник 5"/>
          <p:cNvSpPr/>
          <p:nvPr/>
        </p:nvSpPr>
        <p:spPr>
          <a:xfrm>
            <a:off x="642910" y="1556792"/>
            <a:ext cx="78175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Вместимость фристайл-центра 4 тыс</a:t>
            </a:r>
            <a:r>
              <a:rPr lang="ru-RU" sz="2200" b="1" i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. </a:t>
            </a:r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человек.</a:t>
            </a:r>
          </a:p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Вместимость сноуборд-парка 6.250 тыс. человек.</a:t>
            </a:r>
          </a:p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В этом экстрим - парке </a:t>
            </a:r>
            <a:r>
              <a:rPr lang="ru-RU" sz="2200" dirty="0" err="1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прововились</a:t>
            </a:r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соревнования по ски-кроссу, хафпайпу, слалому и сноуборду.</a:t>
            </a:r>
          </a:p>
          <a:p>
            <a:endParaRPr lang="ru-RU" sz="2200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908720"/>
            <a:ext cx="4572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Эстрим – парк «Роза Хутор»</a:t>
            </a:r>
            <a:endParaRPr lang="ru-RU" sz="2400" u="sng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78893" y="908720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Олимпийская   деревня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2071678"/>
            <a:ext cx="31432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Олимпийская деревня построена на территории Олимпийского парка, на берегу Чёрного моря. Она состоит из 47 корпусов и рассчитана на 3 тыс. человек.</a:t>
            </a:r>
            <a:endParaRPr lang="ru-RU" sz="22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5429264"/>
            <a:ext cx="735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В Олимпийской деревне проживали спортсмены, журналисты и члены Олимпийской семьи. </a:t>
            </a:r>
            <a:endParaRPr lang="ru-RU" sz="22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pic>
        <p:nvPicPr>
          <p:cNvPr id="16" name="Рисунок 15" descr="466x10000_out_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2071678"/>
            <a:ext cx="4778817" cy="3189296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outerShdw blurRad="254000" dist="50800" dir="5400000" algn="ctr" rotWithShape="0">
              <a:schemeClr val="tx1">
                <a:lumMod val="9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INNGSnrzOE1hb6jikPpP87jS1pimxYS.jpg"/>
          <p:cNvPicPr>
            <a:picLocks noChangeAspect="1"/>
          </p:cNvPicPr>
          <p:nvPr/>
        </p:nvPicPr>
        <p:blipFill>
          <a:blip r:embed="rId2" cstate="email">
            <a:lum bright="-10000" contrast="30000"/>
          </a:blip>
          <a:stretch>
            <a:fillRect/>
          </a:stretch>
        </p:blipFill>
        <p:spPr>
          <a:xfrm>
            <a:off x="1835696" y="2780928"/>
            <a:ext cx="5524539" cy="3387977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outerShdw blurRad="254000" dist="50800" dir="5400000" algn="ctr" rotWithShape="0">
              <a:schemeClr val="tx1">
                <a:lumMod val="9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" name="TextBox 6"/>
          <p:cNvSpPr txBox="1"/>
          <p:nvPr/>
        </p:nvSpPr>
        <p:spPr>
          <a:xfrm>
            <a:off x="971600" y="1628800"/>
            <a:ext cx="764006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1  декабря  2009 г.  оргкомитет  «Сочи  2014»  представил эмблему  (логотип) Игр  2014 г.</a:t>
            </a:r>
          </a:p>
          <a:p>
            <a:endParaRPr lang="ru-RU" sz="2200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</a:t>
            </a:r>
          </a:p>
          <a:p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836712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Логотип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628800"/>
            <a:ext cx="79208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1 сентября 2010 г. оргкомитет  объявил  конкурс  талисманов,</a:t>
            </a:r>
          </a:p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впервые выбирала  вся страна.  Победителями  конкурса стали:  белый мишка,  зайка  и  леопард. </a:t>
            </a:r>
          </a:p>
          <a:p>
            <a:endParaRPr lang="ru-RU" sz="2200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endParaRPr lang="ru-RU" sz="22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pic>
        <p:nvPicPr>
          <p:cNvPr id="6" name="Рисунок 5" descr="038765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619672" y="3140968"/>
            <a:ext cx="5814452" cy="3088934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outerShdw blurRad="254000" dist="50800" dir="5400000" algn="ctr" rotWithShape="0">
              <a:schemeClr val="tx1">
                <a:lumMod val="9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TextBox 3"/>
          <p:cNvSpPr txBox="1"/>
          <p:nvPr/>
        </p:nvSpPr>
        <p:spPr>
          <a:xfrm>
            <a:off x="3455876" y="836712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j-lt"/>
              </a:rPr>
              <a:t>Талисманы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293096"/>
            <a:ext cx="81369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dirty="0" smtClean="0">
              <a:effectLst>
                <a:outerShdw blurRad="254000" dist="50800" dir="5400000" algn="ctr" rotWithShape="0">
                  <a:schemeClr val="bg1"/>
                </a:outerShdw>
              </a:effectLst>
            </a:endParaRPr>
          </a:p>
          <a:p>
            <a:r>
              <a:rPr lang="ru-RU" sz="2200" dirty="0" smtClean="0">
                <a:effectLst>
                  <a:outerShdw blurRad="254000" dist="50800" dir="5400000" algn="ctr" rotWithShape="0">
                    <a:schemeClr val="bg1"/>
                  </a:outerShdw>
                </a:effectLst>
              </a:rPr>
              <a:t> </a:t>
            </a:r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Слово «Жаркие» - накал  спортивных  страстей, слово «Зимние» говорит  о времени проведения игр, слово </a:t>
            </a:r>
            <a:r>
              <a:rPr lang="ru-RU" sz="24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«Твои» символизирует, что предстоящие Игры будут «Олимпиадой каждого».</a:t>
            </a:r>
            <a:endParaRPr lang="ru-RU" sz="22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90872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Слоган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10" name="Рисунок 9" descr="слоган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35896" y="1844824"/>
            <a:ext cx="4704523" cy="2646294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outerShdw blurRad="254000" dist="50800" dir="5400000" algn="ctr" rotWithShape="0">
              <a:schemeClr val="tx1">
                <a:lumMod val="9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1" name="TextBox 10"/>
          <p:cNvSpPr txBox="1"/>
          <p:nvPr/>
        </p:nvSpPr>
        <p:spPr>
          <a:xfrm>
            <a:off x="755576" y="1916832"/>
            <a:ext cx="28083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У игр в Сочи появился свой слоган:</a:t>
            </a:r>
          </a:p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« Жаркие, </a:t>
            </a:r>
          </a:p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Зимние, </a:t>
            </a:r>
          </a:p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Твои».</a:t>
            </a:r>
            <a:endParaRPr lang="ru-RU" sz="22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ochi_sajt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3108" y="1643050"/>
            <a:ext cx="4833935" cy="2793935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outerShdw blurRad="254000" dist="50800" dir="5400000" algn="ctr" rotWithShape="0">
              <a:schemeClr val="tx1">
                <a:lumMod val="9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TextBox 3"/>
          <p:cNvSpPr txBox="1"/>
          <p:nvPr/>
        </p:nvSpPr>
        <p:spPr>
          <a:xfrm>
            <a:off x="613889" y="785794"/>
            <a:ext cx="791622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Сочи – столица  зимней Олимпиады-2014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4786322"/>
            <a:ext cx="71795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Сочи  был назван столицей  зимней Олипиады-2014  на 119-й сессии Международного олимпийского комитета в Гватемале 4 июля 2008 г., победив Зальцбург (Австрия)  и  Пхенчхан (Южная Корея).</a:t>
            </a:r>
            <a:endParaRPr lang="ru-RU" sz="22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772816"/>
            <a:ext cx="75724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Олимпийский флаг — белое шёлковое полотнище с вышитыми на нём пятью переплетенными кольцами голубого, черного, красного, желтого и зеленого. </a:t>
            </a:r>
          </a:p>
          <a:p>
            <a:endParaRPr lang="ru-RU" sz="2200" dirty="0"/>
          </a:p>
        </p:txBody>
      </p:sp>
      <p:pic>
        <p:nvPicPr>
          <p:cNvPr id="8" name="Рисунок 7" descr="b53845692f7beb4d768c30caa0a1b803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4211960" y="3113986"/>
            <a:ext cx="4134991" cy="2842190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outerShdw blurRad="254000" dist="50800" dir="5400000" algn="ctr" rotWithShape="0">
              <a:schemeClr val="tx1">
                <a:lumMod val="9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TextBox 4"/>
          <p:cNvSpPr txBox="1"/>
          <p:nvPr/>
        </p:nvSpPr>
        <p:spPr>
          <a:xfrm>
            <a:off x="2573778" y="908720"/>
            <a:ext cx="399644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j-lt"/>
              </a:rPr>
              <a:t>Олимпийский   флаг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212976"/>
            <a:ext cx="33843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Флаг придуман Пьером де Кубертеном    в 1913 году  и представлен на VII летних Олимпийских играх в Антверпене  в 1920 году. Кольца символизируют пять  частей  света. </a:t>
            </a:r>
            <a:endParaRPr lang="ru-RU" sz="22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3568" y="2636912"/>
            <a:ext cx="3844344" cy="3024336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outerShdw blurRad="254000" dist="50800" dir="5400000" algn="ctr" rotWithShape="0">
              <a:schemeClr val="tx1">
                <a:lumMod val="9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TextBox 4"/>
          <p:cNvSpPr txBox="1"/>
          <p:nvPr/>
        </p:nvSpPr>
        <p:spPr>
          <a:xfrm>
            <a:off x="4932040" y="1772816"/>
            <a:ext cx="3600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                </a:t>
            </a:r>
          </a:p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В настоящее время Олимпийский огонь</a:t>
            </a:r>
          </a:p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зажигают в Олимпии  за несколько месяцев до открытия игр. Эстафета Олимпийского огня «Сочи 2014» началась 7 октября 2013 г. и завершилась в день открытия Олимпийских игр.</a:t>
            </a:r>
            <a:endParaRPr lang="ru-RU" sz="22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1770" y="908720"/>
            <a:ext cx="41404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Олимпийский   огонь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060848"/>
            <a:ext cx="29523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Эстафета Олимпийского огня стала самой продолжительной за всю историю – 123 дня и самой протяженной- более 40 тыс. километров. </a:t>
            </a:r>
            <a:endParaRPr lang="ru-RU" sz="22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pic>
        <p:nvPicPr>
          <p:cNvPr id="3" name="Рисунок 2" descr="CHU_5884_exp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23928" y="1988840"/>
            <a:ext cx="4407349" cy="2880320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outerShdw blurRad="254000" dist="50800" dir="5400000" algn="ctr" rotWithShape="0">
              <a:schemeClr val="tx1">
                <a:lumMod val="9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TextBox 4"/>
          <p:cNvSpPr txBox="1"/>
          <p:nvPr/>
        </p:nvSpPr>
        <p:spPr>
          <a:xfrm>
            <a:off x="539552" y="5157192"/>
            <a:ext cx="784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Олимпийский огонь был пронес через столицы всех 83 субъектов Российской федерации. В эстафете олимпийского огня приняли участие 14 тыс.  факелоносцев.</a:t>
            </a:r>
            <a:endParaRPr lang="ru-RU" sz="22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1944" y="908720"/>
            <a:ext cx="558011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Эстафета Олимпийского огня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556" y="1772816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30 мая 2013 г. в Санкт- Петербурге был обнародован дизайн медалей Зимних Олимпийских  Игр. </a:t>
            </a:r>
            <a:endParaRPr lang="ru-RU" sz="22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908720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Медали  Олимпиалы-2014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140968"/>
            <a:ext cx="30963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Для Сочи  было изготовлено  1300 наград, что является рекордным показателем для зимних  Олимпийских  игр.</a:t>
            </a:r>
            <a:endParaRPr lang="ru-RU" sz="22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pic>
        <p:nvPicPr>
          <p:cNvPr id="9" name="Рисунок 8" descr="медали 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39952" y="2924944"/>
            <a:ext cx="4285488" cy="3035808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outerShdw blurRad="254000" dist="50800" dir="5400000" algn="ctr" rotWithShape="0">
              <a:schemeClr val="tx1">
                <a:lumMod val="9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4_04_10-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6314" y="3286124"/>
            <a:ext cx="3600000" cy="2845079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outerShdw blurRad="254000" dist="50800" dir="5400000" algn="ctr" rotWithShape="0">
              <a:schemeClr val="tx1">
                <a:lumMod val="9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Рисунок 2" descr="sochi_opening_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5576" y="3284984"/>
            <a:ext cx="3600000" cy="2945455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outerShdw blurRad="254000" dist="50800" dir="5400000" algn="ctr" rotWithShape="0">
              <a:schemeClr val="tx1">
                <a:lumMod val="9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Прямоугольник 3"/>
          <p:cNvSpPr/>
          <p:nvPr/>
        </p:nvSpPr>
        <p:spPr>
          <a:xfrm>
            <a:off x="857224" y="1556792"/>
            <a:ext cx="742955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7  февраля 2014г. состоялось торжественное открытие Олимпийских игр в Сочи на стадионе «Фишт». Перед трибунами  прошли  88 делегаций  спортсменов. Общая длительность составила около 3-х  часов.</a:t>
            </a:r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447764" y="836712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Церемония  открытия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556792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13738" y="836712"/>
            <a:ext cx="471652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Программа  олимпиады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700808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Пятнадцать зимних спортивных дисциплин вошли в программу  зимних  Олимпийских  игр  2014.</a:t>
            </a:r>
            <a:endParaRPr lang="ru-RU" sz="22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70892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Monotype Corsiva" pitchFamily="66" charset="0"/>
              </a:rPr>
              <a:t>биатлон</a:t>
            </a:r>
            <a:endParaRPr lang="ru-RU" sz="36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3501008"/>
            <a:ext cx="1512168" cy="6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Monotype Corsiva" pitchFamily="66" charset="0"/>
              </a:rPr>
              <a:t>бобслей</a:t>
            </a:r>
            <a:endParaRPr lang="ru-RU" sz="36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414908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Monotype Corsiva" pitchFamily="66" charset="0"/>
              </a:rPr>
              <a:t>керлинг</a:t>
            </a:r>
            <a:endParaRPr lang="ru-RU" sz="36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486916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Monotype Corsiva" pitchFamily="66" charset="0"/>
              </a:rPr>
              <a:t>скелетон</a:t>
            </a:r>
            <a:endParaRPr lang="ru-RU" sz="36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558924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Monotype Corsiva" pitchFamily="66" charset="0"/>
              </a:rPr>
              <a:t>сноуборд</a:t>
            </a:r>
            <a:endParaRPr lang="ru-RU" sz="36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2" name="Рисунок 11" descr="биатлон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99792" y="2636912"/>
            <a:ext cx="720000" cy="720000"/>
          </a:xfrm>
          <a:prstGeom prst="roundRect">
            <a:avLst/>
          </a:prstGeom>
          <a:ln w="38100">
            <a:solidFill>
              <a:schemeClr val="tx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3" name="Рисунок 12" descr="бобслей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51920" y="3284984"/>
            <a:ext cx="720000" cy="720000"/>
          </a:xfrm>
          <a:prstGeom prst="roundRect">
            <a:avLst/>
          </a:prstGeom>
          <a:ln w="38100">
            <a:solidFill>
              <a:schemeClr val="tx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4" name="Рисунок 13" descr="керлинг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4048" y="3933056"/>
            <a:ext cx="720000" cy="720000"/>
          </a:xfrm>
          <a:prstGeom prst="roundRect">
            <a:avLst/>
          </a:prstGeom>
          <a:ln w="38100">
            <a:solidFill>
              <a:schemeClr val="tx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5" name="Рисунок 14" descr="скелетон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56176" y="4653136"/>
            <a:ext cx="720000" cy="720000"/>
          </a:xfrm>
          <a:prstGeom prst="roundRect">
            <a:avLst/>
          </a:prstGeom>
          <a:ln w="38100">
            <a:solidFill>
              <a:schemeClr val="tx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6" name="Рисунок 15" descr="сноуборд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380312" y="5445224"/>
            <a:ext cx="720000" cy="720000"/>
          </a:xfrm>
          <a:prstGeom prst="roundRect">
            <a:avLst/>
          </a:prstGeom>
          <a:ln w="38100">
            <a:solidFill>
              <a:schemeClr val="tx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556792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13738" y="836712"/>
            <a:ext cx="471652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Программа  олимпиады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77281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Monotype Corsiva" pitchFamily="66" charset="0"/>
              </a:rPr>
              <a:t>горнолыжный  спорт</a:t>
            </a:r>
            <a:endParaRPr lang="ru-RU" sz="36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256490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Monotype Corsiva" pitchFamily="66" charset="0"/>
              </a:rPr>
              <a:t>лыжные  гонки</a:t>
            </a:r>
            <a:endParaRPr lang="ru-RU" sz="36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342900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Monotype Corsiva" pitchFamily="66" charset="0"/>
              </a:rPr>
              <a:t>лыжное  двоеборье</a:t>
            </a:r>
            <a:endParaRPr lang="ru-RU" sz="36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436510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Monotype Corsiva" pitchFamily="66" charset="0"/>
              </a:rPr>
              <a:t>санный  спорт</a:t>
            </a:r>
            <a:endParaRPr lang="ru-RU" sz="36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537321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Monotype Corsiva" pitchFamily="66" charset="0"/>
              </a:rPr>
              <a:t>фигурное  катание</a:t>
            </a:r>
            <a:endParaRPr lang="ru-RU" sz="36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7" name="Рисунок 16" descr="горные лыжи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8024" y="1556792"/>
            <a:ext cx="720000" cy="720000"/>
          </a:xfrm>
          <a:prstGeom prst="roundRect">
            <a:avLst/>
          </a:prstGeom>
          <a:ln w="38100">
            <a:solidFill>
              <a:schemeClr val="tx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8" name="Рисунок 17" descr="лыжные гонки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68144" y="2420888"/>
            <a:ext cx="720000" cy="720000"/>
          </a:xfrm>
          <a:prstGeom prst="roundRect">
            <a:avLst/>
          </a:prstGeom>
          <a:ln w="38100">
            <a:solidFill>
              <a:schemeClr val="tx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9" name="Рисунок 18" descr="лыжное двоеборье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20272" y="3284984"/>
            <a:ext cx="720000" cy="720000"/>
          </a:xfrm>
          <a:prstGeom prst="roundRect">
            <a:avLst/>
          </a:prstGeom>
          <a:ln w="38100">
            <a:solidFill>
              <a:schemeClr val="tx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0" name="Рисунок 19" descr="санный спорт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68144" y="4293096"/>
            <a:ext cx="720000" cy="720000"/>
          </a:xfrm>
          <a:prstGeom prst="roundRect">
            <a:avLst/>
          </a:prstGeom>
          <a:ln w="38100">
            <a:solidFill>
              <a:schemeClr val="tx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1" name="Рисунок 20" descr="фигурное катание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88024" y="5301208"/>
            <a:ext cx="720000" cy="720000"/>
          </a:xfrm>
          <a:prstGeom prst="roundRect">
            <a:avLst/>
          </a:prstGeom>
          <a:ln w="38100">
            <a:solidFill>
              <a:schemeClr val="tx1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556792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13738" y="836712"/>
            <a:ext cx="471652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Программа  олимпиады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77281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Monotype Corsiva" pitchFamily="66" charset="0"/>
              </a:rPr>
              <a:t>фристайл</a:t>
            </a:r>
            <a:endParaRPr lang="ru-RU" sz="36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50912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Monotype Corsiva" pitchFamily="66" charset="0"/>
              </a:rPr>
              <a:t>скоростной бег на коньках</a:t>
            </a:r>
            <a:endParaRPr lang="ru-RU" sz="36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357301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Monotype Corsiva" pitchFamily="66" charset="0"/>
              </a:rPr>
              <a:t>хоккей  с  шайбой</a:t>
            </a:r>
            <a:endParaRPr lang="ru-RU" sz="36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544522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Monotype Corsiva" pitchFamily="66" charset="0"/>
              </a:rPr>
              <a:t>прыжки на лыжах с трамплина</a:t>
            </a:r>
            <a:endParaRPr lang="ru-RU" sz="36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256490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Monotype Corsiva" pitchFamily="66" charset="0"/>
              </a:rPr>
              <a:t>шорт-трек</a:t>
            </a:r>
            <a:endParaRPr lang="ru-RU" sz="36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" name="Рисунок 13" descr="хоккей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44008" y="3356992"/>
            <a:ext cx="720000" cy="720000"/>
          </a:xfrm>
          <a:prstGeom prst="roundRect">
            <a:avLst/>
          </a:prstGeom>
          <a:ln w="38100">
            <a:solidFill>
              <a:schemeClr val="tx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5" name="Рисунок 14" descr="фристайл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99792" y="1556792"/>
            <a:ext cx="720000" cy="720000"/>
          </a:xfrm>
          <a:prstGeom prst="roundRect">
            <a:avLst/>
          </a:prstGeom>
          <a:ln w="38100">
            <a:solidFill>
              <a:schemeClr val="tx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6" name="Рисунок 15" descr="шорт-трек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07904" y="2348880"/>
            <a:ext cx="720000" cy="720000"/>
          </a:xfrm>
          <a:prstGeom prst="roundRect">
            <a:avLst/>
          </a:prstGeom>
          <a:ln w="38100">
            <a:solidFill>
              <a:schemeClr val="tx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2" name="Рисунок 21" descr="бег на коньках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24128" y="4293096"/>
            <a:ext cx="720000" cy="720000"/>
          </a:xfrm>
          <a:prstGeom prst="roundRect">
            <a:avLst/>
          </a:prstGeom>
          <a:ln w="38100">
            <a:solidFill>
              <a:schemeClr val="tx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3" name="Рисунок 22" descr="прыдки с трамплина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732240" y="5301208"/>
            <a:ext cx="720000" cy="720000"/>
          </a:xfrm>
          <a:prstGeom prst="roundRect">
            <a:avLst/>
          </a:prstGeom>
          <a:ln w="38100">
            <a:solidFill>
              <a:schemeClr val="tx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59732" y="836712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Итоги  Олимпиады -2014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8" y="1628800"/>
            <a:ext cx="792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Итогом  </a:t>
            </a:r>
            <a:r>
              <a:rPr lang="en-US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XXII</a:t>
            </a:r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 зимних  Олимпийских  игр  стало  блестящее выступление  Российской  сборной  и  первое  место  </a:t>
            </a:r>
          </a:p>
          <a:p>
            <a:pPr algn="ctr"/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в  медальном  зачете – 33 медали.</a:t>
            </a:r>
            <a:endParaRPr lang="ru-RU" sz="22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6056" y="3284984"/>
            <a:ext cx="36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Monotype Corsiva" pitchFamily="66" charset="0"/>
              </a:rPr>
              <a:t>золотых    -   13</a:t>
            </a:r>
          </a:p>
          <a:p>
            <a:endParaRPr lang="ru-RU" sz="3200" dirty="0" smtClean="0">
              <a:effectLst>
                <a:outerShdw blurRad="50800" dist="50800" dir="5400000" algn="ctr" rotWithShape="0">
                  <a:schemeClr val="bg1"/>
                </a:outerShdw>
              </a:effectLst>
              <a:latin typeface="Monotype Corsiva" pitchFamily="66" charset="0"/>
            </a:endParaRPr>
          </a:p>
          <a:p>
            <a:r>
              <a:rPr lang="ru-RU" sz="3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Monotype Corsiva" pitchFamily="66" charset="0"/>
              </a:rPr>
              <a:t>серебряных  -  11</a:t>
            </a:r>
          </a:p>
          <a:p>
            <a:endParaRPr lang="ru-RU" sz="3200" dirty="0" smtClean="0">
              <a:effectLst>
                <a:outerShdw blurRad="50800" dist="50800" dir="5400000" algn="ctr" rotWithShape="0">
                  <a:schemeClr val="bg1"/>
                </a:outerShdw>
              </a:effectLst>
              <a:latin typeface="Monotype Corsiva" pitchFamily="66" charset="0"/>
            </a:endParaRPr>
          </a:p>
          <a:p>
            <a:r>
              <a:rPr lang="ru-RU" sz="3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Monotype Corsiva" pitchFamily="66" charset="0"/>
              </a:rPr>
              <a:t>бронзовых -  9</a:t>
            </a:r>
            <a:endParaRPr lang="ru-RU" sz="32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" name="Рисунок 19" descr="Награждение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11560" y="2924944"/>
            <a:ext cx="4157712" cy="3384376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outerShdw blurRad="254000" dist="50800" dir="5400000" algn="ctr" rotWithShape="0">
              <a:schemeClr val="tx1">
                <a:lumMod val="9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700808"/>
            <a:ext cx="403244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Церемония  закрытия  игр проходила  на  стадионе «Фишт»,  начавшись  23 февраля  в  20:14  по московскому  времени. 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447764" y="836712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Церемония  закрытия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429000"/>
            <a:ext cx="39604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Основной  темой  была русская  культура  глазами европейца.  После  этого Олимпийский  флаг  был передан  мэру  Пхенчхана, и самолетом  вместе  со сборной  Южной  Кореи прибыл 25 февраля в Корею.</a:t>
            </a:r>
            <a:endParaRPr lang="ru-RU" sz="2200" dirty="0"/>
          </a:p>
        </p:txBody>
      </p:sp>
      <p:pic>
        <p:nvPicPr>
          <p:cNvPr id="7" name="Рисунок 6" descr="передача флаг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63688" y="1772816"/>
            <a:ext cx="3157911" cy="4464496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outerShdw blurRad="254000" dist="50800" dir="5400000" algn="ctr" rotWithShape="0">
              <a:schemeClr val="tx1">
                <a:lumMod val="9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5556" y="1142984"/>
            <a:ext cx="79928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Подготовка к Олимпиаде в Сочи  длилась около семи лет. </a:t>
            </a:r>
          </a:p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За это время организаторам  удалось преобразовать  город </a:t>
            </a:r>
          </a:p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и  регион,  сделать  его более  современным  и  спортивным.</a:t>
            </a:r>
          </a:p>
          <a:p>
            <a:endParaRPr lang="ru-RU" sz="2200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endParaRPr lang="ru-RU" sz="2200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</a:t>
            </a:r>
            <a:endParaRPr lang="ru-RU" sz="2200" b="1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pic>
        <p:nvPicPr>
          <p:cNvPr id="7" name="Рисунок 6" descr="Soči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115616" y="2636912"/>
            <a:ext cx="6858048" cy="3385119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outerShdw blurRad="254000" dist="50800" dir="5400000" algn="ctr" rotWithShape="0">
              <a:schemeClr val="tx1">
                <a:lumMod val="9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1620" y="2348880"/>
            <a:ext cx="6840760" cy="1880919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3435"/>
                <a:gd name="adj2" fmla="val 0"/>
              </a:avLst>
            </a:prstTxWarp>
            <a:spAutoFit/>
          </a:bodyPr>
          <a:lstStyle/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Спасибо  за  внимание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786" y="1000108"/>
            <a:ext cx="792961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Новые  стадионы  были построены  в  двух главных  местах</a:t>
            </a:r>
          </a:p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в Прибрежном  кластере  на берегу  Черного  моря , в Имеретинской  низменности и  в  горном  кластере  на  Красной поляне. Возведено 235   объектов,  из  которых  - 11  новые  спортивные сооружения олимпийского  уровня.</a:t>
            </a:r>
          </a:p>
          <a:p>
            <a:pPr algn="just"/>
            <a:endParaRPr lang="ru-RU" sz="2000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algn="just"/>
            <a:endParaRPr lang="ru-RU" sz="2000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algn="just"/>
            <a:endParaRPr lang="ru-RU" sz="2000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algn="just"/>
            <a:endParaRPr lang="ru-RU" sz="2000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algn="just"/>
            <a:endParaRPr lang="ru-RU" sz="2000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algn="just"/>
            <a:endParaRPr lang="ru-RU" sz="2000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5" name="Рисунок 4" descr="CF24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000372"/>
            <a:ext cx="3960000" cy="2633400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outerShdw blurRad="254000" dist="50800" dir="5400000" algn="ctr" rotWithShape="0">
              <a:schemeClr val="tx1">
                <a:lumMod val="9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Рисунок 6" descr="sochi09.jpg"/>
          <p:cNvPicPr>
            <a:picLocks noChangeAspect="1"/>
          </p:cNvPicPr>
          <p:nvPr/>
        </p:nvPicPr>
        <p:blipFill>
          <a:blip r:embed="rId3" cstate="email">
            <a:lum contrast="20000"/>
          </a:blip>
          <a:stretch>
            <a:fillRect/>
          </a:stretch>
        </p:blipFill>
        <p:spPr>
          <a:xfrm>
            <a:off x="4643438" y="3500438"/>
            <a:ext cx="3960000" cy="2633400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outerShdw blurRad="254000" dist="50800" dir="5400000" algn="ctr" rotWithShape="0">
              <a:schemeClr val="tx1">
                <a:lumMod val="9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14942" y="2214554"/>
            <a:ext cx="3500462" cy="32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i="1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Вместимость -</a:t>
            </a:r>
          </a:p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40 тыс.чел.</a:t>
            </a:r>
          </a:p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В этом спортивном объекте прошли церемония открытия  и закрытия Олимпиады. Стадион назван в честь горной вершины.</a:t>
            </a:r>
          </a:p>
          <a:p>
            <a:endParaRPr lang="ru-RU" sz="2200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endParaRPr lang="ru-RU" sz="2200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endParaRPr lang="ru-RU" sz="2200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endParaRPr lang="ru-RU" sz="2200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endParaRPr lang="ru-RU" sz="2200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endParaRPr lang="ru-RU" sz="22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3075" y="908720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Олимпийский   стадион   «Фишт»</a:t>
            </a:r>
            <a:r>
              <a:rPr lang="ru-RU" sz="2400" b="1" i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 </a:t>
            </a:r>
          </a:p>
        </p:txBody>
      </p:sp>
      <p:pic>
        <p:nvPicPr>
          <p:cNvPr id="5" name="Рисунок 4" descr="фишт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2357430"/>
            <a:ext cx="4381531" cy="3286148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outerShdw blurRad="254000" dist="50800" dir="5400000" algn="ctr" rotWithShape="0">
              <a:schemeClr val="tx1">
                <a:lumMod val="9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929190" y="3857628"/>
            <a:ext cx="3600000" cy="2304561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outerShdw blurRad="254000" dist="50800" dir="5400000" algn="ctr" rotWithShape="0">
              <a:schemeClr val="tx1">
                <a:lumMod val="9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TextBox 4"/>
          <p:cNvSpPr txBox="1"/>
          <p:nvPr/>
        </p:nvSpPr>
        <p:spPr>
          <a:xfrm>
            <a:off x="1071538" y="1571612"/>
            <a:ext cx="70009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  </a:t>
            </a:r>
            <a:endParaRPr lang="ru-RU" sz="2400" b="1" i="1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Вместимость - 12 тыс.чел. Большой ледовый дворец в Сочи был построен за три года. Во время Олимпиады он стал основным хоккейным  стадионом.</a:t>
            </a:r>
          </a:p>
          <a:p>
            <a:endParaRPr lang="ru-RU" sz="2200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endParaRPr lang="ru-RU" sz="2200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endParaRPr lang="ru-RU" sz="2200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0265" y="908720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</a:t>
            </a:r>
            <a:r>
              <a:rPr lang="ru-RU" sz="2400" b="1" i="1" u="sng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Ледовый   дворец  «Большой»</a:t>
            </a:r>
          </a:p>
        </p:txBody>
      </p:sp>
      <p:pic>
        <p:nvPicPr>
          <p:cNvPr id="8" name="Рисунок 7" descr="1175567_30294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42910" y="3286124"/>
            <a:ext cx="3600000" cy="2294493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outerShdw blurRad="254000" dist="50800" dir="5400000" algn="ctr" rotWithShape="0">
              <a:schemeClr val="tx1">
                <a:lumMod val="9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8361" y="1571612"/>
            <a:ext cx="6447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Вместимость - 7 тыс. чел.  На этом стадионе проходили  соревнования  по хоккею  с шайбой,  турнир  по  следж-хоккею.</a:t>
            </a:r>
          </a:p>
          <a:p>
            <a:endParaRPr lang="ru-RU" sz="2400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pic>
        <p:nvPicPr>
          <p:cNvPr id="5" name="Рисунок 4" descr="ZmFybTkuc3RhdGljZmxpY2tyLmNvbS84NDg1LzgyMjY1MjcyMTJfYzZmMzNhNzU3Y19iLmpwZz9fX2lkPTI1Njcy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>
          <a:xfrm>
            <a:off x="1500166" y="2928934"/>
            <a:ext cx="6072230" cy="3135618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outerShdw blurRad="254000" dist="50800" dir="5400000" algn="ctr" rotWithShape="0">
              <a:schemeClr val="tx1">
                <a:lumMod val="9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/>
          <p:cNvSpPr txBox="1"/>
          <p:nvPr/>
        </p:nvSpPr>
        <p:spPr>
          <a:xfrm>
            <a:off x="2536017" y="908720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Ледовая  арена  «Шайба»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71604" y="908720"/>
            <a:ext cx="6000792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Керлинговый  центр     «Ледяной  куб»</a:t>
            </a:r>
          </a:p>
          <a:p>
            <a:endParaRPr lang="ru-RU" sz="2200" b="1" i="1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endParaRPr lang="ru-RU" sz="2200" b="1" i="1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endParaRPr lang="ru-RU" sz="2200" b="1" i="1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endParaRPr lang="ru-RU" sz="2400" b="1" i="1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07904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53679" y="1643050"/>
            <a:ext cx="75507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Вместимость – 3 тыс. человек.  Эта  арена предназначена  для  соревнований  по  керлингу.</a:t>
            </a:r>
          </a:p>
          <a:p>
            <a:endParaRPr lang="ru-RU" sz="2200" b="1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pic>
        <p:nvPicPr>
          <p:cNvPr id="8" name="Рисунок 7" descr="13883114432429ab07ea9b9565d9520a75d0f207dac.jpeg"/>
          <p:cNvPicPr>
            <a:picLocks noChangeAspect="1"/>
          </p:cNvPicPr>
          <p:nvPr/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>
          <a:xfrm>
            <a:off x="4786314" y="3643314"/>
            <a:ext cx="3600000" cy="2295848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outerShdw blurRad="254000" dist="50800" dir="5400000" algn="ctr" rotWithShape="0">
              <a:schemeClr val="tx1">
                <a:lumMod val="9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Рисунок 8" descr="ледяной куб 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48" y="3000372"/>
            <a:ext cx="3600000" cy="2366016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outerShdw blurRad="254000" dist="50800" dir="5400000" algn="ctr" rotWithShape="0">
              <a:schemeClr val="tx1">
                <a:lumMod val="9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744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57752" y="2857496"/>
            <a:ext cx="3672408" cy="2808312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outerShdw blurRad="254000" dist="50800" dir="5400000" algn="ctr" rotWithShape="0">
              <a:schemeClr val="tx1">
                <a:lumMod val="9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TextBox 4"/>
          <p:cNvSpPr txBox="1"/>
          <p:nvPr/>
        </p:nvSpPr>
        <p:spPr>
          <a:xfrm>
            <a:off x="785786" y="1714488"/>
            <a:ext cx="75009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Вместимость - 12 тыс. человек.  В этом дворце проходили  соревнования  по фигурному катанию  и  шорт-треку.</a:t>
            </a:r>
          </a:p>
          <a:p>
            <a:endParaRPr lang="ru-RU" sz="2200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endParaRPr lang="ru-RU" sz="2200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0199" y="908720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Дворец  зимнего  спорта  «Айсберг»</a:t>
            </a:r>
          </a:p>
        </p:txBody>
      </p:sp>
      <p:pic>
        <p:nvPicPr>
          <p:cNvPr id="7" name="Рисунок 6" descr="c2ff9694c88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85786" y="3286124"/>
            <a:ext cx="3600000" cy="2857520"/>
          </a:xfrm>
          <a:prstGeom prst="round2DiagRect">
            <a:avLst/>
          </a:prstGeom>
          <a:ln w="76200">
            <a:solidFill>
              <a:schemeClr val="tx1"/>
            </a:solidFill>
          </a:ln>
          <a:effectLst>
            <a:outerShdw blurRad="254000" dist="50800" dir="5400000" algn="ctr" rotWithShape="0">
              <a:schemeClr val="tx1">
                <a:lumMod val="95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1405</TotalTime>
  <Words>894</Words>
  <Application>Microsoft Office PowerPoint</Application>
  <PresentationFormat>Экран (4:3)</PresentationFormat>
  <Paragraphs>143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151</cp:revision>
  <dcterms:created xsi:type="dcterms:W3CDTF">2014-11-27T10:15:52Z</dcterms:created>
  <dcterms:modified xsi:type="dcterms:W3CDTF">2016-02-15T07:31:27Z</dcterms:modified>
</cp:coreProperties>
</file>