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9" r:id="rId3"/>
    <p:sldId id="281" r:id="rId4"/>
    <p:sldId id="257" r:id="rId5"/>
    <p:sldId id="280" r:id="rId6"/>
    <p:sldId id="260" r:id="rId7"/>
    <p:sldId id="259" r:id="rId8"/>
    <p:sldId id="261" r:id="rId9"/>
    <p:sldId id="263" r:id="rId10"/>
    <p:sldId id="264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66"/>
    <a:srgbClr val="B41E8D"/>
    <a:srgbClr val="3814BC"/>
    <a:srgbClr val="664E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7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366B7-8ED6-45B8-938F-9DAC34BC210C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C96EB-3E04-45E6-B836-3E90D33BD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032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C96EB-3E04-45E6-B836-3E90D33BD20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668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voloshins.ru/wp-content/uploads/2011/09/samerf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-270792"/>
            <a:ext cx="9505056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3215" y="260648"/>
            <a:ext cx="8266943" cy="106734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haroni" pitchFamily="2" charset="-79"/>
              </a:rPr>
              <a:t>«Я – Учитель здоровья!</a:t>
            </a:r>
            <a:r>
              <a:rPr lang="ru-RU" sz="54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haroni" pitchFamily="2" charset="-79"/>
              </a:rPr>
              <a:t>»</a:t>
            </a:r>
            <a:endParaRPr lang="ru-RU" sz="54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Aharoni" pitchFamily="2" charset="-79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779912" y="1916832"/>
            <a:ext cx="5184576" cy="453650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Дружкова</a:t>
            </a:r>
          </a:p>
          <a:p>
            <a:pPr algn="ctr"/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Миляуша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Галинуровна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Учитель физической культуры 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МБОУ «Шеморданский лицей» Сабинского муниципального района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,</a:t>
            </a:r>
          </a:p>
        </p:txBody>
      </p:sp>
      <p:pic>
        <p:nvPicPr>
          <p:cNvPr id="3" name="Picture 2" descr="C:\Users\Миля-Ваня\Desktop\DSC_30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410445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20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voloshins.ru/wp-content/uploads/2011/09/samerf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30" y="2316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83568" y="476672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sz="1800" b="1" i="1" dirty="0" smtClean="0">
                <a:solidFill>
                  <a:schemeClr val="tx1"/>
                </a:solidFill>
                <a:latin typeface="Verdana" pitchFamily="34" charset="0"/>
              </a:rPr>
              <a:t>Спорт в нашей жизни</a:t>
            </a:r>
            <a:endParaRPr lang="ru-RU" sz="1800" b="1" i="1" dirty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2" name="Picture 2" descr="C:\Новая папка (8)\Миляуша\все фото\DSC_23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0242"/>
            <a:ext cx="2952328" cy="1660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Новая папка (8)\Миляуша\все фото\DSC_29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674" y="4005064"/>
            <a:ext cx="3758163" cy="21139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Новая папка (8)\Миляуша\фотики\DSC_17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48444"/>
            <a:ext cx="3600146" cy="213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2727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voloshins.ru/wp-content/uploads/2011/09/samerfo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body" sz="half" idx="2"/>
          </p:nvPr>
        </p:nvSpPr>
        <p:spPr>
          <a:xfrm>
            <a:off x="1115616" y="404664"/>
            <a:ext cx="7272808" cy="804862"/>
          </a:xfrm>
        </p:spPr>
        <p:txBody>
          <a:bodyPr>
            <a:noAutofit/>
          </a:bodyPr>
          <a:lstStyle/>
          <a:p>
            <a:pPr algn="ctr"/>
            <a:r>
              <a:rPr lang="ru-RU" sz="3600" b="1" u="sng" dirty="0">
                <a:solidFill>
                  <a:schemeClr val="folHlink"/>
                </a:solidFill>
              </a:rPr>
              <a:t>Формы </a:t>
            </a:r>
            <a:r>
              <a:rPr lang="ru-RU" sz="3600" b="1" u="sng" dirty="0" smtClean="0">
                <a:solidFill>
                  <a:schemeClr val="folHlink"/>
                </a:solidFill>
              </a:rPr>
              <a:t>оздоровительной работы:</a:t>
            </a:r>
          </a:p>
          <a:p>
            <a:pPr marL="285750" indent="-285750" algn="l">
              <a:buFont typeface="Wingdings" pitchFamily="2" charset="2"/>
              <a:buChar char="v"/>
            </a:pPr>
            <a:endParaRPr lang="ru-RU" sz="1800" b="1" i="1" dirty="0" smtClean="0">
              <a:latin typeface="Verdana" pitchFamily="34" charset="0"/>
            </a:endParaRPr>
          </a:p>
          <a:p>
            <a:pPr marL="285750" indent="-285750" algn="l"/>
            <a:endParaRPr lang="ru-RU" sz="1800" b="1" i="1" dirty="0" smtClean="0">
              <a:latin typeface="Verdana" pitchFamily="34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800" b="1" i="1" dirty="0" smtClean="0">
                <a:latin typeface="Verdana" pitchFamily="34" charset="0"/>
              </a:rPr>
              <a:t>Прогулки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ru-RU" sz="1800" b="1" i="1" dirty="0" smtClean="0">
              <a:latin typeface="Verdana" pitchFamily="34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800" b="1" i="1" dirty="0" smtClean="0">
                <a:latin typeface="Verdana" pitchFamily="34" charset="0"/>
              </a:rPr>
              <a:t>Утренняя гимнастика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ru-RU" sz="1800" b="1" i="1" dirty="0" smtClean="0">
              <a:latin typeface="Verdana" pitchFamily="34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800" b="1" i="1" dirty="0" smtClean="0">
                <a:latin typeface="Verdana" pitchFamily="34" charset="0"/>
              </a:rPr>
              <a:t>Физкультурные занятия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ru-RU" sz="1800" b="1" i="1" dirty="0" smtClean="0">
              <a:latin typeface="Verdana" pitchFamily="34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800" b="1" i="1" dirty="0" err="1" smtClean="0">
                <a:latin typeface="Verdana" pitchFamily="34" charset="0"/>
              </a:rPr>
              <a:t>Физминутки</a:t>
            </a:r>
            <a:r>
              <a:rPr lang="ru-RU" sz="1800" b="1" i="1" dirty="0" smtClean="0">
                <a:latin typeface="Verdana" pitchFamily="34" charset="0"/>
              </a:rPr>
              <a:t>, пальчиковые игры, бодрящая гимнастика, дыхательная гимнастика, гимнастика для глаз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ru-RU" sz="1800" b="1" i="1" dirty="0" smtClean="0">
              <a:latin typeface="Verdana" pitchFamily="34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800" b="1" i="1" dirty="0" smtClean="0">
                <a:latin typeface="Verdana" pitchFamily="34" charset="0"/>
              </a:rPr>
              <a:t>Физкультурные  досуги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ru-RU" sz="1800" b="1" i="1" dirty="0" smtClean="0">
              <a:latin typeface="Verdana" pitchFamily="34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800" b="1" i="1" dirty="0" smtClean="0">
                <a:latin typeface="Verdana" pitchFamily="34" charset="0"/>
              </a:rPr>
              <a:t>Подвижные и хороводные игры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ru-RU" sz="1800" b="1" i="1" dirty="0" smtClean="0">
              <a:latin typeface="Verdana" pitchFamily="34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800" b="1" i="1" dirty="0" smtClean="0">
                <a:latin typeface="Verdana" pitchFamily="34" charset="0"/>
              </a:rPr>
              <a:t>Спортивные праздники</a:t>
            </a:r>
          </a:p>
        </p:txBody>
      </p:sp>
    </p:spTree>
    <p:extLst>
      <p:ext uri="{BB962C8B-B14F-4D97-AF65-F5344CB8AC3E}">
        <p14:creationId xmlns:p14="http://schemas.microsoft.com/office/powerpoint/2010/main" val="26338392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2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25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25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25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25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voloshins.ru/wp-content/uploads/2011/09/samerf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83568" y="476672"/>
            <a:ext cx="8208912" cy="5904656"/>
          </a:xfrm>
        </p:spPr>
        <p:txBody>
          <a:bodyPr>
            <a:normAutofit/>
          </a:bodyPr>
          <a:lstStyle/>
          <a:p>
            <a:pPr algn="l"/>
            <a:r>
              <a:rPr lang="ru-RU" sz="3600" b="1" i="1" dirty="0" smtClean="0">
                <a:solidFill>
                  <a:srgbClr val="7030A0"/>
                </a:solidFill>
                <a:latin typeface="Verdana" pitchFamily="34" charset="0"/>
              </a:rPr>
              <a:t>Формы взаимодействия с семьей:</a:t>
            </a:r>
          </a:p>
          <a:p>
            <a:pPr algn="l"/>
            <a:endParaRPr lang="ru-RU" sz="3600" b="1" i="1" dirty="0" smtClean="0">
              <a:solidFill>
                <a:srgbClr val="7030A0"/>
              </a:solidFill>
              <a:latin typeface="Verdana" pitchFamily="34" charset="0"/>
            </a:endParaRPr>
          </a:p>
          <a:p>
            <a:pPr marL="285750" indent="-285750" algn="l"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tx1"/>
                </a:solidFill>
                <a:latin typeface="Verdana" pitchFamily="34" charset="0"/>
              </a:rPr>
              <a:t>Анкетирование.</a:t>
            </a:r>
          </a:p>
          <a:p>
            <a:pPr marL="285750" indent="-285750" algn="l"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tx1"/>
                </a:solidFill>
                <a:latin typeface="Verdana" pitchFamily="34" charset="0"/>
              </a:rPr>
              <a:t>Родительский собрания.</a:t>
            </a:r>
          </a:p>
          <a:p>
            <a:pPr marL="285750" indent="-285750" algn="l"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tx1"/>
                </a:solidFill>
                <a:latin typeface="Verdana" pitchFamily="34" charset="0"/>
              </a:rPr>
              <a:t>Наглядная агитация.</a:t>
            </a:r>
          </a:p>
          <a:p>
            <a:pPr marL="285750" indent="-285750" algn="l"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tx1"/>
                </a:solidFill>
                <a:latin typeface="Verdana" pitchFamily="34" charset="0"/>
              </a:rPr>
              <a:t>Консультации</a:t>
            </a:r>
          </a:p>
          <a:p>
            <a:pPr marL="285750" indent="-285750" algn="l"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tx1"/>
                </a:solidFill>
                <a:latin typeface="Verdana" pitchFamily="34" charset="0"/>
              </a:rPr>
              <a:t>Индивидуальные беседы.</a:t>
            </a:r>
          </a:p>
          <a:p>
            <a:pPr marL="285750" indent="-285750" algn="l"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tx1"/>
                </a:solidFill>
                <a:latin typeface="Verdana" pitchFamily="34" charset="0"/>
              </a:rPr>
              <a:t>Совместные досуги и праздники.</a:t>
            </a:r>
          </a:p>
          <a:p>
            <a:pPr marL="285750" indent="-285750" algn="l"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tx1"/>
                </a:solidFill>
                <a:latin typeface="Verdana" pitchFamily="34" charset="0"/>
              </a:rPr>
              <a:t>Участие в массовых мероприятиях</a:t>
            </a:r>
          </a:p>
          <a:p>
            <a:pPr algn="l"/>
            <a:endParaRPr lang="ru-RU" sz="1800" b="1" i="1" dirty="0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8392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voloshins.ru/wp-content/uploads/2011/09/samerf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78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57290" y="188640"/>
            <a:ext cx="6087118" cy="1454410"/>
          </a:xfrm>
        </p:spPr>
        <p:txBody>
          <a:bodyPr>
            <a:normAutofit fontScale="25000" lnSpcReduction="20000"/>
          </a:bodyPr>
          <a:lstStyle/>
          <a:p>
            <a:r>
              <a:rPr lang="ru-RU" sz="12800" b="1" u="sng" dirty="0" smtClean="0">
                <a:solidFill>
                  <a:srgbClr val="7030A0"/>
                </a:solidFill>
                <a:latin typeface="Verdana" pitchFamily="34" charset="0"/>
              </a:rPr>
              <a:t>Ожидаемый результат</a:t>
            </a:r>
            <a:r>
              <a:rPr lang="ru-RU" sz="12800" b="1" u="sng" dirty="0">
                <a:solidFill>
                  <a:srgbClr val="7030A0"/>
                </a:solidFill>
                <a:latin typeface="Verdana" pitchFamily="34" charset="0"/>
              </a:rPr>
              <a:t>:</a:t>
            </a:r>
          </a:p>
          <a:p>
            <a:pPr algn="l"/>
            <a:endParaRPr lang="ru-RU" sz="7200" b="1" i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/>
            <a:endParaRPr lang="ru-RU" sz="7200" b="1" i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/>
            <a:endParaRPr lang="ru-RU" sz="7200" b="1" i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/>
            <a:r>
              <a:rPr lang="ru-RU" sz="7200" b="1" i="1" dirty="0" smtClean="0">
                <a:solidFill>
                  <a:schemeClr val="tx1"/>
                </a:solidFill>
                <a:latin typeface="Verdana" pitchFamily="34" charset="0"/>
              </a:rPr>
              <a:t>1</a:t>
            </a:r>
            <a:r>
              <a:rPr lang="ru-RU" sz="7200" b="1" i="1" dirty="0">
                <a:solidFill>
                  <a:schemeClr val="tx1"/>
                </a:solidFill>
                <a:latin typeface="Verdana" pitchFamily="34" charset="0"/>
              </a:rPr>
              <a:t>.	Созданы  условия для полноценного проживания ребенком</a:t>
            </a:r>
          </a:p>
          <a:p>
            <a:pPr algn="l"/>
            <a:r>
              <a:rPr lang="ru-RU" sz="7200" b="1" i="1" dirty="0">
                <a:solidFill>
                  <a:schemeClr val="tx1"/>
                </a:solidFill>
                <a:latin typeface="Verdana" pitchFamily="34" charset="0"/>
              </a:rPr>
              <a:t>детства за счет применения  современных образовательных технологий</a:t>
            </a:r>
            <a:r>
              <a:rPr lang="ru-RU" sz="7200" b="1" i="1" dirty="0" smtClean="0">
                <a:solidFill>
                  <a:schemeClr val="tx1"/>
                </a:solidFill>
                <a:latin typeface="Verdana" pitchFamily="34" charset="0"/>
              </a:rPr>
              <a:t>.</a:t>
            </a:r>
          </a:p>
          <a:p>
            <a:pPr algn="l"/>
            <a:endParaRPr lang="ru-RU" sz="7200" b="1" i="1" dirty="0">
              <a:solidFill>
                <a:schemeClr val="tx1"/>
              </a:solidFill>
              <a:latin typeface="Verdana" pitchFamily="34" charset="0"/>
            </a:endParaRPr>
          </a:p>
          <a:p>
            <a:pPr algn="l"/>
            <a:endParaRPr lang="ru-RU" sz="7200" b="1" i="1" dirty="0">
              <a:solidFill>
                <a:schemeClr val="tx1"/>
              </a:solidFill>
              <a:latin typeface="Verdana" pitchFamily="34" charset="0"/>
            </a:endParaRPr>
          </a:p>
          <a:p>
            <a:pPr algn="l"/>
            <a:r>
              <a:rPr lang="ru-RU" sz="7200" b="1" i="1" dirty="0">
                <a:solidFill>
                  <a:schemeClr val="tx1"/>
                </a:solidFill>
                <a:latin typeface="Verdana" pitchFamily="34" charset="0"/>
              </a:rPr>
              <a:t>2.	Каждый ребенок ощущает себя личностью с присущими только ему индивидуальными особенностями и способностями, чувствует себя успешным человеком.</a:t>
            </a:r>
          </a:p>
          <a:p>
            <a:pPr algn="l"/>
            <a:endParaRPr lang="ru-RU" sz="7200" b="1" i="1" smtClean="0">
              <a:solidFill>
                <a:schemeClr val="tx1"/>
              </a:solidFill>
              <a:latin typeface="Verdana" pitchFamily="34" charset="0"/>
            </a:endParaRPr>
          </a:p>
          <a:p>
            <a:pPr algn="l"/>
            <a:endParaRPr lang="ru-RU" sz="7200" b="1" i="1" dirty="0">
              <a:solidFill>
                <a:schemeClr val="tx1"/>
              </a:solidFill>
              <a:latin typeface="Verdana" pitchFamily="34" charset="0"/>
            </a:endParaRPr>
          </a:p>
          <a:p>
            <a:pPr algn="l"/>
            <a:r>
              <a:rPr lang="ru-RU" sz="7200" b="1" i="1" dirty="0">
                <a:solidFill>
                  <a:schemeClr val="tx1"/>
                </a:solidFill>
                <a:latin typeface="Verdana" pitchFamily="34" charset="0"/>
              </a:rPr>
              <a:t>3.	Сохранено и укрепляется  в процессе образовательной деятельности  интеллектуальное, нравственное, психологическое , физическое  здоровье  дошкольников.</a:t>
            </a:r>
          </a:p>
          <a:p>
            <a:pPr algn="l"/>
            <a:endParaRPr lang="ru-RU" sz="7200" b="1" i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/>
            <a:endParaRPr lang="ru-RU" sz="7200" b="1" i="1" dirty="0">
              <a:solidFill>
                <a:schemeClr val="tx1"/>
              </a:solidFill>
              <a:latin typeface="Verdana" pitchFamily="34" charset="0"/>
            </a:endParaRPr>
          </a:p>
          <a:p>
            <a:pPr algn="l"/>
            <a:endParaRPr lang="ru-RU" sz="7200" b="1" i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/>
            <a:endParaRPr lang="ru-RU" sz="7200" b="1" i="1" dirty="0">
              <a:solidFill>
                <a:schemeClr val="tx1"/>
              </a:solidFill>
              <a:latin typeface="Verdana" pitchFamily="34" charset="0"/>
            </a:endParaRPr>
          </a:p>
          <a:p>
            <a:pPr algn="l"/>
            <a:endParaRPr lang="ru-RU" sz="7200" b="1" i="1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83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voloshins.ru/wp-content/uploads/2011/09/samerf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920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470025"/>
          </a:xfrm>
        </p:spPr>
        <p:txBody>
          <a:bodyPr/>
          <a:lstStyle/>
          <a:p>
            <a:r>
              <a:rPr lang="ru-RU" b="1" u="sng" dirty="0" smtClean="0">
                <a:solidFill>
                  <a:srgbClr val="7030A0"/>
                </a:solidFill>
              </a:rPr>
              <a:t>Вместо заключения:</a:t>
            </a:r>
            <a:endParaRPr lang="ru-RU" b="1" u="sng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175655"/>
            <a:ext cx="7920880" cy="244827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3400" b="1" i="1" dirty="0" smtClean="0">
                <a:solidFill>
                  <a:schemeClr val="tx1"/>
                </a:solidFill>
              </a:rPr>
              <a:t>Таким образом,  организация сотрудничества с семьей, социумом, специалистами ДОУ  через выбор методов, средств и форм обучения и воспитания, а также контроля за изменениями в стиле жизни создает фундамент культуры ЗОЖ</a:t>
            </a:r>
            <a:r>
              <a:rPr lang="ru-RU" sz="2000" b="1" i="1" dirty="0" smtClean="0">
                <a:solidFill>
                  <a:schemeClr val="tx1"/>
                </a:solidFill>
              </a:rPr>
              <a:t>.</a:t>
            </a:r>
            <a:endParaRPr lang="ru-RU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83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voloshins.ru/wp-content/uploads/2011/09/samerf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670" y="-2511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56954" y="1988840"/>
            <a:ext cx="6768752" cy="3168352"/>
          </a:xfrm>
        </p:spPr>
        <p:txBody>
          <a:bodyPr>
            <a:prstTxWarp prst="textStop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  Будьте 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 здоровы</a:t>
            </a: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!</a:t>
            </a:r>
          </a:p>
          <a:p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383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voloshins.ru/wp-content/uploads/2011/09/samerf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1079500" y="476250"/>
            <a:ext cx="8064500" cy="1752600"/>
          </a:xfrm>
        </p:spPr>
        <p:txBody>
          <a:bodyPr>
            <a:normAutofit fontScale="25000" lnSpcReduction="20000"/>
          </a:bodyPr>
          <a:lstStyle/>
          <a:p>
            <a:pPr marL="0" indent="0" algn="l">
              <a:buNone/>
            </a:pPr>
            <a:endParaRPr lang="ru-RU" sz="14400" b="1" i="1" dirty="0">
              <a:solidFill>
                <a:srgbClr val="7030A0"/>
              </a:solidFill>
              <a:latin typeface="Verdana" pitchFamily="34" charset="0"/>
            </a:endParaRPr>
          </a:p>
          <a:p>
            <a:pPr marL="0" indent="0" algn="l">
              <a:buNone/>
            </a:pPr>
            <a:r>
              <a:rPr lang="ru-RU" sz="14400" b="1" i="1" dirty="0" smtClean="0">
                <a:solidFill>
                  <a:srgbClr val="7030A0"/>
                </a:solidFill>
                <a:latin typeface="Verdana" pitchFamily="34" charset="0"/>
              </a:rPr>
              <a:t>«</a:t>
            </a:r>
            <a:r>
              <a:rPr lang="ru-RU" sz="14400" b="1" i="1" dirty="0">
                <a:solidFill>
                  <a:srgbClr val="7030A0"/>
                </a:solidFill>
                <a:latin typeface="Verdana" pitchFamily="34" charset="0"/>
              </a:rPr>
              <a:t>Мы живем в мире, в котором люди гораздо больше знают об устройстве автомобиля или о работе компьютера, чем о том, что происходит внутри их собственного организма»</a:t>
            </a:r>
          </a:p>
          <a:p>
            <a:pPr algn="l"/>
            <a:endParaRPr lang="ru-RU" sz="14400" b="1" i="1" dirty="0">
              <a:solidFill>
                <a:srgbClr val="7030A0"/>
              </a:solidFill>
              <a:latin typeface="Verdana" pitchFamily="34" charset="0"/>
            </a:endParaRPr>
          </a:p>
          <a:p>
            <a:pPr algn="l"/>
            <a:r>
              <a:rPr lang="ru-RU" sz="14400" b="1" i="1" dirty="0">
                <a:solidFill>
                  <a:srgbClr val="7030A0"/>
                </a:solidFill>
                <a:latin typeface="Verdana" pitchFamily="34" charset="0"/>
              </a:rPr>
              <a:t>                   </a:t>
            </a:r>
            <a:r>
              <a:rPr lang="ru-RU" sz="14400" b="1" i="1" dirty="0" smtClean="0">
                <a:solidFill>
                  <a:srgbClr val="7030A0"/>
                </a:solidFill>
                <a:latin typeface="Verdana" pitchFamily="34" charset="0"/>
              </a:rPr>
              <a:t> </a:t>
            </a:r>
            <a:r>
              <a:rPr lang="ru-RU" sz="14400" b="1" i="1" dirty="0" err="1" smtClean="0">
                <a:solidFill>
                  <a:srgbClr val="7030A0"/>
                </a:solidFill>
                <a:latin typeface="Verdana" pitchFamily="34" charset="0"/>
              </a:rPr>
              <a:t>Тревор</a:t>
            </a:r>
            <a:r>
              <a:rPr lang="ru-RU" sz="14400" b="1" i="1" dirty="0" smtClean="0">
                <a:solidFill>
                  <a:srgbClr val="7030A0"/>
                </a:solidFill>
                <a:latin typeface="Verdana" pitchFamily="34" charset="0"/>
              </a:rPr>
              <a:t> </a:t>
            </a:r>
            <a:r>
              <a:rPr lang="ru-RU" sz="14400" b="1" i="1" dirty="0">
                <a:solidFill>
                  <a:srgbClr val="7030A0"/>
                </a:solidFill>
                <a:latin typeface="Verdana" pitchFamily="34" charset="0"/>
              </a:rPr>
              <a:t>Уэнстон</a:t>
            </a:r>
          </a:p>
          <a:p>
            <a:pPr algn="l"/>
            <a:endParaRPr lang="ru-RU" sz="3600" b="1" i="1" dirty="0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voloshins.ru/wp-content/uploads/2011/09/samerf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1907" y="260648"/>
            <a:ext cx="4900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Актуальность</a:t>
            </a:r>
            <a:endParaRPr lang="ru-RU" sz="5400" b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1073" y="2151727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ru-RU" sz="2000" b="1" i="1" dirty="0">
                <a:latin typeface="Verdana" pitchFamily="34" charset="0"/>
              </a:rPr>
              <a:t>Сохранение и укрепление здоровья детей на сегодняшний день является приоритетным направлением деятельности всего </a:t>
            </a:r>
            <a:r>
              <a:rPr lang="ru-RU" sz="2000" b="1" i="1" dirty="0" smtClean="0">
                <a:latin typeface="Verdana" pitchFamily="34" charset="0"/>
              </a:rPr>
              <a:t>общества.</a:t>
            </a:r>
          </a:p>
          <a:p>
            <a:pPr algn="just"/>
            <a:endParaRPr lang="ru-RU" sz="2000" b="1" i="1" dirty="0">
              <a:latin typeface="Verdana" pitchFamily="34" charset="0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000" b="1" i="1" dirty="0" smtClean="0">
                <a:latin typeface="Verdana" pitchFamily="34" charset="0"/>
              </a:rPr>
              <a:t>ФГОС направлен на охрану и укрепление физического и психического здоровья детей, в том числе их эмоционального благополучия;</a:t>
            </a:r>
            <a:endParaRPr lang="ru-RU" sz="2000" b="1" i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248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voloshins.ru/wp-content/uploads/2011/09/samerf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548680"/>
            <a:ext cx="4680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4E82"/>
                </a:solidFill>
              </a:rPr>
              <a:t>«Здоровье</a:t>
            </a:r>
            <a:r>
              <a:rPr lang="ru-RU" sz="5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4E82"/>
                </a:solidFill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916832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US" sz="2400" b="1" i="1" dirty="0" smtClean="0">
                <a:latin typeface="Verdana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latin typeface="Verdana" pitchFamily="34" charset="0"/>
                <a:cs typeface="Arial" pitchFamily="34" charset="0"/>
              </a:rPr>
              <a:t>Здоровье</a:t>
            </a:r>
            <a:r>
              <a:rPr lang="en-US" sz="2400" b="1" i="1" dirty="0" smtClean="0">
                <a:latin typeface="Verdana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latin typeface="Verdana" pitchFamily="34" charset="0"/>
                <a:cs typeface="Arial" pitchFamily="34" charset="0"/>
              </a:rPr>
              <a:t>–</a:t>
            </a:r>
            <a:r>
              <a:rPr lang="en-US" sz="2400" b="1" i="1" dirty="0" smtClean="0">
                <a:latin typeface="Verdana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latin typeface="Verdana" pitchFamily="34" charset="0"/>
                <a:cs typeface="Arial" pitchFamily="34" charset="0"/>
              </a:rPr>
              <a:t>состояние </a:t>
            </a:r>
            <a:r>
              <a:rPr lang="ru-RU" sz="2400" b="1" i="1" dirty="0">
                <a:latin typeface="Verdana" pitchFamily="34" charset="0"/>
                <a:cs typeface="Arial" pitchFamily="34" charset="0"/>
              </a:rPr>
              <a:t>физического и социального благополучия человека (по Уставу ВОЗ</a:t>
            </a:r>
            <a:r>
              <a:rPr lang="ru-RU" sz="2400" b="1" i="1" dirty="0" smtClean="0">
                <a:latin typeface="Verdana" pitchFamily="34" charset="0"/>
                <a:cs typeface="Arial" pitchFamily="34" charset="0"/>
              </a:rPr>
              <a:t>).</a:t>
            </a:r>
          </a:p>
          <a:p>
            <a:pPr algn="just"/>
            <a:endParaRPr lang="ru-RU" sz="2400" b="1" i="1" dirty="0" smtClean="0">
              <a:latin typeface="Verdana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sz="2400" b="1" i="1" dirty="0" smtClean="0">
                <a:latin typeface="Verdana" pitchFamily="34" charset="0"/>
                <a:cs typeface="Arial" pitchFamily="34" charset="0"/>
              </a:rPr>
              <a:t> </a:t>
            </a:r>
            <a:r>
              <a:rPr lang="ru-RU" sz="2400" b="1" i="1" dirty="0" err="1" smtClean="0">
                <a:latin typeface="Verdana" pitchFamily="34" charset="0"/>
                <a:cs typeface="Arial" pitchFamily="34" charset="0"/>
              </a:rPr>
              <a:t>Здоровьесберегающие</a:t>
            </a:r>
            <a:r>
              <a:rPr lang="ru-RU" sz="2400" b="1" i="1" dirty="0" smtClean="0">
                <a:latin typeface="Verdana" pitchFamily="34" charset="0"/>
                <a:cs typeface="Arial" pitchFamily="34" charset="0"/>
              </a:rPr>
              <a:t> </a:t>
            </a:r>
            <a:r>
              <a:rPr lang="ru-RU" sz="2400" b="1" i="1" dirty="0">
                <a:latin typeface="Verdana" pitchFamily="34" charset="0"/>
                <a:cs typeface="Arial" pitchFamily="34" charset="0"/>
              </a:rPr>
              <a:t>образовательные технологии- это </a:t>
            </a:r>
            <a:r>
              <a:rPr lang="ru-RU" sz="2400" b="1" i="1" dirty="0" smtClean="0">
                <a:latin typeface="Verdana" pitchFamily="34" charset="0"/>
                <a:cs typeface="Arial" pitchFamily="34" charset="0"/>
              </a:rPr>
              <a:t>психолого-педагогические </a:t>
            </a:r>
            <a:r>
              <a:rPr lang="ru-RU" sz="2400" b="1" i="1" dirty="0">
                <a:latin typeface="Verdana" pitchFamily="34" charset="0"/>
                <a:cs typeface="Arial" pitchFamily="34" charset="0"/>
              </a:rPr>
              <a:t>приемы, методы, технологии которые  направлены на обеспечение физического, психического и социального благополучия </a:t>
            </a:r>
            <a:r>
              <a:rPr lang="ru-RU" sz="2400" b="1" i="1" dirty="0" smtClean="0">
                <a:latin typeface="Verdana" pitchFamily="34" charset="0"/>
                <a:cs typeface="Arial" pitchFamily="34" charset="0"/>
              </a:rPr>
              <a:t>ребенка в различных видах деятельности. </a:t>
            </a:r>
            <a:endParaRPr lang="ru-RU" sz="2400" b="1" i="1" dirty="0">
              <a:latin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2727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voloshins.ru/wp-content/uploads/2011/09/samerf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3789040"/>
            <a:ext cx="8640960" cy="1224135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 Black" pitchFamily="34" charset="0"/>
                <a:cs typeface="Arial" pitchFamily="34" charset="0"/>
              </a:rPr>
            </a:br>
            <a:r>
              <a:rPr lang="ru-RU" sz="2400" b="1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 Black" pitchFamily="34" charset="0"/>
                <a:cs typeface="Arial" pitchFamily="34" charset="0"/>
              </a:rPr>
            </a:br>
            <a:r>
              <a:rPr lang="ru-RU" sz="2400" b="1" dirty="0" smtClean="0">
                <a:latin typeface="Arial Black" pitchFamily="34" charset="0"/>
                <a:cs typeface="Arial" pitchFamily="34" charset="0"/>
              </a:rPr>
              <a:t>Физическое</a:t>
            </a: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          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 </a:t>
            </a:r>
            <a:r>
              <a:rPr lang="ru-RU" sz="2400" b="1" dirty="0" smtClean="0">
                <a:latin typeface="Arial Black" pitchFamily="34" charset="0"/>
                <a:cs typeface="Arial" pitchFamily="34" charset="0"/>
              </a:rPr>
              <a:t>Эмоциональное </a:t>
            </a: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              </a:t>
            </a:r>
            <a:r>
              <a:rPr lang="ru-RU" sz="2400" b="1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 Black" pitchFamily="34" charset="0"/>
                <a:cs typeface="Arial" pitchFamily="34" charset="0"/>
              </a:rPr>
            </a:br>
            <a:r>
              <a:rPr lang="ru-RU" sz="2400" b="1" dirty="0">
                <a:latin typeface="Arial Black" pitchFamily="34" charset="0"/>
                <a:cs typeface="Arial" pitchFamily="34" charset="0"/>
              </a:rPr>
              <a:t/>
            </a:r>
            <a:br>
              <a:rPr lang="ru-RU" sz="2400" b="1" dirty="0">
                <a:latin typeface="Arial Black" pitchFamily="34" charset="0"/>
                <a:cs typeface="Arial" pitchFamily="34" charset="0"/>
              </a:rPr>
            </a:br>
            <a:r>
              <a:rPr lang="ru-RU" sz="2400" b="1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 Black" pitchFamily="34" charset="0"/>
                <a:cs typeface="Arial" pitchFamily="34" charset="0"/>
              </a:rPr>
            </a:br>
            <a:r>
              <a:rPr lang="ru-RU" sz="2400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 Black" pitchFamily="34" charset="0"/>
                <a:cs typeface="Arial" pitchFamily="34" charset="0"/>
              </a:rPr>
              <a:t>               Социальное    </a:t>
            </a: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               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 Black" pitchFamily="34" charset="0"/>
                <a:cs typeface="Arial" pitchFamily="34" charset="0"/>
              </a:rPr>
              <a:t>Интеллектуальное</a:t>
            </a:r>
            <a:r>
              <a:rPr lang="ru-RU" sz="2400" b="1" dirty="0">
                <a:latin typeface="Arial Black" pitchFamily="34" charset="0"/>
                <a:cs typeface="Arial" pitchFamily="34" charset="0"/>
              </a:rPr>
              <a:t/>
            </a:r>
            <a:br>
              <a:rPr lang="ru-RU" sz="2400" b="1" dirty="0">
                <a:latin typeface="Arial Black" pitchFamily="34" charset="0"/>
                <a:cs typeface="Arial" pitchFamily="34" charset="0"/>
              </a:rPr>
            </a:br>
            <a:endParaRPr lang="ru-RU" sz="24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42036" y="116632"/>
            <a:ext cx="6400800" cy="1752600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7030A0"/>
                </a:solidFill>
                <a:latin typeface="Verdana" pitchFamily="34" charset="0"/>
              </a:rPr>
              <a:t>«Здоровье» </a:t>
            </a:r>
            <a:endParaRPr lang="ru-RU" sz="5400" b="1" i="1" dirty="0">
              <a:solidFill>
                <a:srgbClr val="7030A0"/>
              </a:solidFill>
              <a:latin typeface="Verdana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 rot="1286562">
            <a:off x="1534306" y="1241653"/>
            <a:ext cx="574946" cy="22497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2786050" y="1500174"/>
            <a:ext cx="544068" cy="3480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21377441">
            <a:off x="4644962" y="1515414"/>
            <a:ext cx="544741" cy="22732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20473178">
            <a:off x="6531916" y="1278776"/>
            <a:ext cx="591237" cy="38412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63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voloshins.ru/wp-content/uploads/2011/09/samerf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116632"/>
            <a:ext cx="5292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>
                <a:solidFill>
                  <a:srgbClr val="7030A0"/>
                </a:solidFill>
              </a:rPr>
              <a:t>Здоровый образ жизни:</a:t>
            </a:r>
            <a:r>
              <a:rPr lang="ru-RU" sz="3600" b="1" dirty="0">
                <a:solidFill>
                  <a:srgbClr val="7030A0"/>
                </a:solidFill>
              </a:rPr>
              <a:t/>
            </a:r>
            <a:br>
              <a:rPr lang="ru-RU" sz="3600" b="1" dirty="0">
                <a:solidFill>
                  <a:srgbClr val="7030A0"/>
                </a:solidFill>
              </a:rPr>
            </a:b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95012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v"/>
            </a:pPr>
            <a:r>
              <a:rPr lang="ru-RU" sz="2400" b="1" i="1" dirty="0">
                <a:latin typeface="Verdana" pitchFamily="34" charset="0"/>
              </a:rPr>
              <a:t>благоприятное социальное окружение</a:t>
            </a:r>
            <a:r>
              <a:rPr lang="ru-RU" sz="2400" b="1" i="1" dirty="0" smtClean="0">
                <a:latin typeface="Verdana" pitchFamily="34" charset="0"/>
              </a:rPr>
              <a:t>;</a:t>
            </a:r>
          </a:p>
          <a:p>
            <a:pPr marL="342900" lvl="0" indent="-342900" algn="just"/>
            <a:endParaRPr lang="ru-RU" sz="2400" b="1" i="1" dirty="0">
              <a:latin typeface="Verdana" pitchFamily="34" charset="0"/>
            </a:endParaRPr>
          </a:p>
          <a:p>
            <a:pPr marL="342900" lvl="0" indent="-342900" algn="just">
              <a:buFont typeface="Wingdings" pitchFamily="2" charset="2"/>
              <a:buChar char="v"/>
            </a:pPr>
            <a:r>
              <a:rPr lang="ru-RU" sz="2400" b="1" i="1" dirty="0">
                <a:latin typeface="Verdana" pitchFamily="34" charset="0"/>
              </a:rPr>
              <a:t>духовно-нравственное благополучие</a:t>
            </a:r>
            <a:r>
              <a:rPr lang="ru-RU" sz="2400" b="1" i="1" dirty="0" smtClean="0">
                <a:latin typeface="Verdana" pitchFamily="34" charset="0"/>
              </a:rPr>
              <a:t>;</a:t>
            </a:r>
          </a:p>
          <a:p>
            <a:pPr marL="342900" lvl="0" indent="-342900" algn="just"/>
            <a:endParaRPr lang="ru-RU" sz="2400" b="1" i="1" dirty="0">
              <a:latin typeface="Verdana" pitchFamily="34" charset="0"/>
            </a:endParaRPr>
          </a:p>
          <a:p>
            <a:pPr marL="342900" lvl="0" indent="-342900" algn="just">
              <a:buFont typeface="Wingdings" pitchFamily="2" charset="2"/>
              <a:buChar char="v"/>
            </a:pPr>
            <a:r>
              <a:rPr lang="ru-RU" sz="2400" b="1" i="1" dirty="0">
                <a:latin typeface="Verdana" pitchFamily="34" charset="0"/>
              </a:rPr>
              <a:t>оптимальный двигательный режим (культура движений</a:t>
            </a:r>
            <a:r>
              <a:rPr lang="ru-RU" sz="2400" b="1" i="1" dirty="0" smtClean="0">
                <a:latin typeface="Verdana" pitchFamily="34" charset="0"/>
              </a:rPr>
              <a:t>);</a:t>
            </a:r>
          </a:p>
          <a:p>
            <a:pPr marL="342900" lvl="0" indent="-342900" algn="just"/>
            <a:endParaRPr lang="ru-RU" sz="2400" b="1" i="1" dirty="0">
              <a:latin typeface="Verdana" pitchFamily="34" charset="0"/>
            </a:endParaRPr>
          </a:p>
          <a:p>
            <a:pPr marL="342900" lvl="0" indent="-342900" algn="just">
              <a:buFont typeface="Wingdings" pitchFamily="2" charset="2"/>
              <a:buChar char="v"/>
            </a:pPr>
            <a:r>
              <a:rPr lang="ru-RU" sz="2400" b="1" i="1" dirty="0">
                <a:latin typeface="Verdana" pitchFamily="34" charset="0"/>
              </a:rPr>
              <a:t>закаливание организма</a:t>
            </a:r>
            <a:r>
              <a:rPr lang="ru-RU" sz="2400" b="1" i="1" dirty="0" smtClean="0">
                <a:latin typeface="Verdana" pitchFamily="34" charset="0"/>
              </a:rPr>
              <a:t>;</a:t>
            </a:r>
          </a:p>
          <a:p>
            <a:pPr marL="342900" lvl="0" indent="-342900" algn="just"/>
            <a:endParaRPr lang="ru-RU" sz="2400" b="1" i="1" dirty="0">
              <a:latin typeface="Verdana" pitchFamily="34" charset="0"/>
            </a:endParaRPr>
          </a:p>
          <a:p>
            <a:pPr marL="342900" lvl="0" indent="-342900" algn="just">
              <a:buFont typeface="Wingdings" pitchFamily="2" charset="2"/>
              <a:buChar char="v"/>
            </a:pPr>
            <a:r>
              <a:rPr lang="ru-RU" sz="2400" b="1" i="1" dirty="0">
                <a:latin typeface="Verdana" pitchFamily="34" charset="0"/>
              </a:rPr>
              <a:t>рациональное питание</a:t>
            </a:r>
            <a:r>
              <a:rPr lang="ru-RU" sz="2400" b="1" i="1" dirty="0" smtClean="0">
                <a:latin typeface="Verdana" pitchFamily="34" charset="0"/>
              </a:rPr>
              <a:t>;</a:t>
            </a:r>
          </a:p>
          <a:p>
            <a:pPr marL="342900" lvl="0" indent="-342900" algn="just"/>
            <a:endParaRPr lang="ru-RU" sz="2400" b="1" i="1" dirty="0">
              <a:latin typeface="Verdana" pitchFamily="34" charset="0"/>
            </a:endParaRPr>
          </a:p>
          <a:p>
            <a:pPr marL="342900" lvl="0" indent="-342900" algn="just">
              <a:buFont typeface="Wingdings" pitchFamily="2" charset="2"/>
              <a:buChar char="v"/>
            </a:pPr>
            <a:r>
              <a:rPr lang="ru-RU" sz="2400" b="1" i="1" dirty="0">
                <a:latin typeface="Verdana" pitchFamily="34" charset="0"/>
              </a:rPr>
              <a:t>личная гигиена</a:t>
            </a:r>
            <a:r>
              <a:rPr lang="ru-RU" sz="2400" b="1" i="1" dirty="0" smtClean="0">
                <a:latin typeface="Verdana" pitchFamily="34" charset="0"/>
              </a:rPr>
              <a:t>;</a:t>
            </a:r>
          </a:p>
          <a:p>
            <a:pPr marL="342900" lvl="0" indent="-342900" algn="just"/>
            <a:endParaRPr lang="ru-RU" sz="2400" b="1" i="1" dirty="0">
              <a:latin typeface="Verdana" pitchFamily="34" charset="0"/>
            </a:endParaRPr>
          </a:p>
          <a:p>
            <a:pPr marL="342900" lvl="0" indent="-342900" algn="just">
              <a:buFont typeface="Wingdings" pitchFamily="2" charset="2"/>
              <a:buChar char="v"/>
            </a:pPr>
            <a:r>
              <a:rPr lang="ru-RU" sz="2400" b="1" i="1" dirty="0" smtClean="0">
                <a:latin typeface="Verdana" pitchFamily="34" charset="0"/>
              </a:rPr>
              <a:t>положительные </a:t>
            </a:r>
            <a:r>
              <a:rPr lang="ru-RU" sz="2400" b="1" i="1" dirty="0">
                <a:latin typeface="Verdana" pitchFamily="34" charset="0"/>
              </a:rPr>
              <a:t>эмоции.</a:t>
            </a:r>
          </a:p>
        </p:txBody>
      </p:sp>
    </p:spTree>
    <p:extLst>
      <p:ext uri="{BB962C8B-B14F-4D97-AF65-F5344CB8AC3E}">
        <p14:creationId xmlns:p14="http://schemas.microsoft.com/office/powerpoint/2010/main" val="108127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4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4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4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4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425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voloshins.ru/wp-content/uploads/2011/09/samerf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3603"/>
            <a:ext cx="806489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u="sng" dirty="0" smtClean="0">
              <a:solidFill>
                <a:srgbClr val="7030A0"/>
              </a:solidFill>
            </a:endParaRPr>
          </a:p>
          <a:p>
            <a:r>
              <a:rPr lang="ru-RU" sz="3200" b="1" u="sng" dirty="0" smtClean="0">
                <a:solidFill>
                  <a:srgbClr val="7030A0"/>
                </a:solidFill>
              </a:rPr>
              <a:t>Цель</a:t>
            </a:r>
            <a:r>
              <a:rPr lang="ru-RU" sz="3200" b="1" u="sng" dirty="0">
                <a:solidFill>
                  <a:srgbClr val="7030A0"/>
                </a:solidFill>
              </a:rPr>
              <a:t>: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i="1" dirty="0"/>
              <a:t>формирование потребности в здоровом образе жизни</a:t>
            </a:r>
            <a:br>
              <a:rPr lang="ru-RU" sz="3200" b="1" i="1" dirty="0"/>
            </a:br>
            <a:endParaRPr lang="ru-RU" sz="3200" b="1" i="1" dirty="0" smtClean="0"/>
          </a:p>
          <a:p>
            <a:r>
              <a:rPr lang="ru-RU" sz="3200" b="1" u="sng" dirty="0" smtClean="0">
                <a:solidFill>
                  <a:srgbClr val="7030A0"/>
                </a:solidFill>
              </a:rPr>
              <a:t>Задачи</a:t>
            </a:r>
            <a:r>
              <a:rPr lang="ru-RU" sz="3200" b="1" u="sng" dirty="0">
                <a:solidFill>
                  <a:srgbClr val="7030A0"/>
                </a:solidFill>
              </a:rPr>
              <a:t>: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•</a:t>
            </a:r>
            <a:r>
              <a:rPr lang="ru-RU" sz="3200" b="1" i="1" dirty="0"/>
              <a:t>учить ценить, беречь и укреплять своё здоровье</a:t>
            </a:r>
            <a:br>
              <a:rPr lang="ru-RU" sz="3200" b="1" i="1" dirty="0"/>
            </a:br>
            <a:r>
              <a:rPr lang="ru-RU" sz="3200" b="1" i="1" dirty="0"/>
              <a:t>•способствовать овладению умениями организовывать </a:t>
            </a:r>
            <a:r>
              <a:rPr lang="ru-RU" sz="3200" b="1" i="1" dirty="0" err="1"/>
              <a:t>здоровьесберегающую</a:t>
            </a:r>
            <a:r>
              <a:rPr lang="ru-RU" sz="3200" b="1" i="1" dirty="0"/>
              <a:t> жизнедеятельность</a:t>
            </a:r>
            <a:br>
              <a:rPr lang="ru-RU" sz="3200" b="1" i="1" dirty="0"/>
            </a:br>
            <a:r>
              <a:rPr lang="ru-RU" sz="3200" b="1" i="1" dirty="0"/>
              <a:t>• воспитывать культуру здоровья</a:t>
            </a:r>
            <a:br>
              <a:rPr lang="ru-RU" sz="3200" b="1" i="1" dirty="0"/>
            </a:b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108127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voloshins.ru/wp-content/uploads/2011/09/samerf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</a:rPr>
              <a:t>Этапы  внедрения здоровьесберегающих </a:t>
            </a:r>
            <a:r>
              <a:rPr lang="ru-RU" sz="2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</a:rPr>
              <a:t>технологий:</a:t>
            </a:r>
            <a:endParaRPr lang="ru-RU" sz="24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5556" y="1556792"/>
            <a:ext cx="792088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400" b="1" i="1" dirty="0" smtClean="0">
                <a:latin typeface="Verdana" pitchFamily="34" charset="0"/>
              </a:rPr>
              <a:t>Анализ </a:t>
            </a:r>
            <a:r>
              <a:rPr lang="ru-RU" sz="2400" b="1" i="1" dirty="0">
                <a:latin typeface="Verdana" pitchFamily="34" charset="0"/>
              </a:rPr>
              <a:t>исходного состояния здоровья, физического развития и физической подготовленности дошкольников, </a:t>
            </a:r>
            <a:r>
              <a:rPr lang="ru-RU" sz="2400" b="1" i="1" dirty="0" smtClean="0">
                <a:latin typeface="Verdana" pitchFamily="34" charset="0"/>
              </a:rPr>
              <a:t>здоровье </a:t>
            </a:r>
            <a:r>
              <a:rPr lang="ru-RU" sz="2400" b="1" i="1" dirty="0">
                <a:latin typeface="Verdana" pitchFamily="34" charset="0"/>
              </a:rPr>
              <a:t>сберегающей среды </a:t>
            </a:r>
            <a:r>
              <a:rPr lang="ru-RU" sz="2400" b="1" i="1" dirty="0" smtClean="0">
                <a:latin typeface="Verdana" pitchFamily="34" charset="0"/>
              </a:rPr>
              <a:t>ДОУ</a:t>
            </a:r>
            <a:r>
              <a:rPr lang="ru-RU" sz="2400" b="1" i="1" dirty="0">
                <a:latin typeface="Verdana" pitchFamily="34" charset="0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b="1" i="1" dirty="0" smtClean="0">
                <a:latin typeface="Verdana" pitchFamily="34" charset="0"/>
              </a:rPr>
              <a:t>Организация </a:t>
            </a:r>
            <a:r>
              <a:rPr lang="ru-RU" sz="2400" b="1" i="1" dirty="0">
                <a:latin typeface="Verdana" pitchFamily="34" charset="0"/>
              </a:rPr>
              <a:t>здоровьесберегающего образовательного пространства в </a:t>
            </a:r>
            <a:r>
              <a:rPr lang="ru-RU" sz="2400" b="1" i="1" dirty="0" smtClean="0">
                <a:latin typeface="Verdana" pitchFamily="34" charset="0"/>
              </a:rPr>
              <a:t>ДОУ</a:t>
            </a:r>
            <a:r>
              <a:rPr lang="ru-RU" sz="2400" b="1" i="1" dirty="0">
                <a:latin typeface="Verdana" pitchFamily="34" charset="0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b="1" i="1" dirty="0" smtClean="0">
                <a:latin typeface="Verdana" pitchFamily="34" charset="0"/>
              </a:rPr>
              <a:t>Освоение методик </a:t>
            </a:r>
            <a:r>
              <a:rPr lang="ru-RU" sz="2400" b="1" i="1" dirty="0">
                <a:latin typeface="Verdana" pitchFamily="34" charset="0"/>
              </a:rPr>
              <a:t>и приёмов </a:t>
            </a:r>
            <a:r>
              <a:rPr lang="ru-RU" sz="2400" b="1" i="1" dirty="0" smtClean="0">
                <a:latin typeface="Verdana" pitchFamily="34" charset="0"/>
              </a:rPr>
              <a:t>здоровьесбережения детей.</a:t>
            </a:r>
            <a:endParaRPr lang="ru-RU" sz="2400" b="1" i="1" dirty="0">
              <a:latin typeface="Verdana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b="1" i="1" dirty="0" smtClean="0">
                <a:latin typeface="Verdana" pitchFamily="34" charset="0"/>
              </a:rPr>
              <a:t>Внедрение </a:t>
            </a:r>
            <a:r>
              <a:rPr lang="ru-RU" sz="2400" b="1" i="1" dirty="0">
                <a:latin typeface="Verdana" pitchFamily="34" charset="0"/>
              </a:rPr>
              <a:t>разнообразных форм работы по сохранению и укреплению здоровья </a:t>
            </a:r>
            <a:r>
              <a:rPr lang="ru-RU" sz="2400" b="1" i="1" dirty="0" smtClean="0">
                <a:latin typeface="Verdana" pitchFamily="34" charset="0"/>
              </a:rPr>
              <a:t>детей.</a:t>
            </a:r>
            <a:endParaRPr lang="ru-RU" sz="2400" b="1" i="1" dirty="0">
              <a:latin typeface="Verdana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b="1" i="1" dirty="0" smtClean="0">
                <a:latin typeface="Verdana" pitchFamily="34" charset="0"/>
              </a:rPr>
              <a:t>Работа здоровьесберегающей направленности с родителями. </a:t>
            </a:r>
            <a:endParaRPr lang="ru-RU" sz="2400" b="1" i="1" dirty="0">
              <a:latin typeface="Verdana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27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25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voloshins.ru/wp-content/uploads/2011/09/samerf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260648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b="1" i="1" dirty="0">
                <a:latin typeface="Verdana" pitchFamily="34" charset="0"/>
              </a:rPr>
              <a:t>Т</a:t>
            </a:r>
            <a:r>
              <a:rPr lang="ru-RU" b="1" i="1" dirty="0" smtClean="0">
                <a:latin typeface="Verdana" pitchFamily="34" charset="0"/>
              </a:rPr>
              <a:t>радиционная </a:t>
            </a:r>
            <a:r>
              <a:rPr lang="ru-RU" b="1" i="1" dirty="0">
                <a:latin typeface="Verdana" pitchFamily="34" charset="0"/>
              </a:rPr>
              <a:t>двигательная деятельность детей (утренняя гимнастика, </a:t>
            </a:r>
            <a:r>
              <a:rPr lang="ru-RU" b="1" i="1" dirty="0" smtClean="0">
                <a:latin typeface="Verdana" pitchFamily="34" charset="0"/>
              </a:rPr>
              <a:t>проведение </a:t>
            </a:r>
            <a:r>
              <a:rPr lang="ru-RU" b="1" i="1" dirty="0">
                <a:latin typeface="Verdana" pitchFamily="34" charset="0"/>
              </a:rPr>
              <a:t>подвижных игр, </a:t>
            </a:r>
            <a:r>
              <a:rPr lang="ru-RU" b="1" i="1" dirty="0" smtClean="0">
                <a:latin typeface="Verdana" pitchFamily="34" charset="0"/>
              </a:rPr>
              <a:t>прогулки,):</a:t>
            </a:r>
            <a:endParaRPr lang="ru-RU" b="1" i="1" dirty="0">
              <a:latin typeface="Verdana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ru-RU" b="1" i="1" dirty="0" smtClean="0">
              <a:latin typeface="Verdana" pitchFamily="34" charset="0"/>
            </a:endParaRPr>
          </a:p>
        </p:txBody>
      </p:sp>
      <p:pic>
        <p:nvPicPr>
          <p:cNvPr id="2098" name="Picture 50" descr="C:\Новая папка (8)\Миляуша\все фото\DSC_21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60977"/>
            <a:ext cx="3312368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" name="Picture 51" descr="C:\Новая папка (8)\Миляуша\все фото\DSC_21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309" y="1322765"/>
            <a:ext cx="3830108" cy="2154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0" name="Picture 52" descr="C:\Новая папка (8)\Миляуша\все фото\DSC_21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017" y="3717032"/>
            <a:ext cx="5256584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2727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347</Words>
  <Application>Microsoft Office PowerPoint</Application>
  <PresentationFormat>Экран (4:3)</PresentationFormat>
  <Paragraphs>94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 Физическое               Эмоциональное                                     Социальное                      Интеллектуальное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Вместо заключения: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Миля-Ваня</cp:lastModifiedBy>
  <cp:revision>44</cp:revision>
  <dcterms:modified xsi:type="dcterms:W3CDTF">2015-08-19T14:22:08Z</dcterms:modified>
</cp:coreProperties>
</file>