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465" r:id="rId2"/>
    <p:sldId id="464" r:id="rId3"/>
    <p:sldId id="401" r:id="rId4"/>
    <p:sldId id="451" r:id="rId5"/>
    <p:sldId id="473" r:id="rId6"/>
    <p:sldId id="309" r:id="rId7"/>
    <p:sldId id="480" r:id="rId8"/>
    <p:sldId id="481" r:id="rId9"/>
    <p:sldId id="482" r:id="rId10"/>
    <p:sldId id="460" r:id="rId11"/>
    <p:sldId id="483" r:id="rId12"/>
    <p:sldId id="471" r:id="rId13"/>
    <p:sldId id="474" r:id="rId14"/>
    <p:sldId id="476" r:id="rId15"/>
    <p:sldId id="472" r:id="rId16"/>
    <p:sldId id="313" r:id="rId17"/>
    <p:sldId id="478" r:id="rId18"/>
    <p:sldId id="47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000000"/>
    <a:srgbClr val="002060"/>
    <a:srgbClr val="EAEAEA"/>
    <a:srgbClr val="DDDDDD"/>
    <a:srgbClr val="C0C0C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8" autoAdjust="0"/>
    <p:restoredTop sz="81818" autoAdjust="0"/>
  </p:normalViewPr>
  <p:slideViewPr>
    <p:cSldViewPr>
      <p:cViewPr>
        <p:scale>
          <a:sx n="79" d="100"/>
          <a:sy n="79" d="100"/>
        </p:scale>
        <p:origin x="-372" y="-1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822DEED-E9E4-4CFE-AF5C-E51E0BF7DADD}" type="datetimeFigureOut">
              <a:rPr lang="ru-RU"/>
              <a:pPr>
                <a:defRPr/>
              </a:pPr>
              <a:t>15.02.2016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5E1781-F52F-43FD-B062-FEEC3892482D}" type="slidenum">
              <a:rPr lang="ru-RU"/>
              <a:pPr>
                <a:defRPr/>
              </a:pPr>
              <a:t>‹#›</a:t>
            </a:fld>
            <a:endParaRPr lang="ru-RU"/>
          </a:p>
        </p:txBody>
      </p:sp>
    </p:spTree>
    <p:extLst>
      <p:ext uri="{BB962C8B-B14F-4D97-AF65-F5344CB8AC3E}">
        <p14:creationId xmlns:p14="http://schemas.microsoft.com/office/powerpoint/2010/main" val="1548077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http://www.varvar.ru/arhiv/slovo/images/russkie_dospehi10.jpg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ACF298-E8BE-4040-9A96-99E426E3A99A}"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кнопке выводит и убирает задание </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FFB78-46A8-43DC-8679-6BAC448250B8}" type="slidenum">
              <a:rPr lang="ru-RU"/>
              <a:pPr fontAlgn="base">
                <a:spcBef>
                  <a:spcPct val="0"/>
                </a:spcBef>
                <a:spcAft>
                  <a:spcPct val="0"/>
                </a:spcAft>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возникновение карты.</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47E1E-1B3D-4681-8DB4-CEE203E8EB20}" type="slidenum">
              <a:rPr lang="ru-RU"/>
              <a:pPr fontAlgn="base">
                <a:spcBef>
                  <a:spcPct val="0"/>
                </a:spcBef>
                <a:spcAft>
                  <a:spcPct val="0"/>
                </a:spcAft>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42F57-55B8-47D8-8DFF-C462F49055EF}" type="slidenum">
              <a:rPr lang="ru-RU"/>
              <a:pPr fontAlgn="base">
                <a:spcBef>
                  <a:spcPct val="0"/>
                </a:spcBef>
                <a:spcAft>
                  <a:spcPct val="0"/>
                </a:spcAft>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635F7-9CE3-4798-83F6-A64CF05F755E}" type="slidenum">
              <a:rPr lang="ru-RU"/>
              <a:pPr fontAlgn="base">
                <a:spcBef>
                  <a:spcPct val="0"/>
                </a:spcBef>
                <a:spcAft>
                  <a:spcPct val="0"/>
                </a:spcAft>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блоку с заданием программного уровня  выводит на экран задание максимального уровня и наоборот.</a:t>
            </a:r>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C226F-632A-4D67-A34F-D70E6B7611FB}" type="slidenum">
              <a:rPr lang="ru-RU"/>
              <a:pPr fontAlgn="base">
                <a:spcBef>
                  <a:spcPct val="0"/>
                </a:spcBef>
                <a:spcAft>
                  <a:spcPct val="0"/>
                </a:spcAft>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C881F-84E1-4985-BB2C-1457E1F9C508}" type="slidenum">
              <a:rPr lang="ru-RU"/>
              <a:pPr fontAlgn="base">
                <a:spcBef>
                  <a:spcPct val="0"/>
                </a:spcBef>
                <a:spcAft>
                  <a:spcPct val="0"/>
                </a:spcAft>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6F3F2-9C99-4B0E-BA47-8D1DF12ABF07}"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D6F172-B057-4A87-9652-C343204C27A2}"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05D92-18C5-4C0E-8137-5B3E4BE17095}"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32B61-6181-4114-BAC1-2BFF33A81992}"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65463-3FF4-4EBA-8A22-C21FC7D5C8D2}"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524586-16C4-4777-B62C-E605E89D1747}" type="slidenum">
              <a:rPr lang="ru-RU"/>
              <a:pPr fontAlgn="base">
                <a:spcBef>
                  <a:spcPct val="0"/>
                </a:spcBef>
                <a:spcAft>
                  <a:spcPct val="0"/>
                </a:spcAft>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524586-16C4-4777-B62C-E605E89D1747}" type="slidenum">
              <a:rPr lang="ru-RU"/>
              <a:pPr fontAlgn="base">
                <a:spcBef>
                  <a:spcPct val="0"/>
                </a:spcBef>
                <a:spcAft>
                  <a:spcPct val="0"/>
                </a:spcAft>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возникновение карты.</a:t>
            </a:r>
          </a:p>
          <a:p>
            <a:pPr>
              <a:spcBef>
                <a:spcPct val="0"/>
              </a:spcBef>
            </a:pPr>
            <a:r>
              <a:rPr lang="ru-RU" smtClean="0"/>
              <a:t>Выполнение задания в режиме просмотра происходит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B8713-4627-42D9-8F75-60CC8AB677E4}" type="slidenum">
              <a:rPr lang="ru-RU"/>
              <a:pPr fontAlgn="base">
                <a:spcBef>
                  <a:spcPct val="0"/>
                </a:spcBef>
                <a:spcAft>
                  <a:spcPct val="0"/>
                </a:spcAft>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E9AC5E-BCA4-400B-91A8-DDEEFB7AC7B9}" type="datetimeFigureOut">
              <a:rPr lang="ru-RU"/>
              <a:pPr>
                <a:defRPr/>
              </a:pPr>
              <a:t>15.02.2016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A300A7-7331-4707-9DC1-6AD338C0B0A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864B56-F4EF-4622-B9E7-DFAED0780BB2}" type="datetimeFigureOut">
              <a:rPr lang="ru-RU"/>
              <a:pPr>
                <a:defRPr/>
              </a:pPr>
              <a:t>15.02.2016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4228A5-63C4-4067-A1DE-0261F0E031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E5F9DC-978A-4782-A193-888D792FDA29}" type="datetimeFigureOut">
              <a:rPr lang="ru-RU"/>
              <a:pPr>
                <a:defRPr/>
              </a:pPr>
              <a:t>15.02.2016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3691D0-46E9-4F72-ABF6-35C8BD3AA96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9446585-A76A-4B9F-8AC8-918CE704C3C4}" type="datetimeFigureOut">
              <a:rPr lang="ru-RU"/>
              <a:pPr>
                <a:defRPr/>
              </a:pPr>
              <a:t>15.02.2016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0D17FEC-4D32-4F94-A733-606F8B93BC8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DC3FAE-9A6D-492B-92BA-D7EBDFE24528}" type="datetimeFigureOut">
              <a:rPr lang="ru-RU"/>
              <a:pPr>
                <a:defRPr/>
              </a:pPr>
              <a:t>15.02.2016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419A38-F326-49E3-85DE-D2C826E2346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E24D4E4C-8247-4EAD-A583-C268DD0B13F9}" type="datetimeFigureOut">
              <a:rPr lang="ru-RU"/>
              <a:pPr>
                <a:defRPr/>
              </a:pPr>
              <a:t>15.02.2016</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8F7BD15A-C421-4200-AF1A-5FB4DB0038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41931D9-04B9-4A66-B65B-0CF4017BE825}" type="datetimeFigureOut">
              <a:rPr lang="ru-RU"/>
              <a:pPr>
                <a:defRPr/>
              </a:pPr>
              <a:t>15.02.2016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76B2065-D366-4E98-89BB-803EEE7C25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7A309E29-5175-4128-8961-EEAF0ECD98A5}" type="datetimeFigureOut">
              <a:rPr lang="ru-RU"/>
              <a:pPr>
                <a:defRPr/>
              </a:pPr>
              <a:t>15.02.2016</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B044C9B-AE9B-498C-821E-4D46460AA0C4}"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FC723ABA-B1EE-4C3B-B0CC-6937A5B380CA}" type="datetimeFigureOut">
              <a:rPr lang="ru-RU"/>
              <a:pPr>
                <a:defRPr/>
              </a:pPr>
              <a:t>15.02.2016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6A61F632-26D5-4EF5-B1CD-20EF2B8E8A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D4CC9D-37E2-4C04-99A9-DAA8362FCDB1}" type="datetimeFigureOut">
              <a:rPr lang="ru-RU"/>
              <a:pPr>
                <a:defRPr/>
              </a:pPr>
              <a:t>15.02.2016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AB6BAB-65BB-4373-80BF-43A46DE0EC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682CCE-3788-4AC8-8050-D9115D7B86A6}" type="datetimeFigureOut">
              <a:rPr lang="ru-RU"/>
              <a:pPr>
                <a:defRPr/>
              </a:pPr>
              <a:t>15.02.2016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573428-0B6B-4411-A9D5-B5C3846F201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350A6BF-5ABE-4868-94E0-4626E26BD2D5}" type="datetimeFigureOut">
              <a:rPr lang="ru-RU"/>
              <a:pPr>
                <a:defRPr/>
              </a:pPr>
              <a:t>15.02.2016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54543C-C2BA-4200-8F0A-BC568360E2C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492500" y="2898775"/>
            <a:ext cx="2219325" cy="3959225"/>
          </a:xfrm>
          <a:prstGeom prst="rect">
            <a:avLst/>
          </a:prstGeom>
          <a:noFill/>
          <a:ln w="9525">
            <a:noFill/>
            <a:miter lim="800000"/>
            <a:headEnd/>
            <a:tailEnd/>
          </a:ln>
        </p:spPr>
      </p:pic>
      <p:sp>
        <p:nvSpPr>
          <p:cNvPr id="2" name="Заголовок 1"/>
          <p:cNvSpPr>
            <a:spLocks noGrp="1"/>
          </p:cNvSpPr>
          <p:nvPr>
            <p:ph type="ctrTitle"/>
          </p:nvPr>
        </p:nvSpPr>
        <p:spPr>
          <a:xfrm>
            <a:off x="685800" y="1700808"/>
            <a:ext cx="7772400" cy="1470025"/>
          </a:xfrm>
        </p:spPr>
        <p:txBody>
          <a:bodyPr/>
          <a:lstStyle/>
          <a:p>
            <a:pPr fontAlgn="auto">
              <a:spcAft>
                <a:spcPts val="0"/>
              </a:spcAft>
              <a:defRPr/>
            </a:pPr>
            <a:r>
              <a:rPr lang="ru-RU" dirty="0" smtClean="0"/>
              <a:t>РАЗДРОБЛЕННОСТЬ РУССКИХ ЗЕМЕЛЬ</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48165"/>
            <a:ext cx="8640000" cy="1432798"/>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dirty="0">
                <a:solidFill>
                  <a:srgbClr val="0070C0"/>
                </a:solidFill>
                <a:latin typeface="Comic Sans MS" pitchFamily="66" charset="0"/>
              </a:rPr>
              <a:t>Повышенный уровень.</a:t>
            </a:r>
            <a:r>
              <a:rPr lang="ru-RU" sz="2600" dirty="0">
                <a:solidFill>
                  <a:srgbClr val="0070C0"/>
                </a:solidFill>
                <a:latin typeface="Comic Sans MS" pitchFamily="66" charset="0"/>
              </a:rPr>
              <a:t> </a:t>
            </a:r>
            <a:r>
              <a:rPr lang="ru-RU" sz="2600" dirty="0">
                <a:latin typeface="Comic Sans MS" pitchFamily="66" charset="0"/>
              </a:rPr>
              <a:t>Используя текст учебника (§ </a:t>
            </a:r>
            <a:r>
              <a:rPr lang="ru-RU" sz="2600" dirty="0" smtClean="0">
                <a:latin typeface="Comic Sans MS" pitchFamily="66" charset="0"/>
              </a:rPr>
              <a:t>19, </a:t>
            </a:r>
            <a:r>
              <a:rPr lang="ru-RU" sz="2600" dirty="0">
                <a:latin typeface="Comic Sans MS" pitchFamily="66" charset="0"/>
              </a:rPr>
              <a:t>п.</a:t>
            </a:r>
            <a:r>
              <a:rPr lang="ru-RU" sz="2600" dirty="0"/>
              <a:t> </a:t>
            </a:r>
            <a:r>
              <a:rPr lang="ru-RU" sz="2600" dirty="0">
                <a:latin typeface="Comic Sans MS" pitchFamily="66" charset="0"/>
              </a:rPr>
              <a:t>4</a:t>
            </a:r>
            <a:r>
              <a:rPr lang="ru-RU" sz="2600" dirty="0" smtClean="0">
                <a:latin typeface="Comic Sans MS" pitchFamily="66" charset="0"/>
              </a:rPr>
              <a:t>), </a:t>
            </a:r>
            <a:r>
              <a:rPr lang="ru-RU" sz="2600" dirty="0">
                <a:latin typeface="Comic Sans MS" pitchFamily="66" charset="0"/>
              </a:rPr>
              <a:t>составь список причин</a:t>
            </a:r>
            <a:r>
              <a:rPr lang="ru-RU" sz="2600" dirty="0"/>
              <a:t> </a:t>
            </a:r>
            <a:r>
              <a:rPr lang="ru-RU" sz="2600" dirty="0">
                <a:latin typeface="Comic Sans MS" pitchFamily="66" charset="0"/>
              </a:rPr>
              <a:t>распада Древнерусского государства.</a:t>
            </a:r>
          </a:p>
        </p:txBody>
      </p:sp>
      <p:pic>
        <p:nvPicPr>
          <p:cNvPr id="26628" name="Picture 9"/>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a:xfrm>
            <a:off x="0" y="0"/>
            <a:ext cx="9144000" cy="836712"/>
          </a:xfrm>
        </p:spPr>
        <p:txBody>
          <a:bodyPr>
            <a:noAutofit/>
          </a:bodyPr>
          <a:lstStyle/>
          <a:p>
            <a:pPr fontAlgn="auto">
              <a:spcAft>
                <a:spcPts val="0"/>
              </a:spcAft>
              <a:defRPr/>
            </a:pPr>
            <a:r>
              <a:rPr lang="ru-RU" sz="3200" dirty="0" smtClean="0"/>
              <a:t>Причины раздробленности Древнерусского </a:t>
            </a:r>
            <a:r>
              <a:rPr lang="ru-RU" sz="3200" dirty="0" err="1" smtClean="0"/>
              <a:t>государста</a:t>
            </a:r>
            <a:endParaRPr lang="ru-RU" sz="3200" dirty="0"/>
          </a:p>
        </p:txBody>
      </p:sp>
      <p:pic>
        <p:nvPicPr>
          <p:cNvPr id="1030" name="Picture 6"/>
          <p:cNvPicPr>
            <a:picLocks noChangeAspect="1" noChangeArrowheads="1"/>
          </p:cNvPicPr>
          <p:nvPr/>
        </p:nvPicPr>
        <p:blipFill>
          <a:blip r:embed="rId5" cstate="email">
            <a:extLst/>
          </a:blip>
          <a:srcRect/>
          <a:stretch>
            <a:fillRect/>
          </a:stretch>
        </p:blipFill>
        <p:spPr bwMode="auto">
          <a:xfrm>
            <a:off x="252000" y="2484000"/>
            <a:ext cx="5754841" cy="4284000"/>
          </a:xfrm>
          <a:prstGeom prst="roundRect">
            <a:avLst>
              <a:gd name="adj" fmla="val 780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5" name="TextBox 4"/>
          <p:cNvSpPr txBox="1"/>
          <p:nvPr/>
        </p:nvSpPr>
        <p:spPr>
          <a:xfrm>
            <a:off x="6119813" y="2484438"/>
            <a:ext cx="2762250" cy="4283075"/>
          </a:xfrm>
          <a:prstGeom prst="rect">
            <a:avLst/>
          </a:prstGeom>
          <a:solidFill>
            <a:schemeClr val="accent4">
              <a:lumMod val="20000"/>
              <a:lumOff val="80000"/>
            </a:schemeClr>
          </a:solidFill>
          <a:ln>
            <a:solidFill>
              <a:schemeClr val="accent5">
                <a:lumMod val="40000"/>
                <a:lumOff val="60000"/>
              </a:schemeClr>
            </a:solidFill>
          </a:ln>
        </p:spPr>
        <p:txBody>
          <a:bodyPr wrap="none" anchor="ctr">
            <a:spAutoFit/>
          </a:bodyPr>
          <a:lstStyle/>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Tx/>
              <a:buAutoNum type="arabicPeriod"/>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p>
          <a:p>
            <a:pPr marL="457200" indent="-457200" fontAlgn="auto">
              <a:lnSpc>
                <a:spcPct val="160000"/>
              </a:lnSpc>
              <a:spcBef>
                <a:spcPts val="0"/>
              </a:spcBef>
              <a:spcAft>
                <a:spcPts val="0"/>
              </a:spcAft>
              <a:buFont typeface="Comic Sans MS" panose="030F0702030302020204" pitchFamily="66" charset="0"/>
              <a:buChar char="…"/>
              <a:defRPr/>
            </a:pPr>
            <a:r>
              <a:rPr lang="ru-RU" sz="2400" dirty="0">
                <a:latin typeface="+mn-lt"/>
              </a:rPr>
              <a:t>___________</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9"/>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dirty="0">
                <a:solidFill>
                  <a:srgbClr val="0070C0"/>
                </a:solidFill>
                <a:latin typeface="Comic Sans MS" pitchFamily="66" charset="0"/>
              </a:rPr>
              <a:t>Повышенный уровень.</a:t>
            </a:r>
            <a:r>
              <a:rPr lang="ru-RU" sz="2600" dirty="0">
                <a:solidFill>
                  <a:srgbClr val="0070C0"/>
                </a:solidFill>
                <a:latin typeface="Comic Sans MS" pitchFamily="66" charset="0"/>
              </a:rPr>
              <a:t> </a:t>
            </a:r>
            <a:r>
              <a:rPr lang="ru-RU" sz="2600" dirty="0">
                <a:latin typeface="Comic Sans MS" pitchFamily="66" charset="0"/>
              </a:rPr>
              <a:t>Используя текст учебника (§ </a:t>
            </a:r>
            <a:r>
              <a:rPr lang="ru-RU" sz="2600" dirty="0" smtClean="0">
                <a:latin typeface="Comic Sans MS" pitchFamily="66" charset="0"/>
              </a:rPr>
              <a:t>19, </a:t>
            </a:r>
            <a:r>
              <a:rPr lang="ru-RU" sz="2600" dirty="0">
                <a:latin typeface="Comic Sans MS" pitchFamily="66" charset="0"/>
              </a:rPr>
              <a:t>п.</a:t>
            </a:r>
            <a:r>
              <a:rPr lang="ru-RU" sz="2600" dirty="0"/>
              <a:t> </a:t>
            </a:r>
            <a:r>
              <a:rPr lang="ru-RU" sz="2600" dirty="0">
                <a:latin typeface="Comic Sans MS" pitchFamily="66" charset="0"/>
              </a:rPr>
              <a:t>4</a:t>
            </a:r>
            <a:r>
              <a:rPr lang="ru-RU" sz="2600" dirty="0" smtClean="0">
                <a:latin typeface="Comic Sans MS" pitchFamily="66" charset="0"/>
              </a:rPr>
              <a:t>), назовите основные центры Руси. Как происходило управление в этих княжествах?</a:t>
            </a:r>
            <a:endParaRPr lang="ru-RU" sz="2600" dirty="0">
              <a:latin typeface="Comic Sans MS" pitchFamily="66" charset="0"/>
            </a:endParaRPr>
          </a:p>
        </p:txBody>
      </p:sp>
      <p:pic>
        <p:nvPicPr>
          <p:cNvPr id="26628" name="Picture 9"/>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a:xfrm>
            <a:off x="0" y="0"/>
            <a:ext cx="9144000" cy="836712"/>
          </a:xfrm>
        </p:spPr>
        <p:txBody>
          <a:bodyPr>
            <a:noAutofit/>
          </a:bodyPr>
          <a:lstStyle/>
          <a:p>
            <a:pPr fontAlgn="auto">
              <a:spcAft>
                <a:spcPts val="0"/>
              </a:spcAft>
              <a:defRPr/>
            </a:pPr>
            <a:r>
              <a:rPr lang="ru-RU" sz="3200" dirty="0" smtClean="0"/>
              <a:t>Государственное управление</a:t>
            </a:r>
            <a:endParaRPr lang="ru-RU" sz="3200" dirty="0"/>
          </a:p>
        </p:txBody>
      </p:sp>
      <p:sp>
        <p:nvSpPr>
          <p:cNvPr id="5" name="TextBox 4"/>
          <p:cNvSpPr txBox="1"/>
          <p:nvPr/>
        </p:nvSpPr>
        <p:spPr>
          <a:xfrm>
            <a:off x="251520" y="2564904"/>
            <a:ext cx="8558535" cy="3046988"/>
          </a:xfrm>
          <a:prstGeom prst="rect">
            <a:avLst/>
          </a:prstGeom>
          <a:solidFill>
            <a:schemeClr val="accent4">
              <a:lumMod val="20000"/>
              <a:lumOff val="80000"/>
            </a:schemeClr>
          </a:solidFill>
          <a:ln>
            <a:solidFill>
              <a:schemeClr val="accent5">
                <a:lumMod val="40000"/>
                <a:lumOff val="60000"/>
              </a:schemeClr>
            </a:solidFill>
          </a:ln>
        </p:spPr>
        <p:txBody>
          <a:bodyPr wrap="square" anchor="ctr">
            <a:spAutoFit/>
          </a:bodyPr>
          <a:lstStyle/>
          <a:p>
            <a:pPr marL="457200" indent="-457200" fontAlgn="auto">
              <a:lnSpc>
                <a:spcPct val="160000"/>
              </a:lnSpc>
              <a:spcBef>
                <a:spcPts val="0"/>
              </a:spcBef>
              <a:spcAft>
                <a:spcPts val="0"/>
              </a:spcAft>
              <a:buFontTx/>
              <a:buAutoNum type="arabicPeriod"/>
              <a:defRPr/>
            </a:pPr>
            <a:r>
              <a:rPr lang="ru-RU" sz="2400" dirty="0" smtClean="0">
                <a:latin typeface="+mn-lt"/>
              </a:rPr>
              <a:t>Чем отличалась политика князей в период раздробленности?</a:t>
            </a:r>
            <a:endParaRPr lang="ru-RU" sz="2400" dirty="0">
              <a:latin typeface="+mn-lt"/>
            </a:endParaRPr>
          </a:p>
          <a:p>
            <a:pPr marL="457200" indent="-457200" fontAlgn="auto">
              <a:lnSpc>
                <a:spcPct val="160000"/>
              </a:lnSpc>
              <a:spcBef>
                <a:spcPts val="0"/>
              </a:spcBef>
              <a:spcAft>
                <a:spcPts val="0"/>
              </a:spcAft>
              <a:buFontTx/>
              <a:buAutoNum type="arabicPeriod"/>
              <a:defRPr/>
            </a:pPr>
            <a:r>
              <a:rPr lang="ru-RU" sz="2400" dirty="0" smtClean="0">
                <a:latin typeface="+mn-lt"/>
              </a:rPr>
              <a:t>Привело ли раздробление Руси к исчезновению Русской земли как единого целого? </a:t>
            </a:r>
            <a:r>
              <a:rPr lang="ru-RU" sz="2400" dirty="0" err="1" smtClean="0">
                <a:latin typeface="+mn-lt"/>
              </a:rPr>
              <a:t>Докажите.___________</a:t>
            </a:r>
            <a:endParaRPr lang="ru-RU" sz="24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50825" y="981075"/>
            <a:ext cx="8640763" cy="5832475"/>
            <a:chOff x="251523" y="980728"/>
            <a:chExt cx="8640477" cy="5832160"/>
          </a:xfrm>
        </p:grpSpPr>
        <p:pic>
          <p:nvPicPr>
            <p:cNvPr id="28679" name="Picture 3"/>
            <p:cNvPicPr>
              <a:picLocks noChangeArrowheads="1"/>
            </p:cNvPicPr>
            <p:nvPr/>
          </p:nvPicPr>
          <p:blipFill>
            <a:blip r:embed="rId3" cstate="print"/>
            <a:srcRect/>
            <a:stretch>
              <a:fillRect/>
            </a:stretch>
          </p:blipFill>
          <p:spPr bwMode="auto">
            <a:xfrm>
              <a:off x="251523" y="980728"/>
              <a:ext cx="6192685" cy="5832160"/>
            </a:xfrm>
            <a:prstGeom prst="rect">
              <a:avLst/>
            </a:prstGeom>
            <a:noFill/>
            <a:ln w="9525">
              <a:noFill/>
              <a:miter lim="800000"/>
              <a:headEnd/>
              <a:tailEnd/>
            </a:ln>
          </p:spPr>
        </p:pic>
        <p:grpSp>
          <p:nvGrpSpPr>
            <p:cNvPr id="28680" name="Группа 18"/>
            <p:cNvGrpSpPr>
              <a:grpSpLocks/>
            </p:cNvGrpSpPr>
            <p:nvPr/>
          </p:nvGrpSpPr>
          <p:grpSpPr bwMode="auto">
            <a:xfrm>
              <a:off x="6587999" y="1151745"/>
              <a:ext cx="2304001" cy="5481495"/>
              <a:chOff x="6587999" y="1151745"/>
              <a:chExt cx="2304001" cy="5481495"/>
            </a:xfrm>
          </p:grpSpPr>
          <p:sp>
            <p:nvSpPr>
              <p:cNvPr id="15" name="Прямоугольник 14"/>
              <p:cNvSpPr/>
              <p:nvPr/>
            </p:nvSpPr>
            <p:spPr>
              <a:xfrm>
                <a:off x="6588613" y="1152169"/>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Южная Русь</a:t>
                </a:r>
              </a:p>
            </p:txBody>
          </p:sp>
          <p:sp>
            <p:nvSpPr>
              <p:cNvPr id="16" name="Прямоугольник 15"/>
              <p:cNvSpPr/>
              <p:nvPr/>
            </p:nvSpPr>
            <p:spPr>
              <a:xfrm>
                <a:off x="6588613" y="2637989"/>
                <a:ext cx="2303387" cy="1223897"/>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Северо-Восточная Русь</a:t>
                </a:r>
              </a:p>
            </p:txBody>
          </p:sp>
          <p:sp>
            <p:nvSpPr>
              <p:cNvPr id="17" name="Прямоугольник 16"/>
              <p:cNvSpPr/>
              <p:nvPr/>
            </p:nvSpPr>
            <p:spPr>
              <a:xfrm>
                <a:off x="6588613" y="4257151"/>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Юго-Западная Русь</a:t>
                </a:r>
              </a:p>
            </p:txBody>
          </p:sp>
          <p:sp>
            <p:nvSpPr>
              <p:cNvPr id="18" name="Прямоугольник 17"/>
              <p:cNvSpPr/>
              <p:nvPr/>
            </p:nvSpPr>
            <p:spPr>
              <a:xfrm>
                <a:off x="6588613" y="5588992"/>
                <a:ext cx="2303387" cy="1044519"/>
              </a:xfrm>
              <a:prstGeom prst="rect">
                <a:avLst/>
              </a:prstGeom>
              <a:solidFill>
                <a:schemeClr val="accent4">
                  <a:lumMod val="20000"/>
                  <a:lumOff val="80000"/>
                </a:schemeClr>
              </a:solidFill>
              <a:ln>
                <a:solidFill>
                  <a:schemeClr val="bg1">
                    <a:lumMod val="50000"/>
                  </a:schemeClr>
                </a:solidFill>
              </a:ln>
            </p:spPr>
            <p:txBody>
              <a:bodyPr>
                <a:spAutoFit/>
              </a:bodyPr>
              <a:lstStyle/>
              <a:p>
                <a:pPr fontAlgn="auto">
                  <a:spcBef>
                    <a:spcPts val="0"/>
                  </a:spcBef>
                  <a:spcAft>
                    <a:spcPts val="0"/>
                  </a:spcAft>
                  <a:defRPr/>
                </a:pPr>
                <a:r>
                  <a:rPr lang="ru-RU" sz="2400" dirty="0">
                    <a:latin typeface="+mn-lt"/>
                  </a:rPr>
                  <a:t>Северо-Западная Русь</a:t>
                </a:r>
              </a:p>
            </p:txBody>
          </p:sp>
          <p:cxnSp>
            <p:nvCxnSpPr>
              <p:cNvPr id="12" name="Прямая соединительная линия 11"/>
              <p:cNvCxnSpPr/>
              <p:nvPr/>
            </p:nvCxnSpPr>
            <p:spPr>
              <a:xfrm>
                <a:off x="7001349" y="1750625"/>
                <a:ext cx="900083" cy="0"/>
              </a:xfrm>
              <a:prstGeom prst="line">
                <a:avLst/>
              </a:prstGeom>
              <a:ln w="508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525207" y="3645997"/>
                <a:ext cx="898495"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436310" y="5157216"/>
                <a:ext cx="900083" cy="0"/>
              </a:xfrm>
              <a:prstGeom prst="line">
                <a:avLst/>
              </a:prstGeom>
              <a:ln w="508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372812" y="6454133"/>
                <a:ext cx="898495"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 name="Скругленный прямоугольник 8"/>
          <p:cNvSpPr/>
          <p:nvPr/>
        </p:nvSpPr>
        <p:spPr>
          <a:xfrm>
            <a:off x="298038" y="2523966"/>
            <a:ext cx="8640000" cy="2214324"/>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Необходимый уровень.</a:t>
            </a:r>
            <a:r>
              <a:rPr lang="ru-RU" sz="2600">
                <a:solidFill>
                  <a:srgbClr val="0070C0"/>
                </a:solidFill>
                <a:latin typeface="Comic Sans MS" pitchFamily="66" charset="0"/>
              </a:rPr>
              <a:t> </a:t>
            </a:r>
            <a:r>
              <a:rPr lang="ru-RU" sz="2600">
                <a:latin typeface="Comic Sans MS" pitchFamily="66" charset="0"/>
              </a:rPr>
              <a:t>Обведи на карте </a:t>
            </a:r>
            <a:r>
              <a:rPr lang="ru-RU" sz="2600" b="1">
                <a:solidFill>
                  <a:srgbClr val="FF1A1A"/>
                </a:solidFill>
                <a:latin typeface="Comic Sans MS" pitchFamily="66" charset="0"/>
              </a:rPr>
              <a:t>красным</a:t>
            </a:r>
            <a:r>
              <a:rPr lang="ru-RU" sz="2600">
                <a:latin typeface="Comic Sans MS" pitchFamily="66" charset="0"/>
              </a:rPr>
              <a:t> цветом границы княжества Южной</a:t>
            </a:r>
            <a:r>
              <a:rPr lang="ru-RU" sz="2600"/>
              <a:t> </a:t>
            </a:r>
            <a:r>
              <a:rPr lang="ru-RU" sz="2600">
                <a:latin typeface="Comic Sans MS" pitchFamily="66" charset="0"/>
              </a:rPr>
              <a:t>Руси, </a:t>
            </a:r>
            <a:r>
              <a:rPr lang="ru-RU" sz="2600" b="1">
                <a:solidFill>
                  <a:srgbClr val="008000"/>
                </a:solidFill>
                <a:latin typeface="Comic Sans MS" pitchFamily="66" charset="0"/>
              </a:rPr>
              <a:t>зелёным</a:t>
            </a:r>
            <a:r>
              <a:rPr lang="ru-RU" sz="2600">
                <a:latin typeface="Comic Sans MS" pitchFamily="66" charset="0"/>
              </a:rPr>
              <a:t> – границы Северо-Восточной Руси, </a:t>
            </a:r>
            <a:r>
              <a:rPr lang="ru-RU" sz="2600" b="1">
                <a:solidFill>
                  <a:srgbClr val="000099"/>
                </a:solidFill>
                <a:latin typeface="Comic Sans MS" pitchFamily="66" charset="0"/>
              </a:rPr>
              <a:t>синим</a:t>
            </a:r>
            <a:r>
              <a:rPr lang="ru-RU" sz="2600">
                <a:latin typeface="Comic Sans MS" pitchFamily="66" charset="0"/>
              </a:rPr>
              <a:t> – Юго-Западной Руси, </a:t>
            </a:r>
            <a:r>
              <a:rPr lang="ru-RU" sz="2600" b="1">
                <a:latin typeface="Comic Sans MS" pitchFamily="66" charset="0"/>
              </a:rPr>
              <a:t>коричневым</a:t>
            </a:r>
            <a:r>
              <a:rPr lang="ru-RU" sz="2600">
                <a:latin typeface="Comic Sans MS" pitchFamily="66" charset="0"/>
              </a:rPr>
              <a:t> – Северо-Западной Руси.</a:t>
            </a:r>
          </a:p>
        </p:txBody>
      </p:sp>
      <p:pic>
        <p:nvPicPr>
          <p:cNvPr id="28677" name="Picture 9"/>
          <p:cNvPicPr>
            <a:picLocks noChangeAspect="1" noChangeArrowheads="1"/>
          </p:cNvPicPr>
          <p:nvPr/>
        </p:nvPicPr>
        <p:blipFill>
          <a:blip r:embed="rId5"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lstStyle/>
          <a:p>
            <a:pPr fontAlgn="auto">
              <a:spcAft>
                <a:spcPts val="0"/>
              </a:spcAft>
              <a:defRPr/>
            </a:pPr>
            <a:r>
              <a:rPr lang="ru-RU" sz="3600" dirty="0" smtClean="0"/>
              <a:t>«РАСПАЛАСЯ РУССКАЯ ЗЕМЛЯ!»</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noChangeArrowheads="1"/>
          </p:cNvPicPr>
          <p:nvPr/>
        </p:nvPicPr>
        <p:blipFill>
          <a:blip r:embed="rId3" cstate="print"/>
          <a:srcRect/>
          <a:stretch>
            <a:fillRect/>
          </a:stretch>
        </p:blipFill>
        <p:spPr bwMode="auto">
          <a:xfrm>
            <a:off x="246063" y="981075"/>
            <a:ext cx="6018212" cy="5759450"/>
          </a:xfrm>
          <a:prstGeom prst="rect">
            <a:avLst/>
          </a:prstGeom>
          <a:noFill/>
          <a:ln w="9525">
            <a:solidFill>
              <a:schemeClr val="tx1"/>
            </a:solidFill>
            <a:miter lim="800000"/>
            <a:headEnd/>
            <a:tailEnd/>
          </a:ln>
        </p:spPr>
      </p:pic>
      <p:sp>
        <p:nvSpPr>
          <p:cNvPr id="2" name="Прямоугольник 1"/>
          <p:cNvSpPr/>
          <p:nvPr/>
        </p:nvSpPr>
        <p:spPr>
          <a:xfrm>
            <a:off x="6443663" y="979488"/>
            <a:ext cx="2447925" cy="53276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ru-RU" sz="2400" dirty="0"/>
              <a:t>УСЛОВНЫЕ ЗНАКИ</a:t>
            </a:r>
          </a:p>
        </p:txBody>
      </p:sp>
      <p:pic>
        <p:nvPicPr>
          <p:cNvPr id="30723" name="Picture 9"/>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lstStyle/>
          <a:p>
            <a:pPr fontAlgn="auto">
              <a:spcAft>
                <a:spcPts val="0"/>
              </a:spcAft>
              <a:defRPr/>
            </a:pPr>
            <a:r>
              <a:rPr lang="ru-RU" sz="3600" dirty="0" smtClean="0"/>
              <a:t>«РАСПАЛАСЯ РУССКАЯ ЗЕМЛЯ!»</a:t>
            </a:r>
            <a:endParaRPr lang="ru-RU" sz="3600" dirty="0"/>
          </a:p>
        </p:txBody>
      </p:sp>
      <p:sp>
        <p:nvSpPr>
          <p:cNvPr id="10" name="Скругленный прямоугольник 9"/>
          <p:cNvSpPr/>
          <p:nvPr/>
        </p:nvSpPr>
        <p:spPr>
          <a:xfrm>
            <a:off x="272216" y="2443852"/>
            <a:ext cx="8640000" cy="1921252"/>
          </a:xfrm>
          <a:prstGeom prst="roundRect">
            <a:avLst>
              <a:gd name="adj" fmla="val 10887"/>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800" b="1" dirty="0">
                <a:solidFill>
                  <a:srgbClr val="0070C0"/>
                </a:solidFill>
                <a:latin typeface="+mn-lt"/>
              </a:rPr>
              <a:t>Максимальный уровень.</a:t>
            </a:r>
            <a:r>
              <a:rPr lang="ru-RU" sz="2800" dirty="0">
                <a:solidFill>
                  <a:srgbClr val="0070C0"/>
                </a:solidFill>
                <a:latin typeface="+mn-lt"/>
              </a:rPr>
              <a:t> </a:t>
            </a:r>
            <a:r>
              <a:rPr lang="ru-RU" sz="2800" dirty="0">
                <a:latin typeface="+mn-lt"/>
              </a:rPr>
              <a:t>Придумай и нанеси на карту условные обозначения, доказывающие различия политических и торговых интересов русских земель и княжеств</a:t>
            </a:r>
          </a:p>
        </p:txBody>
      </p:sp>
      <p:sp useBgFill="1">
        <p:nvSpPr>
          <p:cNvPr id="6" name="Прямоугольник 5"/>
          <p:cNvSpPr>
            <a:spLocks/>
          </p:cNvSpPr>
          <p:nvPr/>
        </p:nvSpPr>
        <p:spPr>
          <a:xfrm>
            <a:off x="6444208" y="6381368"/>
            <a:ext cx="1116000" cy="360000"/>
          </a:xfrm>
          <a:prstGeom prst="rect">
            <a:avLst/>
          </a:prstGeom>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Прогр</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useBgFill="1">
        <p:nvSpPr>
          <p:cNvPr id="11" name="Прямоугольник 10"/>
          <p:cNvSpPr>
            <a:spLocks/>
          </p:cNvSpPr>
          <p:nvPr/>
        </p:nvSpPr>
        <p:spPr>
          <a:xfrm>
            <a:off x="7668000" y="6381328"/>
            <a:ext cx="1224000" cy="360000"/>
          </a:xfrm>
          <a:prstGeom prst="rect">
            <a:avLst/>
          </a:prstGeom>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Максим.</a:t>
            </a:r>
          </a:p>
        </p:txBody>
      </p:sp>
      <p:sp>
        <p:nvSpPr>
          <p:cNvPr id="9" name="Скругленный прямоугольник 8"/>
          <p:cNvSpPr/>
          <p:nvPr/>
        </p:nvSpPr>
        <p:spPr>
          <a:xfrm>
            <a:off x="259888" y="2420888"/>
            <a:ext cx="8640000" cy="1921252"/>
          </a:xfrm>
          <a:prstGeom prst="roundRect">
            <a:avLst>
              <a:gd name="adj" fmla="val 10887"/>
            </a:avLst>
          </a:prstGeom>
          <a:blipFill>
            <a:blip r:embed="rId5"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Повышенный уровень.</a:t>
            </a:r>
            <a:r>
              <a:rPr lang="ru-RU" sz="2800">
                <a:solidFill>
                  <a:srgbClr val="0070C0"/>
                </a:solidFill>
                <a:latin typeface="Comic Sans MS" pitchFamily="66" charset="0"/>
              </a:rPr>
              <a:t> </a:t>
            </a:r>
            <a:r>
              <a:rPr lang="ru-RU" sz="2800">
                <a:latin typeface="Comic Sans MS" pitchFamily="66" charset="0"/>
              </a:rPr>
              <a:t>Придумай и нанеси на карту два условных обозначения для доказательства распада Древнерусского государства. Запиши их в легенду карты.</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Что связывало и что разделяло княжества Южной, Юго-Западной,</a:t>
            </a:r>
            <a:r>
              <a:rPr lang="ru-RU" sz="2600"/>
              <a:t> </a:t>
            </a:r>
            <a:r>
              <a:rPr lang="ru-RU" sz="2600">
                <a:latin typeface="Comic Sans MS" pitchFamily="66" charset="0"/>
              </a:rPr>
              <a:t>Северо-Западной и Северо-Восточной Руси?</a:t>
            </a:r>
          </a:p>
        </p:txBody>
      </p:sp>
      <p:pic>
        <p:nvPicPr>
          <p:cNvPr id="32772" name="Picture 3"/>
          <p:cNvPicPr>
            <a:picLocks noChangeArrowheads="1"/>
          </p:cNvPicPr>
          <p:nvPr/>
        </p:nvPicPr>
        <p:blipFill>
          <a:blip r:embed="rId4" cstate="print"/>
          <a:srcRect/>
          <a:stretch>
            <a:fillRect/>
          </a:stretch>
        </p:blipFill>
        <p:spPr bwMode="auto">
          <a:xfrm>
            <a:off x="250825" y="2420938"/>
            <a:ext cx="4321175" cy="4392612"/>
          </a:xfrm>
          <a:prstGeom prst="rect">
            <a:avLst/>
          </a:prstGeom>
          <a:noFill/>
          <a:ln w="9525">
            <a:noFill/>
            <a:miter lim="800000"/>
            <a:headEnd/>
            <a:tailEnd/>
          </a:ln>
        </p:spPr>
      </p:pic>
      <p:pic>
        <p:nvPicPr>
          <p:cNvPr id="32773" name="Picture 9"/>
          <p:cNvPicPr>
            <a:picLocks noChangeAspect="1" noChangeArrowheads="1"/>
          </p:cNvPicPr>
          <p:nvPr/>
        </p:nvPicPr>
        <p:blipFill>
          <a:blip r:embed="rId5"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4572000" y="2420938"/>
          <a:ext cx="4320480" cy="4392000"/>
        </p:xfrm>
        <a:graphic>
          <a:graphicData uri="http://schemas.openxmlformats.org/drawingml/2006/table">
            <a:tbl>
              <a:tblPr firstRow="1" bandRow="1">
                <a:tableStyleId>{5940675A-B579-460E-94D1-54222C63F5DA}</a:tableStyleId>
              </a:tblPr>
              <a:tblGrid>
                <a:gridCol w="2160240"/>
                <a:gridCol w="2160240"/>
              </a:tblGrid>
              <a:tr h="722851">
                <a:tc>
                  <a:txBody>
                    <a:bodyPr/>
                    <a:lstStyle/>
                    <a:p>
                      <a:pPr algn="ctr"/>
                      <a:r>
                        <a:rPr lang="ru-RU" sz="2400" dirty="0" smtClean="0"/>
                        <a:t>Связывало</a:t>
                      </a:r>
                      <a:endParaRPr lang="ru-RU" sz="2400" dirty="0"/>
                    </a:p>
                  </a:txBody>
                  <a:tcPr>
                    <a:solidFill>
                      <a:schemeClr val="accent5">
                        <a:lumMod val="20000"/>
                        <a:lumOff val="80000"/>
                      </a:schemeClr>
                    </a:solidFill>
                  </a:tcPr>
                </a:tc>
                <a:tc>
                  <a:txBody>
                    <a:bodyPr/>
                    <a:lstStyle/>
                    <a:p>
                      <a:pPr algn="ctr"/>
                      <a:r>
                        <a:rPr lang="ru-RU" sz="2400" dirty="0" smtClean="0"/>
                        <a:t>Разделяло</a:t>
                      </a:r>
                      <a:endParaRPr lang="ru-RU" sz="2400" dirty="0"/>
                    </a:p>
                  </a:txBody>
                  <a:tcPr>
                    <a:solidFill>
                      <a:schemeClr val="accent5">
                        <a:lumMod val="20000"/>
                        <a:lumOff val="80000"/>
                      </a:schemeClr>
                    </a:solidFill>
                  </a:tcPr>
                </a:tc>
              </a:tr>
              <a:tr h="3669149">
                <a:tc>
                  <a:txBody>
                    <a:bodyPr/>
                    <a:lstStyle/>
                    <a:p>
                      <a:r>
                        <a:rPr lang="ru-RU" sz="2400" dirty="0" smtClean="0"/>
                        <a:t>__________</a:t>
                      </a:r>
                    </a:p>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____________________</a:t>
                      </a:r>
                      <a:endParaRPr lang="ru-RU" sz="2400" dirty="0"/>
                    </a:p>
                  </a:txBody>
                  <a:tcPr>
                    <a:solidFill>
                      <a:schemeClr val="accent4">
                        <a:lumMod val="20000"/>
                        <a:lumOff val="80000"/>
                      </a:schemeClr>
                    </a:solidFill>
                  </a:tcPr>
                </a:tc>
                <a:tc>
                  <a:txBody>
                    <a:bodyPr/>
                    <a:lstStyle/>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____________________</a:t>
                      </a:r>
                    </a:p>
                    <a:p>
                      <a:r>
                        <a:rPr lang="ru-RU" sz="2400" dirty="0" smtClean="0"/>
                        <a:t>__________</a:t>
                      </a:r>
                    </a:p>
                  </a:txBody>
                  <a:tcPr>
                    <a:solidFill>
                      <a:schemeClr val="accent4">
                        <a:lumMod val="20000"/>
                        <a:lumOff val="80000"/>
                      </a:schemeClr>
                    </a:solidFill>
                  </a:tcPr>
                </a:tc>
              </a:tr>
            </a:tbl>
          </a:graphicData>
        </a:graphic>
      </p:graphicFrame>
      <p:sp>
        <p:nvSpPr>
          <p:cNvPr id="2" name="Заголовок 1"/>
          <p:cNvSpPr>
            <a:spLocks noGrp="1"/>
          </p:cNvSpPr>
          <p:nvPr>
            <p:ph type="title"/>
          </p:nvPr>
        </p:nvSpPr>
        <p:spPr/>
        <p:txBody>
          <a:bodyPr/>
          <a:lstStyle/>
          <a:p>
            <a:pPr fontAlgn="auto">
              <a:spcAft>
                <a:spcPts val="0"/>
              </a:spcAft>
              <a:defRPr/>
            </a:pPr>
            <a:r>
              <a:rPr lang="ru-RU" sz="3500" dirty="0"/>
              <a:t>ОБУСТРОЙСТВО ЗЕМЕЛЬ РУССКИХ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0094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Используя текст учебника, заполни таблицу.</a:t>
            </a:r>
          </a:p>
        </p:txBody>
      </p:sp>
      <p:pic>
        <p:nvPicPr>
          <p:cNvPr id="34820" name="Picture 9"/>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500" dirty="0" smtClean="0"/>
              <a:t>ОБУСТРОЙСТВО ЗЕМЕЛЬ РУССКИХ</a:t>
            </a:r>
            <a:endParaRPr lang="ru-RU" sz="3500" dirty="0"/>
          </a:p>
        </p:txBody>
      </p:sp>
      <p:graphicFrame>
        <p:nvGraphicFramePr>
          <p:cNvPr id="10" name="Таблица 9"/>
          <p:cNvGraphicFramePr>
            <a:graphicFrameLocks noGrp="1"/>
          </p:cNvGraphicFramePr>
          <p:nvPr/>
        </p:nvGraphicFramePr>
        <p:xfrm>
          <a:off x="252413" y="2409825"/>
          <a:ext cx="8640000" cy="4114800"/>
        </p:xfrm>
        <a:graphic>
          <a:graphicData uri="http://schemas.openxmlformats.org/drawingml/2006/table">
            <a:tbl>
              <a:tblPr firstRow="1" bandRow="1">
                <a:tableStyleId>{5940675A-B579-460E-94D1-54222C63F5DA}</a:tableStyleId>
              </a:tblPr>
              <a:tblGrid>
                <a:gridCol w="4320000"/>
                <a:gridCol w="4320000"/>
              </a:tblGrid>
              <a:tr h="370840">
                <a:tc gridSpan="2">
                  <a:txBody>
                    <a:bodyPr/>
                    <a:lstStyle/>
                    <a:p>
                      <a:pPr algn="ctr"/>
                      <a:r>
                        <a:rPr lang="ru-RU" sz="2800" dirty="0" smtClean="0"/>
                        <a:t>Последствия феодальной раздробленности Руси</a:t>
                      </a:r>
                      <a:endParaRPr lang="ru-RU" sz="2800" dirty="0"/>
                    </a:p>
                  </a:txBody>
                  <a:tcPr>
                    <a:solidFill>
                      <a:schemeClr val="accent5">
                        <a:lumMod val="20000"/>
                        <a:lumOff val="80000"/>
                      </a:schemeClr>
                    </a:solidFill>
                  </a:tcPr>
                </a:tc>
                <a:tc hMerge="1">
                  <a:txBody>
                    <a:bodyPr/>
                    <a:lstStyle/>
                    <a:p>
                      <a:pPr algn="ctr"/>
                      <a:endParaRPr lang="ru-RU" sz="2400" dirty="0"/>
                    </a:p>
                  </a:txBody>
                  <a:tcPr>
                    <a:solidFill>
                      <a:schemeClr val="accent5">
                        <a:lumMod val="20000"/>
                        <a:lumOff val="80000"/>
                      </a:schemeClr>
                    </a:solidFill>
                  </a:tcPr>
                </a:tc>
              </a:tr>
              <a:tr h="370840">
                <a:tc>
                  <a:txBody>
                    <a:bodyPr/>
                    <a:lstStyle/>
                    <a:p>
                      <a:pPr algn="ctr"/>
                      <a:r>
                        <a:rPr lang="ru-RU" sz="2800" dirty="0" smtClean="0"/>
                        <a:t>Положительные последствия</a:t>
                      </a:r>
                      <a:endParaRPr lang="ru-RU" sz="2800" dirty="0"/>
                    </a:p>
                  </a:txBody>
                  <a:tcPr>
                    <a:solidFill>
                      <a:schemeClr val="accent5">
                        <a:lumMod val="20000"/>
                        <a:lumOff val="80000"/>
                      </a:schemeClr>
                    </a:solidFill>
                  </a:tcPr>
                </a:tc>
                <a:tc>
                  <a:txBody>
                    <a:bodyPr/>
                    <a:lstStyle/>
                    <a:p>
                      <a:pPr algn="ctr"/>
                      <a:r>
                        <a:rPr lang="ru-RU" sz="2800" dirty="0" smtClean="0"/>
                        <a:t>Отрицательные последствия</a:t>
                      </a:r>
                      <a:endParaRPr lang="ru-RU" sz="2800" dirty="0"/>
                    </a:p>
                  </a:txBody>
                  <a:tcPr>
                    <a:solidFill>
                      <a:schemeClr val="accent5">
                        <a:lumMod val="20000"/>
                        <a:lumOff val="80000"/>
                      </a:schemeClr>
                    </a:solidFill>
                  </a:tcPr>
                </a:tc>
              </a:tr>
              <a:tr h="370840">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c>
                  <a:txBody>
                    <a:bodyPr/>
                    <a:lstStyle/>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p>
                    <a:p>
                      <a:r>
                        <a:rPr lang="ru-RU" sz="2800" dirty="0" smtClean="0"/>
                        <a:t>__________________</a:t>
                      </a:r>
                      <a:endParaRPr lang="ru-RU" sz="28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XII веке начался распад Руси на отдельные княжества, который имел как положительные, так и отрицательные последствия для развития цивилизации</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6867" name="Picture 9"/>
          <p:cNvPicPr>
            <a:picLocks noChangeAspect="1" noChangeArrowheads="1"/>
          </p:cNvPicPr>
          <p:nvPr/>
        </p:nvPicPr>
        <p:blipFill>
          <a:blip r:embed="rId3"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860078"/>
            <a:ext cx="8640000" cy="153233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5600" fontAlgn="auto">
              <a:spcBef>
                <a:spcPts val="0"/>
              </a:spcBef>
              <a:spcAft>
                <a:spcPts val="0"/>
              </a:spcAft>
              <a:defRPr/>
            </a:pPr>
            <a:r>
              <a:rPr lang="ru-RU" sz="2800" dirty="0">
                <a:latin typeface="+mn-lt"/>
              </a:rPr>
              <a:t>Можно ли распад Древнерусского государства считать упадком цивилизации на Руси?</a:t>
            </a:r>
          </a:p>
        </p:txBody>
      </p:sp>
      <p:sp>
        <p:nvSpPr>
          <p:cNvPr id="9" name="Скругленный прямоугольник 8"/>
          <p:cNvSpPr/>
          <p:nvPr/>
        </p:nvSpPr>
        <p:spPr>
          <a:xfrm>
            <a:off x="252000" y="5112000"/>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fontAlgn="auto">
              <a:spcBef>
                <a:spcPts val="0"/>
              </a:spcBef>
              <a:spcAft>
                <a:spcPts val="0"/>
              </a:spcAft>
              <a:defRPr/>
            </a:pPr>
            <a:r>
              <a:rPr lang="ru-RU" sz="2400" b="1" dirty="0">
                <a:solidFill>
                  <a:srgbClr val="0070C0"/>
                </a:solidFill>
                <a:latin typeface="+mn-lt"/>
              </a:rPr>
              <a:t>Максимальный уровень.</a:t>
            </a:r>
            <a:r>
              <a:rPr lang="ru-RU" sz="2400" dirty="0">
                <a:latin typeface="+mn-lt"/>
              </a:rPr>
              <a:t> Выполни задание на программном уровне, но используй дополнительную информацию, не изученную на уроках.</a:t>
            </a:r>
          </a:p>
        </p:txBody>
      </p:sp>
      <p:sp>
        <p:nvSpPr>
          <p:cNvPr id="52" name="Скругленный прямоугольник 51"/>
          <p:cNvSpPr/>
          <p:nvPr/>
        </p:nvSpPr>
        <p:spPr>
          <a:xfrm>
            <a:off x="252000" y="4838950"/>
            <a:ext cx="8640000" cy="1660743"/>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Запиши одну позицию, приведя два</a:t>
            </a:r>
            <a:r>
              <a:rPr lang="ru-RU" sz="2400"/>
              <a:t>-</a:t>
            </a:r>
            <a:r>
              <a:rPr lang="ru-RU" sz="2400">
                <a:latin typeface="Comic Sans MS" pitchFamily="66" charset="0"/>
              </a:rPr>
              <a:t>три аргумента, или рассмотри событие с разных позиций, подтвердив каждую как минимум одним аргументом.</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0971" name="Picture 10"/>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0988" name="Group 28"/>
          <p:cNvGraphicFramePr>
            <a:graphicFrameLocks noGrp="1"/>
          </p:cNvGraphicFramePr>
          <p:nvPr/>
        </p:nvGraphicFramePr>
        <p:xfrm>
          <a:off x="179388" y="2492375"/>
          <a:ext cx="8713787" cy="2194560"/>
        </p:xfrm>
        <a:graphic>
          <a:graphicData uri="http://schemas.openxmlformats.org/drawingml/2006/table">
            <a:tbl>
              <a:tblPr/>
              <a:tblGrid>
                <a:gridCol w="1944687"/>
                <a:gridCol w="3527425"/>
                <a:gridCol w="32416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с одной стороны,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r>
                        <a:rPr kumimoji="0" lang="ru-RU" sz="2200" b="0" i="0" u="none" strike="noStrike" cap="none" normalizeH="0" baseline="0" smtClean="0">
                          <a:ln>
                            <a:noFill/>
                          </a:ln>
                          <a:solidFill>
                            <a:schemeClr val="tx1"/>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400" b="1">
                <a:solidFill>
                  <a:srgbClr val="0070C0"/>
                </a:solidFill>
                <a:latin typeface="Comic Sans MS" pitchFamily="66" charset="0"/>
              </a:rPr>
              <a:t>Необходимый уровень.</a:t>
            </a:r>
            <a:r>
              <a:rPr lang="ru-RU" sz="2400">
                <a:latin typeface="Comic Sans MS" pitchFamily="66" charset="0"/>
              </a:rPr>
              <a:t> Отметь на ленте времени красной вертикальной чертой образование Древнерусского государства, а чёрной – его распад.</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50825" y="2781300"/>
          <a:ext cx="8640480" cy="1112520"/>
        </p:xfrm>
        <a:graphic>
          <a:graphicData uri="http://schemas.openxmlformats.org/drawingml/2006/table">
            <a:tbl>
              <a:tblPr firstRow="1" bandRow="1">
                <a:tableStyleId>{5C22544A-7EE6-4342-B048-85BDC9FD1C3A}</a:tableStyleId>
              </a:tblPr>
              <a:tblGrid>
                <a:gridCol w="1728096"/>
                <a:gridCol w="1728096"/>
                <a:gridCol w="1728096"/>
                <a:gridCol w="1728096"/>
                <a:gridCol w="1728096"/>
              </a:tblGrid>
              <a:tr h="370840">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r>
              <a:tr h="370840">
                <a:tc>
                  <a:txBody>
                    <a:bodyPr/>
                    <a:lstStyle/>
                    <a:p>
                      <a:pPr algn="ctr"/>
                      <a:r>
                        <a:rPr lang="en-US" dirty="0" smtClean="0"/>
                        <a:t>IX</a:t>
                      </a:r>
                      <a:endParaRPr lang="ru-RU" dirty="0"/>
                    </a:p>
                  </a:txBody>
                  <a:tcPr>
                    <a:solidFill>
                      <a:schemeClr val="accent5">
                        <a:lumMod val="40000"/>
                        <a:lumOff val="60000"/>
                      </a:schemeClr>
                    </a:solidFill>
                  </a:tcPr>
                </a:tc>
                <a:tc>
                  <a:txBody>
                    <a:bodyPr/>
                    <a:lstStyle/>
                    <a:p>
                      <a:pPr algn="ctr"/>
                      <a:r>
                        <a:rPr lang="en-US" dirty="0" smtClean="0"/>
                        <a:t>X</a:t>
                      </a:r>
                      <a:endParaRPr lang="ru-RU" dirty="0"/>
                    </a:p>
                  </a:txBody>
                  <a:tcPr>
                    <a:solidFill>
                      <a:schemeClr val="accent5">
                        <a:lumMod val="40000"/>
                        <a:lumOff val="60000"/>
                      </a:schemeClr>
                    </a:solidFill>
                  </a:tcPr>
                </a:tc>
                <a:tc>
                  <a:txBody>
                    <a:bodyPr/>
                    <a:lstStyle/>
                    <a:p>
                      <a:pPr algn="ctr"/>
                      <a:r>
                        <a:rPr lang="en-US" dirty="0" smtClean="0"/>
                        <a:t>XI</a:t>
                      </a:r>
                      <a:endParaRPr lang="ru-RU" dirty="0"/>
                    </a:p>
                  </a:txBody>
                  <a:tcPr>
                    <a:solidFill>
                      <a:schemeClr val="accent5">
                        <a:lumMod val="40000"/>
                        <a:lumOff val="60000"/>
                      </a:schemeClr>
                    </a:solidFill>
                  </a:tcPr>
                </a:tc>
                <a:tc>
                  <a:txBody>
                    <a:bodyPr/>
                    <a:lstStyle/>
                    <a:p>
                      <a:pPr algn="ctr"/>
                      <a:r>
                        <a:rPr lang="en-US" dirty="0" smtClean="0"/>
                        <a:t>XII</a:t>
                      </a:r>
                      <a:endParaRPr lang="ru-RU" dirty="0"/>
                    </a:p>
                  </a:txBody>
                  <a:tcPr>
                    <a:solidFill>
                      <a:schemeClr val="accent5">
                        <a:lumMod val="40000"/>
                        <a:lumOff val="60000"/>
                      </a:schemeClr>
                    </a:solidFill>
                  </a:tcPr>
                </a:tc>
                <a:tc>
                  <a:txBody>
                    <a:bodyPr/>
                    <a:lstStyle/>
                    <a:p>
                      <a:pPr algn="ctr"/>
                      <a:r>
                        <a:rPr lang="en-US" dirty="0" smtClean="0"/>
                        <a:t>XIII</a:t>
                      </a:r>
                      <a:endParaRPr lang="ru-RU" dirty="0"/>
                    </a:p>
                  </a:txBody>
                  <a:tcPr>
                    <a:solidFill>
                      <a:schemeClr val="accent5">
                        <a:lumMod val="40000"/>
                        <a:lumOff val="60000"/>
                      </a:schemeClr>
                    </a:solidFill>
                  </a:tcPr>
                </a:tc>
              </a:tr>
              <a:tr h="370840">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r>
            </a:tbl>
          </a:graphicData>
        </a:graphic>
      </p:graphicFrame>
      <p:sp>
        <p:nvSpPr>
          <p:cNvPr id="10" name="Скругленный прямоугольник 9"/>
          <p:cNvSpPr/>
          <p:nvPr/>
        </p:nvSpPr>
        <p:spPr>
          <a:xfrm>
            <a:off x="251520" y="4267896"/>
            <a:ext cx="8640000" cy="1660743"/>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400" b="1">
                <a:solidFill>
                  <a:srgbClr val="0070C0"/>
                </a:solidFill>
                <a:latin typeface="Comic Sans MS" pitchFamily="66" charset="0"/>
              </a:rPr>
              <a:t>Повышенный уровень.</a:t>
            </a:r>
            <a:r>
              <a:rPr lang="ru-RU" sz="2400">
                <a:latin typeface="Comic Sans MS" pitchFamily="66" charset="0"/>
              </a:rPr>
              <a:t> Над лентой времени подпиши дату кончины Ярослава Мудрого, даты Любечского съезда и похода, послужившего основой для «Слова о полку Игореве».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828675"/>
            <a:ext cx="3598862" cy="4751388"/>
          </a:xfrm>
          <a:prstGeom prst="roundRect">
            <a:avLst>
              <a:gd name="adj" fmla="val 10315"/>
            </a:avLst>
          </a:prstGeom>
          <a:blipFill dpi="0" rotWithShape="1">
            <a:blip r:embed="rId3" cstate="print"/>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1200" i="1" smtClean="0"/>
              <a:t>Из «Слова о погибели Русской земли» (начало XIII века </a:t>
            </a:r>
          </a:p>
          <a:p>
            <a:pPr marL="88900" indent="358775">
              <a:spcBef>
                <a:spcPct val="0"/>
              </a:spcBef>
              <a:buFont typeface="Comic Sans MS" pitchFamily="66" charset="0"/>
              <a:buNone/>
            </a:pPr>
            <a:r>
              <a:rPr lang="ru-RU" sz="1200" smtClean="0"/>
              <a:t>«О светло светлая и красно украшенная земля Русская! Многими красотами дивишь ты: озёрами многими, реками и источниками местночтимыми, горами крутыми, холмами высокими, дубравами частыми, полями дивными, зверьми различными, птицами бесчисленными, городами великими, сёлами дивными, домами церковными, князьями грозными, боярами честными, вельможами многими, – всего ты исполнена, земля Русская!</a:t>
            </a:r>
          </a:p>
          <a:p>
            <a:pPr marL="88900" indent="358775">
              <a:spcBef>
                <a:spcPct val="0"/>
              </a:spcBef>
              <a:buFont typeface="Comic Sans MS" pitchFamily="66" charset="0"/>
              <a:buNone/>
            </a:pPr>
            <a:r>
              <a:rPr lang="ru-RU" sz="1200" smtClean="0"/>
              <a:t>…Все страны покорил Бог народу христианскому... великому князю Всеволоду, отцу его Юрию и деду Владимиру Мономаху, которым половцы детей своих пугали в колыбели. А литва из болот на свет не показывалась. А венгры каменные города укрепляли железными воротами, чтобы на них великий Владимир не ходил войной. А немцы радовались, что они далеко за синим морем».</a:t>
            </a:r>
          </a:p>
        </p:txBody>
      </p:sp>
      <p:sp>
        <p:nvSpPr>
          <p:cNvPr id="7" name="Объект 6"/>
          <p:cNvSpPr>
            <a:spLocks noGrp="1"/>
          </p:cNvSpPr>
          <p:nvPr>
            <p:ph sz="half" idx="2"/>
          </p:nvPr>
        </p:nvSpPr>
        <p:spPr>
          <a:xfrm>
            <a:off x="5292725" y="828675"/>
            <a:ext cx="3598863" cy="4751388"/>
          </a:xfrm>
          <a:blipFill dpi="0" rotWithShape="1">
            <a:blip r:embed="rId3" cstate="print"/>
            <a:srcRect/>
            <a:tile tx="0" ty="0" sx="100000" sy="100000" flip="none" algn="tl"/>
          </a:blipFill>
          <a:ln>
            <a:round/>
          </a:ln>
        </p:spPr>
        <p:txBody>
          <a:bodyPr anchor="ctr"/>
          <a:lstStyle/>
          <a:p>
            <a:pPr marL="82550" indent="282575" algn="ctr">
              <a:spcBef>
                <a:spcPct val="0"/>
              </a:spcBef>
              <a:buFont typeface="Comic Sans MS" pitchFamily="66" charset="0"/>
              <a:buNone/>
            </a:pPr>
            <a:r>
              <a:rPr lang="ru-RU" sz="1700" i="1" smtClean="0"/>
              <a:t>Справочные сведения о развитии раздробленной Руси</a:t>
            </a:r>
          </a:p>
          <a:p>
            <a:pPr marL="82550" indent="282575">
              <a:spcBef>
                <a:spcPct val="0"/>
              </a:spcBef>
              <a:buFont typeface="Comic Sans MS" pitchFamily="66" charset="0"/>
              <a:buNone/>
            </a:pPr>
            <a:r>
              <a:rPr lang="ru-RU" sz="1700" smtClean="0"/>
              <a:t>Ученые-историки, опираясь на летописные упоминания и данные археологических раскопок, подсчитали число древнерусских городов. В конце XI века – до распада государства – на Руси было около 90 городов. После распада государства – к концу XII века – их число  увеличилось до 224. Ещё через 50 лет – к 30-м годам XIII века – на Руси было уже 300 городов.</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2413" y="828675"/>
            <a:ext cx="8640762" cy="4751388"/>
          </a:xfrm>
          <a:prstGeom prst="roundRect">
            <a:avLst>
              <a:gd name="adj" fmla="val 8194"/>
            </a:avLst>
          </a:prstGeom>
          <a:blipFill dpi="0" rotWithShape="1">
            <a:blip r:embed="rId3" cstate="print"/>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400" i="1">
                <a:latin typeface="Comic Sans MS" pitchFamily="66" charset="0"/>
              </a:rPr>
              <a:t>Справочные сведения о развитии раздробленной Руси</a:t>
            </a:r>
          </a:p>
          <a:p>
            <a:pPr marL="82550" indent="282575">
              <a:buFont typeface="Comic Sans MS" pitchFamily="66" charset="0"/>
              <a:buNone/>
            </a:pPr>
            <a:r>
              <a:rPr lang="ru-RU" sz="2400">
                <a:latin typeface="Comic Sans MS" pitchFamily="66" charset="0"/>
              </a:rPr>
              <a:t>Учёные-историки, опираясь на летописные упоминания и данные археологических раскопок, подсчитали число древнерусских городов. В конце XI века – до распада государства – на Руси было около 90 городов. После распада государства – к концу XII века – их число  увеличилось до 224. Ещё через 50 лет – к 30-м годам XIII века – на Руси было уже 300 городов.</a:t>
            </a:r>
          </a:p>
        </p:txBody>
      </p:sp>
      <p:sp>
        <p:nvSpPr>
          <p:cNvPr id="12" name="Объект 1"/>
          <p:cNvSpPr>
            <a:spLocks/>
          </p:cNvSpPr>
          <p:nvPr/>
        </p:nvSpPr>
        <p:spPr bwMode="auto">
          <a:xfrm>
            <a:off x="250825" y="838200"/>
            <a:ext cx="8639175" cy="4751388"/>
          </a:xfrm>
          <a:prstGeom prst="roundRect">
            <a:avLst>
              <a:gd name="adj" fmla="val 8097"/>
            </a:avLst>
          </a:prstGeom>
          <a:blipFill dpi="0" rotWithShape="1">
            <a:blip r:embed="rId3" cstate="print"/>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000" i="1">
                <a:latin typeface="Comic Sans MS" pitchFamily="66" charset="0"/>
              </a:rPr>
              <a:t>Из «Слова о погибели Русской земли» (начало XIII века </a:t>
            </a:r>
            <a:r>
              <a:rPr lang="ru-RU" sz="2000" i="1"/>
              <a:t>)</a:t>
            </a:r>
          </a:p>
          <a:p>
            <a:pPr marL="88900">
              <a:buFont typeface="Comic Sans MS" pitchFamily="66" charset="0"/>
              <a:buNone/>
            </a:pPr>
            <a:r>
              <a:rPr lang="ru-RU" sz="2000">
                <a:latin typeface="Comic Sans MS" pitchFamily="66" charset="0"/>
              </a:rPr>
              <a:t>«О светло светлая и красно украшенная земля Русская! Многими красотами дивишь ты: озёрами многими, реками и источниками местночтимыми, горами крутыми, холмами высокими, дубравами частыми, полями дивными, зверьми различными, птицами бесчисленными, городами великими, сёлами дивными, домами церковными, князьями грозными, боярами честными, вельможами многими, – всего ты исполнена, земля Русская!</a:t>
            </a:r>
          </a:p>
          <a:p>
            <a:pPr marL="88900">
              <a:buFont typeface="Comic Sans MS" pitchFamily="66" charset="0"/>
              <a:buNone/>
            </a:pPr>
            <a:r>
              <a:rPr lang="ru-RU" sz="2000">
                <a:latin typeface="Comic Sans MS" pitchFamily="66" charset="0"/>
              </a:rPr>
              <a:t>…Все страны покорил Бог народу христианскому... великому князю Всеволоду, отцу его Юрию и деду Владимиру Мономаху, которым половцы детей своих пугали в колыбели. А литва из болот на свет не показывалась. А венгры каменные города укрепляли железными воротами, чтобы на них великий Владимир не ходил войной. А немцы радовались, что они далеко за синим морем».</a:t>
            </a:r>
          </a:p>
        </p:txBody>
      </p:sp>
      <p:sp>
        <p:nvSpPr>
          <p:cNvPr id="4" name="Скругленный прямоугольник 3"/>
          <p:cNvSpPr/>
          <p:nvPr/>
        </p:nvSpPr>
        <p:spPr>
          <a:xfrm>
            <a:off x="252000" y="5688000"/>
            <a:ext cx="8640000" cy="769501"/>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Подтверждают ли эти факты мысль о «погибели» раздробленной Русской земли?</a:t>
            </a:r>
          </a:p>
        </p:txBody>
      </p:sp>
      <p:sp>
        <p:nvSpPr>
          <p:cNvPr id="6" name="Скругленный прямоугольник 5"/>
          <p:cNvSpPr/>
          <p:nvPr/>
        </p:nvSpPr>
        <p:spPr>
          <a:xfrm>
            <a:off x="252000" y="5688000"/>
            <a:ext cx="8640000" cy="1123712"/>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r>
              <a:rPr lang="ru-RU" sz="2000">
                <a:latin typeface="Comic Sans MS" pitchFamily="66" charset="0"/>
              </a:rPr>
              <a:t>	Как ты думаешь, какие события автор начала XIII века называет «погибелью Русской земли», сравнивая своё время со временами Владимира Мономаха?</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65737"/>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cstate="print">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РАСПАД ГОСУДАРСТВА – ЭТО «ПОГИБЕЛЬ РУССКОЙ ЗЕМЛИ»?</a:t>
            </a:r>
          </a:p>
        </p:txBody>
      </p:sp>
      <p:sp>
        <p:nvSpPr>
          <p:cNvPr id="21" name="Скругленный прямоугольник 20"/>
          <p:cNvSpPr/>
          <p:nvPr/>
        </p:nvSpPr>
        <p:spPr>
          <a:xfrm>
            <a:off x="179512" y="1772816"/>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cstate="print">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8" name="Group 38"/>
          <p:cNvGraphicFramePr>
            <a:graphicFrameLocks noGrp="1"/>
          </p:cNvGraphicFramePr>
          <p:nvPr/>
        </p:nvGraphicFramePr>
        <p:xfrm>
          <a:off x="252413" y="981075"/>
          <a:ext cx="8640762" cy="5757864"/>
        </p:xfrm>
        <a:graphic>
          <a:graphicData uri="http://schemas.openxmlformats.org/drawingml/2006/table">
            <a:tbl>
              <a:tblPr/>
              <a:tblGrid>
                <a:gridCol w="2303462"/>
                <a:gridCol w="576263"/>
                <a:gridCol w="5761037"/>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Понятия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1"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cap="none" normalizeH="0" baseline="0" smtClean="0">
                          <a:ln>
                            <a:noFill/>
                          </a:ln>
                          <a:solidFill>
                            <a:srgbClr val="800000"/>
                          </a:solidFill>
                          <a:effectLst/>
                          <a:latin typeface="Comic Sans MS" pitchFamily="66" charset="0"/>
                        </a:rPr>
                        <a:t>Определения</a:t>
                      </a: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Боярин</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Состояние, при котором единое государство разделяется на много независимых</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определённой территории</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Вотчина</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Самые знатные и привилегированные жители Руси, землевладельцы-вотчинники</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476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smtClean="0">
                        <a:ln>
                          <a:noFill/>
                        </a:ln>
                        <a:solidFill>
                          <a:srgbClr val="800000"/>
                        </a:solidFill>
                        <a:effectLst/>
                        <a:latin typeface="Comic Sans MS" pitchFamily="66" charset="0"/>
                      </a:endParaRP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Объединения  воинов, которые служили князю, сделали войну своей профессией и жили за счёт добычи, распределяемой князем, а также за счёт доходов князя</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Государственная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800000"/>
                          </a:solidFill>
                          <a:effectLst/>
                          <a:latin typeface="Comic Sans MS" pitchFamily="66" charset="0"/>
                        </a:rPr>
                        <a:t>раздробленность</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rgbClr val="800000"/>
                          </a:solidFill>
                          <a:effectLst/>
                          <a:latin typeface="Comic Sans MS" pitchFamily="66" charset="0"/>
                        </a:rPr>
                        <a:t>Тип земельной собственности, которая наследовалась в одной семье от отца к сыну</a:t>
                      </a:r>
                    </a:p>
                  </a:txBody>
                  <a:tcPr marL="54000" marR="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6" name="Скругленный прямоугольник 5"/>
          <p:cNvSpPr/>
          <p:nvPr/>
        </p:nvSpPr>
        <p:spPr>
          <a:xfrm>
            <a:off x="251520" y="1772816"/>
            <a:ext cx="8640000" cy="2758202"/>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600" b="1" dirty="0">
                <a:solidFill>
                  <a:srgbClr val="0070C0"/>
                </a:solidFill>
                <a:latin typeface="Comic Sans MS" pitchFamily="66" charset="0"/>
              </a:rPr>
              <a:t>Необходимый уровень.</a:t>
            </a:r>
            <a:r>
              <a:rPr lang="ru-RU" sz="2600" b="1" dirty="0">
                <a:solidFill>
                  <a:srgbClr val="00B0F0"/>
                </a:solidFill>
                <a:latin typeface="Comic Sans MS" pitchFamily="66" charset="0"/>
              </a:rPr>
              <a:t> </a:t>
            </a:r>
            <a:r>
              <a:rPr lang="ru-RU" sz="2600" dirty="0">
                <a:latin typeface="Comic Sans MS" pitchFamily="66" charset="0"/>
              </a:rPr>
              <a:t>С помощью стрелок соедини понятия с их определениями.</a:t>
            </a:r>
          </a:p>
          <a:p>
            <a:pPr indent="358775"/>
            <a:r>
              <a:rPr lang="ru-RU" sz="2600" b="1" dirty="0">
                <a:solidFill>
                  <a:srgbClr val="0070C0"/>
                </a:solidFill>
                <a:latin typeface="Comic Sans MS" pitchFamily="66" charset="0"/>
              </a:rPr>
              <a:t>Повышенный уровень. </a:t>
            </a:r>
            <a:r>
              <a:rPr lang="ru-RU" sz="2600" dirty="0">
                <a:latin typeface="Comic Sans MS" pitchFamily="66" charset="0"/>
              </a:rPr>
              <a:t>Запиши пропущенные понятия. Выдели красным цветом то понятие, которое наиболее точно отражает состояние Руси после </a:t>
            </a:r>
            <a:r>
              <a:rPr lang="ru-RU" sz="2600" dirty="0" err="1">
                <a:latin typeface="Comic Sans MS" pitchFamily="66" charset="0"/>
              </a:rPr>
              <a:t>Любечского</a:t>
            </a:r>
            <a:r>
              <a:rPr lang="ru-RU" sz="2600" dirty="0">
                <a:latin typeface="Comic Sans MS" pitchFamily="66" charset="0"/>
              </a:rPr>
              <a:t> съезда князей.</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592388" y="1196975"/>
            <a:ext cx="53975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6" name="Picture 7"/>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8"/>
                                        </p:tgtEl>
                                        <p:attrNameLst>
                                          <p:attrName>style.visibility</p:attrName>
                                        </p:attrNameLst>
                                      </p:cBhvr>
                                      <p:to>
                                        <p:strVal val="visible"/>
                                      </p:to>
                                    </p:set>
                                    <p:animEffect transition="in" filter="fade">
                                      <p:cBhvr>
                                        <p:cTn id="13" dur="1000"/>
                                        <p:tgtEl>
                                          <p:spTgt spid="2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64669" y="980728"/>
            <a:ext cx="8640000" cy="2485787"/>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На ленте времени отметь: дату образования Древнерусского государства (</a:t>
            </a:r>
            <a:r>
              <a:rPr lang="ru-RU" sz="2800" b="1">
                <a:solidFill>
                  <a:srgbClr val="0070C0"/>
                </a:solidFill>
                <a:latin typeface="Comic Sans MS" pitchFamily="66" charset="0"/>
              </a:rPr>
              <a:t>1</a:t>
            </a:r>
            <a:r>
              <a:rPr lang="ru-RU" sz="2800">
                <a:latin typeface="Comic Sans MS" pitchFamily="66" charset="0"/>
              </a:rPr>
              <a:t>), дату Крещения Руси (</a:t>
            </a:r>
            <a:r>
              <a:rPr lang="ru-RU" sz="2800" b="1">
                <a:solidFill>
                  <a:srgbClr val="0070C0"/>
                </a:solidFill>
                <a:latin typeface="Comic Sans MS" pitchFamily="66" charset="0"/>
              </a:rPr>
              <a:t>2</a:t>
            </a:r>
            <a:r>
              <a:rPr lang="ru-RU" sz="2800">
                <a:latin typeface="Comic Sans MS" pitchFamily="66" charset="0"/>
              </a:rPr>
              <a:t>), век расцвета Древней Руси (</a:t>
            </a:r>
            <a:r>
              <a:rPr lang="ru-RU" sz="2800" b="1">
                <a:solidFill>
                  <a:srgbClr val="0070C0"/>
                </a:solidFill>
                <a:latin typeface="Comic Sans MS" pitchFamily="66" charset="0"/>
              </a:rPr>
              <a:t>3</a:t>
            </a:r>
            <a:r>
              <a:rPr lang="ru-RU" sz="2800">
                <a:latin typeface="Comic Sans MS" pitchFamily="66" charset="0"/>
              </a:rPr>
              <a:t>), начало распада Древнерусского государства (</a:t>
            </a:r>
            <a:r>
              <a:rPr lang="ru-RU" sz="2800" b="1">
                <a:solidFill>
                  <a:srgbClr val="0070C0"/>
                </a:solidFill>
                <a:latin typeface="Comic Sans MS" pitchFamily="66" charset="0"/>
              </a:rPr>
              <a:t>4</a:t>
            </a:r>
            <a:r>
              <a:rPr lang="ru-RU" sz="2800">
                <a:latin typeface="Comic Sans MS" pitchFamily="66" charset="0"/>
              </a:rPr>
              <a:t>). </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7"/>
          <p:cNvPicPr>
            <a:picLocks noChangeAspect="1" noChangeArrowheads="1"/>
          </p:cNvPicPr>
          <p:nvPr/>
        </p:nvPicPr>
        <p:blipFill>
          <a:blip r:embed="rId4" cstate="print">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250825" y="3860800"/>
          <a:ext cx="8640480" cy="1112520"/>
        </p:xfrm>
        <a:graphic>
          <a:graphicData uri="http://schemas.openxmlformats.org/drawingml/2006/table">
            <a:tbl>
              <a:tblPr firstRow="1" bandRow="1">
                <a:tableStyleId>{5C22544A-7EE6-4342-B048-85BDC9FD1C3A}</a:tableStyleId>
              </a:tblPr>
              <a:tblGrid>
                <a:gridCol w="1728096"/>
                <a:gridCol w="1728096"/>
                <a:gridCol w="1728096"/>
                <a:gridCol w="1728096"/>
                <a:gridCol w="1728096"/>
              </a:tblGrid>
              <a:tr h="370840">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c>
                  <a:txBody>
                    <a:bodyPr/>
                    <a:lstStyle/>
                    <a:p>
                      <a:pPr algn="ctr"/>
                      <a:endParaRPr lang="ru-RU" dirty="0"/>
                    </a:p>
                  </a:txBody>
                  <a:tcPr>
                    <a:solidFill>
                      <a:schemeClr val="accent4">
                        <a:lumMod val="40000"/>
                        <a:lumOff val="60000"/>
                      </a:schemeClr>
                    </a:solidFill>
                  </a:tcPr>
                </a:tc>
              </a:tr>
              <a:tr h="370840">
                <a:tc>
                  <a:txBody>
                    <a:bodyPr/>
                    <a:lstStyle/>
                    <a:p>
                      <a:pPr algn="ctr"/>
                      <a:r>
                        <a:rPr lang="en-US" dirty="0" smtClean="0"/>
                        <a:t>IX</a:t>
                      </a:r>
                      <a:endParaRPr lang="ru-RU" dirty="0"/>
                    </a:p>
                  </a:txBody>
                  <a:tcPr>
                    <a:solidFill>
                      <a:schemeClr val="accent5">
                        <a:lumMod val="40000"/>
                        <a:lumOff val="60000"/>
                      </a:schemeClr>
                    </a:solidFill>
                  </a:tcPr>
                </a:tc>
                <a:tc>
                  <a:txBody>
                    <a:bodyPr/>
                    <a:lstStyle/>
                    <a:p>
                      <a:pPr algn="ctr"/>
                      <a:r>
                        <a:rPr lang="en-US" dirty="0" smtClean="0"/>
                        <a:t>X</a:t>
                      </a:r>
                      <a:endParaRPr lang="ru-RU" dirty="0"/>
                    </a:p>
                  </a:txBody>
                  <a:tcPr>
                    <a:solidFill>
                      <a:schemeClr val="accent5">
                        <a:lumMod val="40000"/>
                        <a:lumOff val="60000"/>
                      </a:schemeClr>
                    </a:solidFill>
                  </a:tcPr>
                </a:tc>
                <a:tc>
                  <a:txBody>
                    <a:bodyPr/>
                    <a:lstStyle/>
                    <a:p>
                      <a:pPr algn="ctr"/>
                      <a:r>
                        <a:rPr lang="en-US" dirty="0" smtClean="0"/>
                        <a:t>XI</a:t>
                      </a:r>
                      <a:endParaRPr lang="ru-RU" dirty="0"/>
                    </a:p>
                  </a:txBody>
                  <a:tcPr>
                    <a:solidFill>
                      <a:schemeClr val="accent5">
                        <a:lumMod val="40000"/>
                        <a:lumOff val="60000"/>
                      </a:schemeClr>
                    </a:solidFill>
                  </a:tcPr>
                </a:tc>
                <a:tc>
                  <a:txBody>
                    <a:bodyPr/>
                    <a:lstStyle/>
                    <a:p>
                      <a:pPr algn="ctr"/>
                      <a:r>
                        <a:rPr lang="en-US" dirty="0" smtClean="0"/>
                        <a:t>XII</a:t>
                      </a:r>
                      <a:endParaRPr lang="ru-RU" dirty="0"/>
                    </a:p>
                  </a:txBody>
                  <a:tcPr>
                    <a:solidFill>
                      <a:schemeClr val="accent5">
                        <a:lumMod val="40000"/>
                        <a:lumOff val="60000"/>
                      </a:schemeClr>
                    </a:solidFill>
                  </a:tcPr>
                </a:tc>
                <a:tc>
                  <a:txBody>
                    <a:bodyPr/>
                    <a:lstStyle/>
                    <a:p>
                      <a:pPr algn="ctr"/>
                      <a:r>
                        <a:rPr lang="en-US" dirty="0" smtClean="0"/>
                        <a:t>XIII</a:t>
                      </a:r>
                      <a:endParaRPr lang="ru-RU" dirty="0"/>
                    </a:p>
                  </a:txBody>
                  <a:tcPr>
                    <a:solidFill>
                      <a:schemeClr val="accent5">
                        <a:lumMod val="40000"/>
                        <a:lumOff val="60000"/>
                      </a:schemeClr>
                    </a:solidFill>
                  </a:tcPr>
                </a:tc>
              </a:tr>
              <a:tr h="370840">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c>
                  <a:txBody>
                    <a:bodyPr/>
                    <a:lstStyle/>
                    <a:p>
                      <a:endParaRPr lang="ru-RU" dirty="0"/>
                    </a:p>
                  </a:txBody>
                  <a:tcPr>
                    <a:solidFill>
                      <a:schemeClr val="accent4">
                        <a:lumMod val="40000"/>
                        <a:lumOff val="60000"/>
                      </a:schemeClr>
                    </a:solidFill>
                  </a:tcPr>
                </a:tc>
              </a:tr>
            </a:tbl>
          </a:graphicData>
        </a:graphic>
      </p:graphicFrame>
      <p:sp>
        <p:nvSpPr>
          <p:cNvPr id="9" name="Скругленный прямоугольник 8"/>
          <p:cNvSpPr/>
          <p:nvPr/>
        </p:nvSpPr>
        <p:spPr>
          <a:xfrm>
            <a:off x="264669" y="5397728"/>
            <a:ext cx="8640000" cy="105560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Укажи конкретные даты, когда произошли эти события.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179512" y="620688"/>
            <a:ext cx="8784976"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Половецкая угроза и распад союза Ярославичей.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cstate="print">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179512" y="1988840"/>
            <a:ext cx="8784976"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Любечский</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съезд князей.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179512" y="2780928"/>
            <a:ext cx="8712968"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Правление Владимира Мономаха в Киеве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7" name="Скругленный прямоугольник 6"/>
          <p:cNvSpPr/>
          <p:nvPr/>
        </p:nvSpPr>
        <p:spPr>
          <a:xfrm>
            <a:off x="179512" y="4221088"/>
            <a:ext cx="8712968"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Причины раздробленности Древнерусского государства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8" name="Скругленный прямоугольник 7"/>
          <p:cNvSpPr/>
          <p:nvPr/>
        </p:nvSpPr>
        <p:spPr>
          <a:xfrm>
            <a:off x="179512" y="5529977"/>
            <a:ext cx="8784015"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5. Государственное правление в период раздробленности.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75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p:spPr>
        <p:txBody>
          <a:bodyPr>
            <a:noAutofit/>
          </a:bodyPr>
          <a:lstStyle/>
          <a:p>
            <a:r>
              <a:rPr lang="ru-RU" sz="3200" dirty="0" smtClean="0"/>
              <a:t>Половецкая угроза и распад союза Ярославичей</a:t>
            </a:r>
            <a:endParaRPr lang="ru-RU" sz="3200" dirty="0"/>
          </a:p>
        </p:txBody>
      </p:sp>
      <p:sp>
        <p:nvSpPr>
          <p:cNvPr id="6" name="Содержимое 5"/>
          <p:cNvSpPr>
            <a:spLocks noGrp="1"/>
          </p:cNvSpPr>
          <p:nvPr>
            <p:ph idx="1"/>
          </p:nvPr>
        </p:nvSpPr>
        <p:spPr>
          <a:xfrm>
            <a:off x="179512" y="3645024"/>
            <a:ext cx="8640960" cy="1367671"/>
          </a:xfrm>
          <a:prstGeom prst="roundRect">
            <a:avLst>
              <a:gd name="adj" fmla="val 10887"/>
            </a:avLst>
          </a:prstGeom>
          <a:blipFill>
            <a:blip r:embed="rId2"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spAutoFit/>
          </a:bodyPr>
          <a:lstStyle/>
          <a:p>
            <a:pPr indent="361950">
              <a:buNone/>
            </a:pPr>
            <a:r>
              <a:rPr lang="ru-RU" sz="2600" dirty="0" smtClean="0">
                <a:latin typeface="Comic Sans MS" pitchFamily="66" charset="0"/>
              </a:rPr>
              <a:t>Используя </a:t>
            </a:r>
            <a:r>
              <a:rPr lang="ru-RU" sz="2600" dirty="0">
                <a:latin typeface="Comic Sans MS" pitchFamily="66" charset="0"/>
              </a:rPr>
              <a:t>текст учебника (§ </a:t>
            </a:r>
            <a:r>
              <a:rPr lang="ru-RU" sz="2600" dirty="0" smtClean="0">
                <a:latin typeface="Comic Sans MS" pitchFamily="66" charset="0"/>
              </a:rPr>
              <a:t>19, </a:t>
            </a:r>
            <a:r>
              <a:rPr lang="ru-RU" sz="2600" dirty="0">
                <a:latin typeface="Comic Sans MS" pitchFamily="66" charset="0"/>
              </a:rPr>
              <a:t>п.</a:t>
            </a:r>
            <a:r>
              <a:rPr lang="ru-RU" sz="2600" dirty="0"/>
              <a:t> </a:t>
            </a:r>
            <a:r>
              <a:rPr lang="ru-RU" sz="2600" dirty="0" smtClean="0">
                <a:latin typeface="Comic Sans MS" pitchFamily="66" charset="0"/>
              </a:rPr>
              <a:t>1), ответьте на вопрос, что означало поражение Руси в битве с половцами.</a:t>
            </a:r>
            <a:endParaRPr lang="ru-RU" sz="2600" dirty="0">
              <a:latin typeface="Comic Sans MS" pitchFamily="66" charset="0"/>
            </a:endParaRPr>
          </a:p>
        </p:txBody>
      </p:sp>
      <p:sp>
        <p:nvSpPr>
          <p:cNvPr id="7" name="Содержимое 5"/>
          <p:cNvSpPr txBox="1">
            <a:spLocks/>
          </p:cNvSpPr>
          <p:nvPr/>
        </p:nvSpPr>
        <p:spPr bwMode="auto">
          <a:xfrm>
            <a:off x="179512" y="5301208"/>
            <a:ext cx="8713663" cy="1367671"/>
          </a:xfrm>
          <a:prstGeom prst="roundRect">
            <a:avLst>
              <a:gd name="adj" fmla="val 10887"/>
            </a:avLst>
          </a:prstGeom>
          <a:blipFill>
            <a:blip r:embed="rId2" cstate="print">
              <a:extLst/>
            </a:blip>
            <a:tile tx="0" ty="0" sx="100000" sy="100000" flip="none" algn="tl"/>
          </a:blipFill>
          <a:ln w="25400">
            <a:solidFill>
              <a:schemeClr val="bg1">
                <a:lumMod val="50000"/>
              </a:schemeClr>
            </a:solidFill>
            <a:miter lim="800000"/>
            <a:headEnd/>
            <a:tailEnd/>
          </a:ln>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342900" marR="0" lvl="0" indent="361950" algn="l" defTabSz="914400" rtl="0" eaLnBrk="1" fontAlgn="base" latinLnBrk="0" hangingPunct="1">
              <a:lnSpc>
                <a:spcPct val="100000"/>
              </a:lnSpc>
              <a:spcBef>
                <a:spcPct val="20000"/>
              </a:spcBef>
              <a:spcAft>
                <a:spcPct val="0"/>
              </a:spcAft>
              <a:buClrTx/>
              <a:buSzTx/>
              <a:buFont typeface="Arial" charset="0"/>
              <a:buChar char="•"/>
              <a:tabLst/>
              <a:defRPr/>
            </a:pP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Используя текст учебника (§ 19, п.</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1), ответьте на вопрос, какое</a:t>
            </a:r>
            <a:r>
              <a:rPr kumimoji="0" lang="ru-RU" sz="2600" b="0" i="0" u="none" strike="noStrike" kern="1200" cap="none" spc="0" normalizeH="0" noProof="0" dirty="0" smtClean="0">
                <a:ln>
                  <a:noFill/>
                </a:ln>
                <a:solidFill>
                  <a:schemeClr val="tx1"/>
                </a:solidFill>
                <a:effectLst/>
                <a:uLnTx/>
                <a:uFillTx/>
                <a:latin typeface="Comic Sans MS" pitchFamily="66" charset="0"/>
                <a:ea typeface="+mn-ea"/>
                <a:cs typeface="+mn-cs"/>
              </a:rPr>
              <a:t> явление появилось на Руси, каковы причины и последствия этого явления?</a:t>
            </a:r>
            <a:endParaRPr kumimoji="0" lang="ru-RU" sz="26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
        <p:nvSpPr>
          <p:cNvPr id="8" name="Содержимое 5"/>
          <p:cNvSpPr txBox="1">
            <a:spLocks/>
          </p:cNvSpPr>
          <p:nvPr/>
        </p:nvSpPr>
        <p:spPr bwMode="auto">
          <a:xfrm>
            <a:off x="179512" y="1124744"/>
            <a:ext cx="8712967" cy="2214324"/>
          </a:xfrm>
          <a:prstGeom prst="roundRect">
            <a:avLst>
              <a:gd name="adj" fmla="val 10887"/>
            </a:avLst>
          </a:prstGeom>
          <a:blipFill>
            <a:blip r:embed="rId2" cstate="print">
              <a:extLst/>
            </a:blip>
            <a:tile tx="0" ty="0" sx="100000" sy="100000" flip="none" algn="tl"/>
          </a:blipFill>
          <a:ln w="25400">
            <a:solidFill>
              <a:schemeClr val="bg1">
                <a:lumMod val="50000"/>
              </a:schemeClr>
            </a:solidFill>
            <a:miter lim="800000"/>
            <a:headEnd/>
            <a:tailEnd/>
          </a:ln>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342900" marR="0" lvl="0" indent="361950" algn="l" defTabSz="914400" rtl="0" eaLnBrk="1" fontAlgn="base" latinLnBrk="0" hangingPunct="1">
              <a:lnSpc>
                <a:spcPct val="100000"/>
              </a:lnSpc>
              <a:spcBef>
                <a:spcPct val="20000"/>
              </a:spcBef>
              <a:spcAft>
                <a:spcPct val="0"/>
              </a:spcAft>
              <a:buClrTx/>
              <a:buSzTx/>
              <a:buFont typeface="Arial" charset="0"/>
              <a:buNone/>
              <a:tabLst/>
              <a:defRPr/>
            </a:pP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Используя текст учебника (§ 19, п.</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1), ответьте на вопрос, можно ли сказать, что Ярослав Мудрый продолжил политику своих предшественников? </a:t>
            </a:r>
            <a:r>
              <a:rPr lang="ru-RU" sz="2600" dirty="0" smtClean="0">
                <a:latin typeface="Comic Sans MS" pitchFamily="66" charset="0"/>
              </a:rPr>
              <a:t>В </a:t>
            </a:r>
            <a:r>
              <a:rPr kumimoji="0" lang="ru-RU" sz="2600" b="0" i="0" u="none" strike="noStrike" kern="1200" cap="none" spc="0" normalizeH="0" noProof="0" dirty="0" smtClean="0">
                <a:ln>
                  <a:noFill/>
                </a:ln>
                <a:solidFill>
                  <a:schemeClr val="tx1"/>
                </a:solidFill>
                <a:effectLst/>
                <a:uLnTx/>
                <a:uFillTx/>
                <a:latin typeface="Comic Sans MS" pitchFamily="66" charset="0"/>
                <a:ea typeface="+mn-ea"/>
                <a:cs typeface="+mn-cs"/>
              </a:rPr>
              <a:t> чём особенность нового свода законов – «Правды Ярославичей»</a:t>
            </a:r>
            <a:endParaRPr kumimoji="0" lang="ru-RU" sz="26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75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p:spPr>
        <p:txBody>
          <a:bodyPr>
            <a:noAutofit/>
          </a:bodyPr>
          <a:lstStyle/>
          <a:p>
            <a:r>
              <a:rPr lang="ru-RU" sz="3200" dirty="0" err="1" smtClean="0"/>
              <a:t>Любечский</a:t>
            </a:r>
            <a:r>
              <a:rPr lang="ru-RU" sz="3200" dirty="0" smtClean="0"/>
              <a:t> съезд князей.</a:t>
            </a:r>
            <a:endParaRPr lang="ru-RU" sz="3200" dirty="0"/>
          </a:p>
        </p:txBody>
      </p:sp>
      <p:sp>
        <p:nvSpPr>
          <p:cNvPr id="6" name="Содержимое 5"/>
          <p:cNvSpPr>
            <a:spLocks noGrp="1"/>
          </p:cNvSpPr>
          <p:nvPr>
            <p:ph idx="1"/>
          </p:nvPr>
        </p:nvSpPr>
        <p:spPr>
          <a:xfrm>
            <a:off x="0" y="836618"/>
            <a:ext cx="8893175" cy="1367671"/>
          </a:xfrm>
          <a:prstGeom prst="roundRect">
            <a:avLst>
              <a:gd name="adj" fmla="val 10887"/>
            </a:avLst>
          </a:prstGeom>
          <a:blipFill>
            <a:blip r:embed="rId2"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spAutoFit/>
          </a:bodyPr>
          <a:lstStyle/>
          <a:p>
            <a:pPr indent="361950">
              <a:buNone/>
            </a:pPr>
            <a:r>
              <a:rPr lang="ru-RU" sz="2600" dirty="0" smtClean="0">
                <a:latin typeface="Comic Sans MS" pitchFamily="66" charset="0"/>
              </a:rPr>
              <a:t>Используя </a:t>
            </a:r>
            <a:r>
              <a:rPr lang="ru-RU" sz="2600" dirty="0">
                <a:latin typeface="Comic Sans MS" pitchFamily="66" charset="0"/>
              </a:rPr>
              <a:t>текст учебника (§ </a:t>
            </a:r>
            <a:r>
              <a:rPr lang="ru-RU" sz="2600" dirty="0" smtClean="0">
                <a:latin typeface="Comic Sans MS" pitchFamily="66" charset="0"/>
              </a:rPr>
              <a:t>19, </a:t>
            </a:r>
            <a:r>
              <a:rPr lang="ru-RU" sz="2600" dirty="0">
                <a:latin typeface="Comic Sans MS" pitchFamily="66" charset="0"/>
              </a:rPr>
              <a:t>п.</a:t>
            </a:r>
            <a:r>
              <a:rPr lang="ru-RU" sz="2600" dirty="0"/>
              <a:t> </a:t>
            </a:r>
            <a:r>
              <a:rPr lang="ru-RU" sz="2600" dirty="0" smtClean="0">
                <a:latin typeface="Comic Sans MS" pitchFamily="66" charset="0"/>
              </a:rPr>
              <a:t>2), ответьте на вопрос, когда состоялся </a:t>
            </a:r>
            <a:r>
              <a:rPr lang="ru-RU" sz="2600" dirty="0" err="1" smtClean="0">
                <a:latin typeface="Comic Sans MS" pitchFamily="66" charset="0"/>
              </a:rPr>
              <a:t>Любечский</a:t>
            </a:r>
            <a:r>
              <a:rPr lang="ru-RU" sz="2600" dirty="0" smtClean="0">
                <a:latin typeface="Comic Sans MS" pitchFamily="66" charset="0"/>
              </a:rPr>
              <a:t> съезд. Назовите его причины.</a:t>
            </a:r>
            <a:endParaRPr lang="ru-RU" sz="2600" dirty="0">
              <a:latin typeface="Comic Sans MS" pitchFamily="66" charset="0"/>
            </a:endParaRPr>
          </a:p>
        </p:txBody>
      </p:sp>
      <p:sp>
        <p:nvSpPr>
          <p:cNvPr id="7" name="Содержимое 5"/>
          <p:cNvSpPr txBox="1">
            <a:spLocks/>
          </p:cNvSpPr>
          <p:nvPr/>
        </p:nvSpPr>
        <p:spPr bwMode="auto">
          <a:xfrm>
            <a:off x="0" y="2704559"/>
            <a:ext cx="8893175" cy="944344"/>
          </a:xfrm>
          <a:prstGeom prst="roundRect">
            <a:avLst>
              <a:gd name="adj" fmla="val 10887"/>
            </a:avLst>
          </a:prstGeom>
          <a:blipFill>
            <a:blip r:embed="rId2" cstate="print">
              <a:extLst/>
            </a:blip>
            <a:tile tx="0" ty="0" sx="100000" sy="100000" flip="none" algn="tl"/>
          </a:blipFill>
          <a:ln w="25400">
            <a:solidFill>
              <a:schemeClr val="bg1">
                <a:lumMod val="50000"/>
              </a:schemeClr>
            </a:solidFill>
            <a:miter lim="800000"/>
            <a:headEnd/>
            <a:tailEnd/>
          </a:ln>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342900" marR="0" lvl="0" indent="361950" algn="l" defTabSz="914400" rtl="0" eaLnBrk="1" fontAlgn="base" latinLnBrk="0" hangingPunct="1">
              <a:lnSpc>
                <a:spcPct val="100000"/>
              </a:lnSpc>
              <a:spcBef>
                <a:spcPct val="20000"/>
              </a:spcBef>
              <a:spcAft>
                <a:spcPct val="0"/>
              </a:spcAft>
              <a:buClrTx/>
              <a:buSzTx/>
              <a:buFont typeface="Arial" charset="0"/>
              <a:buChar char="•"/>
              <a:tabLst/>
              <a:defRPr/>
            </a:pP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Используя текст учебника (§ 19, п.</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lang="ru-RU" sz="2600" dirty="0" smtClean="0">
                <a:latin typeface="Comic Sans MS" pitchFamily="66" charset="0"/>
              </a:rPr>
              <a:t>2</a:t>
            </a:r>
            <a:r>
              <a:rPr kumimoji="0" lang="ru-RU" sz="2600" b="0" i="0" u="none" strike="noStrike" kern="1200" cap="none" spc="0" normalizeH="0" baseline="0" noProof="0" dirty="0" smtClean="0">
                <a:ln>
                  <a:noFill/>
                </a:ln>
                <a:solidFill>
                  <a:schemeClr val="tx1"/>
                </a:solidFill>
                <a:effectLst/>
                <a:uLnTx/>
                <a:uFillTx/>
                <a:latin typeface="Comic Sans MS" pitchFamily="66" charset="0"/>
                <a:ea typeface="+mn-ea"/>
                <a:cs typeface="+mn-cs"/>
              </a:rPr>
              <a:t>), ответьте на вопрос, каковы</a:t>
            </a:r>
            <a:r>
              <a:rPr kumimoji="0" lang="ru-RU" sz="2600" b="0" i="0" u="none" strike="noStrike" kern="1200" cap="none" spc="0" normalizeH="0" noProof="0" dirty="0" smtClean="0">
                <a:ln>
                  <a:noFill/>
                </a:ln>
                <a:solidFill>
                  <a:schemeClr val="tx1"/>
                </a:solidFill>
                <a:effectLst/>
                <a:uLnTx/>
                <a:uFillTx/>
                <a:latin typeface="Comic Sans MS" pitchFamily="66" charset="0"/>
                <a:ea typeface="+mn-ea"/>
                <a:cs typeface="+mn-cs"/>
              </a:rPr>
              <a:t> последствия </a:t>
            </a:r>
            <a:r>
              <a:rPr kumimoji="0" lang="ru-RU" sz="2600" b="0" i="0" u="none" strike="noStrike" kern="1200" cap="none" spc="0" normalizeH="0" noProof="0" dirty="0" err="1" smtClean="0">
                <a:ln>
                  <a:noFill/>
                </a:ln>
                <a:solidFill>
                  <a:schemeClr val="tx1"/>
                </a:solidFill>
                <a:effectLst/>
                <a:uLnTx/>
                <a:uFillTx/>
                <a:latin typeface="Comic Sans MS" pitchFamily="66" charset="0"/>
                <a:ea typeface="+mn-ea"/>
                <a:cs typeface="+mn-cs"/>
              </a:rPr>
              <a:t>Любечского</a:t>
            </a:r>
            <a:r>
              <a:rPr kumimoji="0" lang="ru-RU" sz="2600" b="0" i="0" u="none" strike="noStrike" kern="1200" cap="none" spc="0" normalizeH="0" noProof="0" dirty="0" smtClean="0">
                <a:ln>
                  <a:noFill/>
                </a:ln>
                <a:solidFill>
                  <a:schemeClr val="tx1"/>
                </a:solidFill>
                <a:effectLst/>
                <a:uLnTx/>
                <a:uFillTx/>
                <a:latin typeface="Comic Sans MS" pitchFamily="66" charset="0"/>
                <a:ea typeface="+mn-ea"/>
                <a:cs typeface="+mn-cs"/>
              </a:rPr>
              <a:t> съезда?</a:t>
            </a:r>
            <a:endParaRPr kumimoji="0" lang="ru-RU" sz="26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graphicFrame>
        <p:nvGraphicFramePr>
          <p:cNvPr id="5" name="Group 34"/>
          <p:cNvGraphicFramePr>
            <a:graphicFrameLocks noGrp="1"/>
          </p:cNvGraphicFramePr>
          <p:nvPr/>
        </p:nvGraphicFramePr>
        <p:xfrm>
          <a:off x="179388" y="3860800"/>
          <a:ext cx="8713787" cy="2194560"/>
        </p:xfrm>
        <a:graphic>
          <a:graphicData uri="http://schemas.openxmlformats.org/drawingml/2006/table">
            <a:tbl>
              <a:tblPr/>
              <a:tblGrid>
                <a:gridCol w="1944687"/>
                <a:gridCol w="3527425"/>
                <a:gridCol w="32416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Я считаю, что, с одной стороны, 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Но, с другой стороны,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потому </a:t>
                      </a:r>
                      <a:r>
                        <a:rPr kumimoji="0" lang="ru-RU" sz="2200" b="0" i="0" u="none" strike="noStrike" cap="none" normalizeH="0" baseline="0" dirty="0" err="1" smtClean="0">
                          <a:ln>
                            <a:noFill/>
                          </a:ln>
                          <a:solidFill>
                            <a:schemeClr val="tx1"/>
                          </a:solidFill>
                          <a:effectLst/>
                          <a:latin typeface="Comic Sans MS" pitchFamily="66" charset="0"/>
                        </a:rPr>
                        <a:t>что________</a:t>
                      </a:r>
                      <a:endParaRPr kumimoji="0" lang="ru-RU" sz="22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a:t>
                      </a:r>
                      <a:r>
                        <a:rPr kumimoji="0" lang="ru-RU" sz="2200" b="0" i="0" u="none" strike="noStrike" cap="none" normalizeH="0" baseline="0" dirty="0" smtClean="0">
                          <a:ln>
                            <a:noFill/>
                          </a:ln>
                          <a:solidFill>
                            <a:schemeClr val="tx1"/>
                          </a:solidFill>
                          <a:effectLst/>
                          <a:latin typeface="Arial"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a:t>
                      </a:r>
                      <a:r>
                        <a:rPr kumimoji="0" lang="ru-RU" sz="2200" b="0" i="0" u="none" strike="noStrike" cap="none" normalizeH="0" baseline="0" dirty="0" smtClean="0">
                          <a:ln>
                            <a:noFill/>
                          </a:ln>
                          <a:solidFill>
                            <a:schemeClr val="tx1"/>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75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p:spPr>
        <p:txBody>
          <a:bodyPr>
            <a:noAutofit/>
          </a:bodyPr>
          <a:lstStyle/>
          <a:p>
            <a:r>
              <a:rPr lang="ru-RU" sz="3200" dirty="0" smtClean="0"/>
              <a:t>Правление Владимира Мономаха в Киеве</a:t>
            </a:r>
            <a:endParaRPr lang="ru-RU" sz="3200" dirty="0"/>
          </a:p>
        </p:txBody>
      </p:sp>
      <p:sp>
        <p:nvSpPr>
          <p:cNvPr id="6" name="Содержимое 5"/>
          <p:cNvSpPr>
            <a:spLocks noGrp="1"/>
          </p:cNvSpPr>
          <p:nvPr>
            <p:ph idx="1"/>
          </p:nvPr>
        </p:nvSpPr>
        <p:spPr>
          <a:xfrm>
            <a:off x="0" y="836618"/>
            <a:ext cx="8893175" cy="1367671"/>
          </a:xfrm>
          <a:prstGeom prst="roundRect">
            <a:avLst>
              <a:gd name="adj" fmla="val 10887"/>
            </a:avLst>
          </a:prstGeom>
          <a:blipFill>
            <a:blip r:embed="rId2"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spAutoFit/>
          </a:bodyPr>
          <a:lstStyle/>
          <a:p>
            <a:pPr indent="361950">
              <a:buNone/>
            </a:pPr>
            <a:r>
              <a:rPr lang="ru-RU" sz="2600" dirty="0" smtClean="0">
                <a:latin typeface="Comic Sans MS" pitchFamily="66" charset="0"/>
              </a:rPr>
              <a:t>Используя </a:t>
            </a:r>
            <a:r>
              <a:rPr lang="ru-RU" sz="2600" dirty="0">
                <a:latin typeface="Comic Sans MS" pitchFamily="66" charset="0"/>
              </a:rPr>
              <a:t>текст учебника (§ </a:t>
            </a:r>
            <a:r>
              <a:rPr lang="ru-RU" sz="2600" dirty="0" smtClean="0">
                <a:latin typeface="Comic Sans MS" pitchFamily="66" charset="0"/>
              </a:rPr>
              <a:t>19, </a:t>
            </a:r>
            <a:r>
              <a:rPr lang="ru-RU" sz="2600" dirty="0">
                <a:latin typeface="Comic Sans MS" pitchFamily="66" charset="0"/>
              </a:rPr>
              <a:t>п.</a:t>
            </a:r>
            <a:r>
              <a:rPr lang="ru-RU" sz="2600" dirty="0"/>
              <a:t> </a:t>
            </a:r>
            <a:r>
              <a:rPr lang="ru-RU" sz="2600" dirty="0" smtClean="0">
                <a:latin typeface="Comic Sans MS" pitchFamily="66" charset="0"/>
              </a:rPr>
              <a:t>3), ответьте на вопрос, почему именно Владимиру Мономаху доверили управление государством.</a:t>
            </a:r>
            <a:endParaRPr lang="ru-RU" sz="2600" dirty="0">
              <a:latin typeface="Comic Sans MS" pitchFamily="66" charset="0"/>
            </a:endParaRPr>
          </a:p>
        </p:txBody>
      </p:sp>
      <p:sp>
        <p:nvSpPr>
          <p:cNvPr id="7" name="Содержимое 5"/>
          <p:cNvSpPr txBox="1">
            <a:spLocks/>
          </p:cNvSpPr>
          <p:nvPr/>
        </p:nvSpPr>
        <p:spPr bwMode="auto">
          <a:xfrm>
            <a:off x="0" y="2348880"/>
            <a:ext cx="8893175" cy="1367671"/>
          </a:xfrm>
          <a:prstGeom prst="roundRect">
            <a:avLst>
              <a:gd name="adj" fmla="val 10887"/>
            </a:avLst>
          </a:prstGeom>
          <a:blipFill>
            <a:blip r:embed="rId2" cstate="print">
              <a:extLst/>
            </a:blip>
            <a:tile tx="0" ty="0" sx="100000" sy="100000" flip="none" algn="tl"/>
          </a:blipFill>
          <a:ln w="25400">
            <a:solidFill>
              <a:schemeClr val="bg1">
                <a:lumMod val="50000"/>
              </a:schemeClr>
            </a:solidFill>
            <a:miter lim="800000"/>
            <a:headEnd/>
            <a:tailEnd/>
          </a:ln>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342900" lvl="0" indent="361950">
              <a:spcBef>
                <a:spcPct val="20000"/>
              </a:spcBef>
              <a:buFont typeface="Arial" charset="0"/>
              <a:buChar char="•"/>
            </a:pPr>
            <a:r>
              <a:rPr lang="ru-RU" sz="2600" dirty="0" smtClean="0">
                <a:latin typeface="Comic Sans MS" pitchFamily="66" charset="0"/>
              </a:rPr>
              <a:t>В  чём особенность нового свода законов – «Устава Владимира Мономаха»? В чём его отличие от предыдущих сводов?</a:t>
            </a:r>
            <a:endParaRPr kumimoji="0" lang="ru-RU" sz="26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403648" y="3789040"/>
            <a:ext cx="5832648" cy="306896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30775</TotalTime>
  <Words>1541</Words>
  <Application>Microsoft Office PowerPoint</Application>
  <PresentationFormat>Экран (4:3)</PresentationFormat>
  <Paragraphs>177</Paragraphs>
  <Slides>18</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Тема1</vt:lpstr>
      <vt:lpstr>РАЗДРОБЛЕННОСТЬ РУССКИХ ЗЕМЕЛЬ</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Половецкая угроза и распад союза Ярославичей</vt:lpstr>
      <vt:lpstr>Любечский съезд князей.</vt:lpstr>
      <vt:lpstr>Правление Владимира Мономаха в Киеве</vt:lpstr>
      <vt:lpstr>Причины раздробленности Древнерусского государста</vt:lpstr>
      <vt:lpstr>Государственное управление</vt:lpstr>
      <vt:lpstr>«РАСПАЛАСЯ РУССКАЯ ЗЕМЛЯ!»</vt:lpstr>
      <vt:lpstr>«РАСПАЛАСЯ РУССКАЯ ЗЕМЛЯ!»</vt:lpstr>
      <vt:lpstr>ОБУСТРОЙСТВО ЗЕМЕЛЬ РУССКИХ</vt:lpstr>
      <vt:lpstr>ОБУСТРОЙСТВО ЗЕМЕЛЬ РУССКИХ</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РАЗДРОБЛЕННОСТЬ РУССКИХ ЗЕМЕЛЬ</dc:title>
  <dc:creator>Telli</dc:creator>
  <cp:lastModifiedBy>Admin</cp:lastModifiedBy>
  <cp:revision>1218</cp:revision>
  <dcterms:created xsi:type="dcterms:W3CDTF">2012-04-06T18:00:09Z</dcterms:created>
  <dcterms:modified xsi:type="dcterms:W3CDTF">2016-02-15T15:47:50Z</dcterms:modified>
</cp:coreProperties>
</file>