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</p:sldMasterIdLst>
  <p:notesMasterIdLst>
    <p:notesMasterId r:id="rId7"/>
  </p:notesMasterIdLst>
  <p:sldIdLst>
    <p:sldId id="266" r:id="rId3"/>
    <p:sldId id="265" r:id="rId4"/>
    <p:sldId id="277" r:id="rId5"/>
    <p:sldId id="274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284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c:style val="2"/>
  <c:chart>
    <c:title>
      <c:tx>
        <c:rich>
          <a:bodyPr/>
          <a:lstStyle/>
          <a:p>
            <a:pPr>
              <a:defRPr/>
            </a:pPr>
            <a:r>
              <a:rPr lang="ru-RU"/>
              <a:t>Уровень</a:t>
            </a:r>
            <a:r>
              <a:rPr lang="ru-RU" baseline="0"/>
              <a:t> занятости видами спорта</a:t>
            </a:r>
            <a:endParaRPr lang="ru-RU"/>
          </a:p>
        </c:rich>
      </c:tx>
      <c:layout/>
      <c:overlay val="1"/>
    </c:title>
    <c:autoTitleDeleted val="0"/>
    <c:plotArea>
      <c:layout/>
      <c:lineChart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2005 год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Пляжный волейбол</c:v>
                </c:pt>
                <c:pt idx="1">
                  <c:v>Лыжный спорт</c:v>
                </c:pt>
                <c:pt idx="2">
                  <c:v>Катание на коньках</c:v>
                </c:pt>
                <c:pt idx="3">
                  <c:v>Хоккей</c:v>
                </c:pt>
                <c:pt idx="4">
                  <c:v>Спортивное ориентирование</c:v>
                </c:pt>
                <c:pt idx="5">
                  <c:v>Туризм</c:v>
                </c:pt>
                <c:pt idx="6">
                  <c:v>Катание на роликах и скейтборде</c:v>
                </c:pt>
                <c:pt idx="7">
                  <c:v>Занятия на тренажерах</c:v>
                </c:pt>
                <c:pt idx="8">
                  <c:v>Катание на велосипедах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0</c:v>
                </c:pt>
                <c:pt idx="3">
                  <c:v>0</c:v>
                </c:pt>
                <c:pt idx="4">
                  <c:v>10</c:v>
                </c:pt>
                <c:pt idx="5">
                  <c:v>10</c:v>
                </c:pt>
                <c:pt idx="6">
                  <c:v>4</c:v>
                </c:pt>
                <c:pt idx="7">
                  <c:v>7</c:v>
                </c:pt>
                <c:pt idx="8">
                  <c:v>23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Пляжный волейбол</c:v>
                </c:pt>
                <c:pt idx="1">
                  <c:v>Лыжный спорт</c:v>
                </c:pt>
                <c:pt idx="2">
                  <c:v>Катание на коньках</c:v>
                </c:pt>
                <c:pt idx="3">
                  <c:v>Хоккей</c:v>
                </c:pt>
                <c:pt idx="4">
                  <c:v>Спортивное ориентирование</c:v>
                </c:pt>
                <c:pt idx="5">
                  <c:v>Туризм</c:v>
                </c:pt>
                <c:pt idx="6">
                  <c:v>Катание на роликах и скейтборде</c:v>
                </c:pt>
                <c:pt idx="7">
                  <c:v>Занятия на тренажерах</c:v>
                </c:pt>
                <c:pt idx="8">
                  <c:v>Катание на велосипедах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25</c:v>
                </c:pt>
                <c:pt idx="1">
                  <c:v>40</c:v>
                </c:pt>
                <c:pt idx="2">
                  <c:v>48</c:v>
                </c:pt>
                <c:pt idx="3">
                  <c:v>22</c:v>
                </c:pt>
                <c:pt idx="4">
                  <c:v>15</c:v>
                </c:pt>
                <c:pt idx="5">
                  <c:v>15</c:v>
                </c:pt>
                <c:pt idx="6">
                  <c:v>33</c:v>
                </c:pt>
                <c:pt idx="7">
                  <c:v>26</c:v>
                </c:pt>
                <c:pt idx="8">
                  <c:v>70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486016"/>
        <c:axId val="146801024"/>
      </c:lineChart>
      <c:catAx>
        <c:axId val="128486016"/>
        <c:scaling>
          <c:orientation val="minMax"/>
        </c:scaling>
        <c:delete val="1"/>
        <c:axPos val="b"/>
        <c:majorTickMark val="none"/>
        <c:minorTickMark val="cross"/>
        <c:tickLblPos val="nextTo"/>
        <c:crossAx val="146801024"/>
        <c:crosses val="autoZero"/>
        <c:auto val="1"/>
        <c:lblAlgn val="ctr"/>
        <c:lblOffset val="100"/>
        <c:noMultiLvlLbl val="1"/>
      </c:catAx>
      <c:valAx>
        <c:axId val="146801024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cross"/>
        <c:tickLblPos val="nextTo"/>
        <c:crossAx val="128486016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/>
      <c:overlay val="1"/>
    </c:legend>
    <c:plotVisOnly val="1"/>
    <c:dispBlanksAs val="zero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Уровень</a:t>
            </a:r>
            <a:r>
              <a:rPr lang="ru-RU" sz="1200" baseline="0" dirty="0"/>
              <a:t> </a:t>
            </a:r>
            <a:r>
              <a:rPr lang="ru-RU" sz="1100" baseline="0" dirty="0"/>
              <a:t>заболеваемости</a:t>
            </a:r>
            <a:r>
              <a:rPr lang="ru-RU" sz="1200" baseline="0" dirty="0"/>
              <a:t> школьников в течение учебного года (%)</a:t>
            </a:r>
            <a:endParaRPr lang="ru-RU" sz="1200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692244351808971E-2"/>
          <c:y val="0.26711303022606048"/>
          <c:w val="0.90493747105141265"/>
          <c:h val="0.34796189992379983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4.6296296296296302E-3"/>
                  <c:y val="-4.3650793650793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148148148148147E-3"/>
                  <c:y val="-4.7619047619047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746031746031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1587301587301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5.9523809523809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2.777777777777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4.7619047619047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2005-2006 уч.г.</c:v>
                </c:pt>
                <c:pt idx="1">
                  <c:v>2006-2007 уч.г.</c:v>
                </c:pt>
                <c:pt idx="2">
                  <c:v>2007-2008 уч.г.</c:v>
                </c:pt>
                <c:pt idx="3">
                  <c:v>2008-2009 уч.г.</c:v>
                </c:pt>
                <c:pt idx="4">
                  <c:v>2009-2010 уч.г.</c:v>
                </c:pt>
                <c:pt idx="5">
                  <c:v>2010-2011 уч.г.</c:v>
                </c:pt>
                <c:pt idx="6">
                  <c:v>2011-2012 уч.г.</c:v>
                </c:pt>
                <c:pt idx="7">
                  <c:v>2012-2013 уч.г</c:v>
                </c:pt>
                <c:pt idx="8">
                  <c:v>2013-2014 уч.г.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23</c:v>
                </c:pt>
                <c:pt idx="1">
                  <c:v>23</c:v>
                </c:pt>
                <c:pt idx="2">
                  <c:v>21</c:v>
                </c:pt>
                <c:pt idx="3">
                  <c:v>22</c:v>
                </c:pt>
                <c:pt idx="4">
                  <c:v>19</c:v>
                </c:pt>
                <c:pt idx="5">
                  <c:v>17</c:v>
                </c:pt>
                <c:pt idx="6">
                  <c:v>17</c:v>
                </c:pt>
                <c:pt idx="7">
                  <c:v>16</c:v>
                </c:pt>
                <c:pt idx="8">
                  <c:v>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2005-2006 уч.г.</c:v>
                </c:pt>
                <c:pt idx="1">
                  <c:v>2006-2007 уч.г.</c:v>
                </c:pt>
                <c:pt idx="2">
                  <c:v>2007-2008 уч.г.</c:v>
                </c:pt>
                <c:pt idx="3">
                  <c:v>2008-2009 уч.г.</c:v>
                </c:pt>
                <c:pt idx="4">
                  <c:v>2009-2010 уч.г.</c:v>
                </c:pt>
                <c:pt idx="5">
                  <c:v>2010-2011 уч.г.</c:v>
                </c:pt>
                <c:pt idx="6">
                  <c:v>2011-2012 уч.г.</c:v>
                </c:pt>
                <c:pt idx="7">
                  <c:v>2012-2013 уч.г</c:v>
                </c:pt>
                <c:pt idx="8">
                  <c:v>2013-2014 уч.г.</c:v>
                </c:pt>
              </c:strCache>
            </c:strRef>
          </c:cat>
          <c:val>
            <c:numRef>
              <c:f>Лист1!$C$2:$C$10</c:f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2005-2006 уч.г.</c:v>
                </c:pt>
                <c:pt idx="1">
                  <c:v>2006-2007 уч.г.</c:v>
                </c:pt>
                <c:pt idx="2">
                  <c:v>2007-2008 уч.г.</c:v>
                </c:pt>
                <c:pt idx="3">
                  <c:v>2008-2009 уч.г.</c:v>
                </c:pt>
                <c:pt idx="4">
                  <c:v>2009-2010 уч.г.</c:v>
                </c:pt>
                <c:pt idx="5">
                  <c:v>2010-2011 уч.г.</c:v>
                </c:pt>
                <c:pt idx="6">
                  <c:v>2011-2012 уч.г.</c:v>
                </c:pt>
                <c:pt idx="7">
                  <c:v>2012-2013 уч.г</c:v>
                </c:pt>
                <c:pt idx="8">
                  <c:v>2013-2014 уч.г.</c:v>
                </c:pt>
              </c:strCache>
            </c:strRef>
          </c:cat>
          <c:val>
            <c:numRef>
              <c:f>Лист1!$D$2:$D$10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Depth val="182"/>
        <c:axId val="146844288"/>
        <c:axId val="146874752"/>
        <c:axId val="91181504"/>
      </c:line3DChart>
      <c:catAx>
        <c:axId val="146844288"/>
        <c:scaling>
          <c:orientation val="minMax"/>
        </c:scaling>
        <c:delete val="0"/>
        <c:axPos val="b"/>
        <c:majorTickMark val="out"/>
        <c:minorTickMark val="none"/>
        <c:tickLblPos val="nextTo"/>
        <c:crossAx val="146874752"/>
        <c:crosses val="autoZero"/>
        <c:auto val="1"/>
        <c:lblAlgn val="ctr"/>
        <c:lblOffset val="100"/>
        <c:noMultiLvlLbl val="0"/>
      </c:catAx>
      <c:valAx>
        <c:axId val="146874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844288"/>
        <c:crosses val="autoZero"/>
        <c:crossBetween val="between"/>
      </c:valAx>
      <c:serAx>
        <c:axId val="91181504"/>
        <c:scaling>
          <c:orientation val="minMax"/>
        </c:scaling>
        <c:delete val="1"/>
        <c:axPos val="b"/>
        <c:majorTickMark val="out"/>
        <c:minorTickMark val="none"/>
        <c:tickLblPos val="nextTo"/>
        <c:crossAx val="146874752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7DAEC-01E9-41A9-8AD5-E6B3457CCFF9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9499F-22AB-4D32-858A-A66AC0541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31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OEM\&#1052;&#1086;&#1080;%20&#1076;&#1086;&#1082;&#1091;&#1084;&#1077;&#1085;&#1090;&#1099;\SAM_0911.AVI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42900" y="1066800"/>
            <a:ext cx="83820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buFontTx/>
              <a:buChar char="-"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just">
              <a:buFontTx/>
              <a:buChar char="-"/>
            </a:pP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здоровьесберегающие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здоровьеформирующие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технологии </a:t>
            </a:r>
          </a:p>
          <a:p>
            <a:pPr algn="just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52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Современные образовательные технологии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в физкультурно-оздоровительной работе</a:t>
            </a:r>
            <a:endParaRPr kumimoji="0" lang="ru-RU" sz="28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4800" y="1905000"/>
            <a:ext cx="83820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 smtClean="0">
              <a:solidFill>
                <a:sysClr val="windowText" lastClr="000000"/>
              </a:solidFill>
            </a:endParaRPr>
          </a:p>
          <a:p>
            <a:pPr algn="just">
              <a:buFontTx/>
              <a:buChar char="-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технология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деятельностного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метода</a:t>
            </a:r>
            <a:r>
              <a:rPr lang="ru-RU" dirty="0" smtClean="0">
                <a:solidFill>
                  <a:sysClr val="windowText" lastClr="000000"/>
                </a:solidFill>
              </a:rPr>
              <a:t>;</a:t>
            </a:r>
          </a:p>
          <a:p>
            <a:pPr algn="just"/>
            <a:endParaRPr lang="ru-RU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4800" y="2743200"/>
            <a:ext cx="83820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 smtClean="0">
              <a:solidFill>
                <a:sysClr val="windowText" lastClr="000000"/>
              </a:solidFill>
            </a:endParaRPr>
          </a:p>
          <a:p>
            <a:pPr algn="just">
              <a:buFontTx/>
              <a:buChar char="-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игровая технология;</a:t>
            </a:r>
          </a:p>
          <a:p>
            <a:pPr algn="just"/>
            <a:endParaRPr lang="ru-RU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2425" y="4429125"/>
            <a:ext cx="83058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Tx/>
              <a:buChar char="-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технология проектной  деятельности; </a:t>
            </a:r>
          </a:p>
          <a:p>
            <a:pPr algn="just"/>
            <a:endParaRPr lang="ru-RU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4800" y="3581400"/>
            <a:ext cx="83820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Tx/>
              <a:buChar char="-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технология личностно-ориентированного обучения;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900" y="5334000"/>
            <a:ext cx="83058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Tx/>
              <a:buChar char="-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ИКТ </a:t>
            </a:r>
          </a:p>
          <a:p>
            <a:pPr algn="just"/>
            <a:endParaRPr lang="ru-RU" dirty="0" smtClean="0">
              <a:solidFill>
                <a:sysClr val="windowText" lastClr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524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Физкультурно-оздоровительная работа </a:t>
            </a:r>
            <a:endParaRPr kumimoji="0" lang="ru-RU" sz="28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1000" y="685800"/>
            <a:ext cx="80772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повышения двигательной активности и физической подготовленности использую: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gray">
          <a:xfrm>
            <a:off x="171450" y="1658923"/>
            <a:ext cx="5929313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секционные занятия по видам спорта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gray">
          <a:xfrm>
            <a:off x="3043238" y="2859881"/>
            <a:ext cx="5929354" cy="5667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спортивные соревнования; конкурсы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gray">
          <a:xfrm>
            <a:off x="38100" y="4267200"/>
            <a:ext cx="5659438" cy="5762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работа по индивидуально-групповым планам;</a:t>
            </a: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2971800" y="5599142"/>
            <a:ext cx="6000792" cy="87785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i="1" dirty="0">
                <a:ln w="50800"/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сотрудничество с родителями, медиками,</a:t>
            </a:r>
          </a:p>
          <a:p>
            <a:pPr defTabSz="449263"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тренерами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ФОКа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учителями физической культуры </a:t>
            </a:r>
          </a:p>
          <a:p>
            <a:pPr defTabSz="449263"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других школ</a:t>
            </a:r>
            <a:endParaRPr lang="en-GB" sz="1600" b="1" dirty="0">
              <a:ln w="50800"/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20" name="Picture 2" descr="C:\Users\user\Documents\Слайд - шоу\100_07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919662"/>
            <a:ext cx="2667000" cy="1828800"/>
          </a:xfrm>
          <a:prstGeom prst="rect">
            <a:avLst/>
          </a:prstGeom>
          <a:noFill/>
        </p:spPr>
      </p:pic>
      <p:pic>
        <p:nvPicPr>
          <p:cNvPr id="21" name="SAM_091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07915" y="3670696"/>
            <a:ext cx="2509869" cy="1769269"/>
          </a:xfrm>
          <a:prstGeom prst="rect">
            <a:avLst/>
          </a:prstGeom>
        </p:spPr>
      </p:pic>
      <p:pic>
        <p:nvPicPr>
          <p:cNvPr id="22" name="Picture 2" descr="C:\Users\user\Documents\фото\100_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243137"/>
            <a:ext cx="2438400" cy="1947863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95071"/>
            <a:ext cx="86868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Здоровьесберегающие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здоровьеформирующие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технологии –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технологии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оптимальной организации учебного процесса и физической активности школьников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90850" y="1295400"/>
            <a:ext cx="5638800" cy="762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реализую на основе личностно-ориентированного подхода и личностно-развивающих, игровых ситуаций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90850" y="3352800"/>
            <a:ext cx="5638800" cy="762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создаю достаточный и рационально организованный двигательный режим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62275" y="2362200"/>
            <a:ext cx="5638800" cy="762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на основе </a:t>
            </a:r>
            <a:r>
              <a:rPr lang="ru-RU" dirty="0" err="1" smtClean="0">
                <a:solidFill>
                  <a:schemeClr val="tx1"/>
                </a:solidFill>
              </a:rPr>
              <a:t>деятельностного</a:t>
            </a:r>
            <a:r>
              <a:rPr lang="ru-RU" dirty="0" smtClean="0">
                <a:solidFill>
                  <a:schemeClr val="tx1"/>
                </a:solidFill>
              </a:rPr>
              <a:t> подхода активно включаю обучающихся в формирование опыта </a:t>
            </a:r>
            <a:r>
              <a:rPr lang="ru-RU" dirty="0" err="1" smtClean="0">
                <a:solidFill>
                  <a:schemeClr val="tx1"/>
                </a:solidFill>
              </a:rPr>
              <a:t>здоровьесбережения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62275" y="4419600"/>
            <a:ext cx="5638800" cy="762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воспитываю  у учащихся культуру здоровья, личностные качества, способствующие его сохранению и укреплению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95600" y="5495925"/>
            <a:ext cx="5638800" cy="762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стараюсь донести важность здорового образа жизни в интересной для  обучающихся форме, в том числе на основе ИКТ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Picture 2" descr="C:\Users\user\Pictures\100_06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2590800" cy="2133600"/>
          </a:xfrm>
          <a:prstGeom prst="rect">
            <a:avLst/>
          </a:prstGeom>
          <a:noFill/>
        </p:spPr>
      </p:pic>
      <p:pic>
        <p:nvPicPr>
          <p:cNvPr id="15" name="Picture 2" descr="C:\Users\user\Pictures\100_19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05" y="3886200"/>
            <a:ext cx="2693195" cy="2209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8100" y="2743200"/>
            <a:ext cx="3429000" cy="2438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3048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Ожидаемые результаты применения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" y="1143000"/>
            <a:ext cx="2590800" cy="1371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Снижение уровня заболеваемости учащихся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48400" y="1143000"/>
            <a:ext cx="2590800" cy="1371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Устойчивая заинтересованность детей в   проведении спортивного досуга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2800" y="838200"/>
            <a:ext cx="2590800" cy="1371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Ориентация молодежи на здоровый образ жизни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86400" y="2743200"/>
            <a:ext cx="3657600" cy="2514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657434803"/>
              </p:ext>
            </p:extLst>
          </p:nvPr>
        </p:nvGraphicFramePr>
        <p:xfrm>
          <a:off x="5600700" y="2971800"/>
          <a:ext cx="3429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019098245"/>
              </p:ext>
            </p:extLst>
          </p:nvPr>
        </p:nvGraphicFramePr>
        <p:xfrm>
          <a:off x="-190500" y="2752725"/>
          <a:ext cx="3886200" cy="196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170" name="Picture 2" descr="C:\Users\user\Pictures\2015-10-02 11.58.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2895600"/>
            <a:ext cx="2514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498" y="4724400"/>
            <a:ext cx="283371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 descr="C:\Users\user\Pictures\100_268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24400"/>
            <a:ext cx="3048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</TotalTime>
  <Words>189</Words>
  <Application>Microsoft Office PowerPoint</Application>
  <PresentationFormat>Экран (4:3)</PresentationFormat>
  <Paragraphs>41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Office Theme</vt:lpstr>
      <vt:lpstr>1_Углы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семинар Тема «    »</dc:title>
  <dc:creator>Lenovo</dc:creator>
  <cp:lastModifiedBy>Люба</cp:lastModifiedBy>
  <cp:revision>240</cp:revision>
  <cp:lastPrinted>2014-08-13T16:21:38Z</cp:lastPrinted>
  <dcterms:created xsi:type="dcterms:W3CDTF">2014-07-25T05:44:37Z</dcterms:created>
  <dcterms:modified xsi:type="dcterms:W3CDTF">2016-02-02T21:26:58Z</dcterms:modified>
</cp:coreProperties>
</file>