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7"/>
  </p:notesMasterIdLst>
  <p:sldIdLst>
    <p:sldId id="285" r:id="rId2"/>
    <p:sldId id="259" r:id="rId3"/>
    <p:sldId id="260" r:id="rId4"/>
    <p:sldId id="266" r:id="rId5"/>
    <p:sldId id="269" r:id="rId6"/>
    <p:sldId id="270" r:id="rId7"/>
    <p:sldId id="267" r:id="rId8"/>
    <p:sldId id="263" r:id="rId9"/>
    <p:sldId id="264" r:id="rId10"/>
    <p:sldId id="265" r:id="rId11"/>
    <p:sldId id="271" r:id="rId12"/>
    <p:sldId id="268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7CD53-FA89-4794-8700-4A94AE25EEF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8166C-B3E6-44AA-81D0-9A9CCDB7C5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189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6916" name="Slide Number Placeholder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8F8955-13A5-465D-B56B-AAA9061F037D}" type="slidenum">
              <a:rPr lang="en-US" sz="1200">
                <a:latin typeface="Calibri" pitchFamily="34" charset="0"/>
              </a:rPr>
              <a:pPr algn="r"/>
              <a:t>12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66917" name="Номер слайда 4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B37583-5365-401E-B145-DA33D35B9AB4}" type="slidenum">
              <a:rPr lang="ru-RU" sz="1200">
                <a:latin typeface="Arial" charset="0"/>
              </a:rPr>
              <a:pPr algn="r"/>
              <a:t>12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6131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6132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7E728A59-68E9-47CC-95B8-1E38A3818087}" type="slidenum">
              <a:rPr lang="ru-RU" sz="1200">
                <a:latin typeface="Times" pitchFamily="18" charset="0"/>
              </a:rPr>
              <a:pPr algn="r" eaLnBrk="0" hangingPunct="0"/>
              <a:t>22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7155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7156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B2C148D-940D-48B0-ACCB-E0E9CDABE12E}" type="slidenum">
              <a:rPr lang="ru-RU" sz="1200">
                <a:latin typeface="Times" pitchFamily="18" charset="0"/>
              </a:rPr>
              <a:pPr algn="r" eaLnBrk="0" hangingPunct="0"/>
              <a:t>23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8179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8180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0C764536-DD83-468A-B50D-73F49029B3E5}" type="slidenum">
              <a:rPr lang="ru-RU" sz="1200">
                <a:latin typeface="Times" pitchFamily="18" charset="0"/>
              </a:rPr>
              <a:pPr algn="r" eaLnBrk="0" hangingPunct="0"/>
              <a:t>24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9203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9204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2EF594E3-8E30-4C00-9759-8224C9D7E363}" type="slidenum">
              <a:rPr lang="ru-RU" sz="1200">
                <a:latin typeface="Times" pitchFamily="18" charset="0"/>
              </a:rPr>
              <a:pPr algn="r" eaLnBrk="0" hangingPunct="0"/>
              <a:t>25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7939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7940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13D39C-D349-4E2B-84EB-7820AF6615D0}" type="slidenum">
              <a:rPr lang="ru-RU" sz="1200">
                <a:latin typeface="Arial" charset="0"/>
              </a:rPr>
              <a:pPr algn="r"/>
              <a:t>13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8963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8964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4565FC-B2FB-4D07-935E-B9E8C5F08544}" type="slidenum">
              <a:rPr lang="ru-RU" sz="1200">
                <a:latin typeface="Arial" charset="0"/>
              </a:rPr>
              <a:pPr algn="r"/>
              <a:t>14</a:t>
            </a:fld>
            <a:endParaRPr lang="ru-RU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9987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9988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87E89FA8-4C99-454F-9F4D-564A7EED2E66}" type="slidenum">
              <a:rPr lang="ru-RU" sz="1200">
                <a:latin typeface="Times" pitchFamily="18" charset="0"/>
              </a:rPr>
              <a:pPr algn="r" eaLnBrk="0" hangingPunct="0"/>
              <a:t>15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1011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1012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B5F18F1-3DE9-4CC5-B643-D105B1E03260}" type="slidenum">
              <a:rPr lang="ru-RU" sz="1200">
                <a:latin typeface="Times" pitchFamily="18" charset="0"/>
              </a:rPr>
              <a:pPr algn="r" eaLnBrk="0" hangingPunct="0"/>
              <a:t>16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2035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2036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EEFDA1B9-F781-4962-A42A-518534833712}" type="slidenum">
              <a:rPr lang="ru-RU" sz="1200">
                <a:latin typeface="Times" pitchFamily="18" charset="0"/>
              </a:rPr>
              <a:pPr algn="r" eaLnBrk="0" hangingPunct="0"/>
              <a:t>17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3059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173060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320BD34C-C60B-4E28-8F54-F68083642F3D}" type="slidenum">
              <a:rPr lang="ru-RU" sz="1200">
                <a:latin typeface="Times" pitchFamily="18" charset="0"/>
              </a:rPr>
              <a:pPr algn="r" eaLnBrk="0" hangingPunct="0"/>
              <a:t>18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4083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084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7C39989F-F031-4902-859E-9080EF20A509}" type="slidenum">
              <a:rPr lang="ru-RU" sz="1200">
                <a:latin typeface="Times" pitchFamily="18" charset="0"/>
              </a:rPr>
              <a:pPr algn="r" eaLnBrk="0" hangingPunct="0"/>
              <a:t>20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5107" name="Заметки 2"/>
          <p:cNvSpPr>
            <a:spLocks noGrp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5108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C500A0D6-AB01-4D2E-8DD5-7B0227BBB6DA}" type="slidenum">
              <a:rPr lang="ru-RU" sz="1200">
                <a:latin typeface="Times" pitchFamily="18" charset="0"/>
              </a:rPr>
              <a:pPr algn="r" eaLnBrk="0" hangingPunct="0"/>
              <a:t>21</a:t>
            </a:fld>
            <a:endParaRPr lang="ru-RU" sz="1200">
              <a:latin typeface="Times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A6A313-D673-461F-AEA6-8D9A6B0BDDC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03E751-B3BB-491B-BA98-14972917122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slide" Target="slide18.xml"/><Relationship Id="rId7" Type="http://schemas.openxmlformats.org/officeDocument/2006/relationships/slide" Target="slide2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0.xml"/><Relationship Id="rId10" Type="http://schemas.openxmlformats.org/officeDocument/2006/relationships/slide" Target="slide25.xml"/><Relationship Id="rId4" Type="http://schemas.openxmlformats.org/officeDocument/2006/relationships/slide" Target="slide19.xml"/><Relationship Id="rId9" Type="http://schemas.openxmlformats.org/officeDocument/2006/relationships/slide" Target="slide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5153744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>
                <a:effectLst/>
              </a:rPr>
              <a:t>Актуальные вопросы нормативного  обеспечения воспитательной деятельности, в условиях внедрения федеральных образовательных стандартов.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080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Содержание профессионального стандарта педагога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13. Уметь создавать в учебных группах (классе, кружке, секции и т.п.) детско-взрослые общности учащихся, их родителей и педагогов.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14. Уметь поддерживать конструктивные воспитательные усилия родителей (лиц, их заменяющих) учащихся, привлекать семью к решению вопросов воспитания ребенка.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15. Уметь сотрудничать </a:t>
            </a:r>
            <a:r>
              <a:rPr lang="ru-RU" i="1" dirty="0" smtClean="0"/>
              <a:t>(конструктивно взаимодействовать)</a:t>
            </a:r>
            <a:r>
              <a:rPr lang="ru-RU" dirty="0" smtClean="0"/>
              <a:t> с другими педагогами и специалистами в решении воспитательных задач </a:t>
            </a:r>
            <a:r>
              <a:rPr lang="ru-RU" i="1" dirty="0" smtClean="0"/>
              <a:t>(</a:t>
            </a:r>
            <a:r>
              <a:rPr lang="ru-RU" i="1" dirty="0" err="1" smtClean="0"/>
              <a:t>задач</a:t>
            </a:r>
            <a:r>
              <a:rPr lang="ru-RU" i="1" dirty="0" smtClean="0"/>
              <a:t> духовно-нравственного развития ребенка)</a:t>
            </a:r>
            <a:r>
              <a:rPr lang="ru-RU" dirty="0" smtClean="0"/>
              <a:t>.</a:t>
            </a:r>
            <a:r>
              <a:rPr lang="ru-RU" i="1" dirty="0" smtClean="0"/>
              <a:t>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16.  Уметь анализировать реальное состояние дел в классе, поддерживать в детском коллективе деловую дружелюбную атмосферу.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17. Уметь защищать достоинство и интересы учащихся, помогать детям, оказавшимся в конфликтной ситуации и/или неблагоприятных условиях.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18. Поддерживать уклад, атмосферу и традиции жизни школы, внося в них свой положительный вклад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3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8725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800" b="1" smtClean="0"/>
              <a:t>Системно-деятельностный подход </a:t>
            </a:r>
            <a:r>
              <a:rPr lang="ru-RU" sz="2800" b="1" i="1" smtClean="0"/>
              <a:t>позволяет выделить </a:t>
            </a:r>
            <a:r>
              <a:rPr lang="ru-RU" sz="2800" b="1" i="1" smtClean="0">
                <a:solidFill>
                  <a:srgbClr val="FF0000"/>
                </a:solidFill>
              </a:rPr>
              <a:t>основные результаты обучения и воспитания </a:t>
            </a:r>
            <a:r>
              <a:rPr lang="ru-RU" sz="2800" b="1" i="1" smtClean="0"/>
              <a:t>в контексте ключевых задач и универсальных учебных действий, которыми должны овладеть учащиеся</a:t>
            </a:r>
          </a:p>
        </p:txBody>
      </p:sp>
      <p:sp>
        <p:nvSpPr>
          <p:cNvPr id="12291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i="1" smtClean="0"/>
              <a:t>Методологическая основа стандарта – системно-деятельностный подход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4294967295"/>
          </p:nvPr>
        </p:nvSpPr>
        <p:spPr>
          <a:xfrm>
            <a:off x="0" y="149225"/>
            <a:ext cx="9144000" cy="7086600"/>
          </a:xfrm>
          <a:ln>
            <a:solidFill>
              <a:srgbClr val="336699"/>
            </a:solidFill>
          </a:ln>
        </p:spPr>
        <p:txBody>
          <a:bodyPr>
            <a:normAutofit/>
          </a:bodyPr>
          <a:lstStyle/>
          <a:p>
            <a:pPr marL="365125" indent="-255588" algn="ctr" eaLnBrk="1" hangingPunct="1">
              <a:buFontTx/>
              <a:buNone/>
              <a:defRPr/>
            </a:pPr>
            <a:endParaRPr lang="ru-RU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255588" eaLnBrk="1" hangingPunct="1">
              <a:buFont typeface="Wingdings" pitchFamily="2" charset="2"/>
              <a:buNone/>
              <a:defRPr/>
            </a:pPr>
            <a:endParaRPr lang="ru-RU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3" name="AutoShape 5"/>
          <p:cNvSpPr>
            <a:spLocks noChangeArrowheads="1"/>
          </p:cNvSpPr>
          <p:nvPr/>
        </p:nvSpPr>
        <p:spPr bwMode="auto">
          <a:xfrm>
            <a:off x="179388" y="838200"/>
            <a:ext cx="2663825" cy="68421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ЛИЧНОСТНЫЕ</a:t>
            </a:r>
          </a:p>
        </p:txBody>
      </p:sp>
      <p:sp>
        <p:nvSpPr>
          <p:cNvPr id="35844" name="AutoShape 6"/>
          <p:cNvSpPr>
            <a:spLocks noChangeArrowheads="1"/>
          </p:cNvSpPr>
          <p:nvPr/>
        </p:nvSpPr>
        <p:spPr bwMode="auto">
          <a:xfrm>
            <a:off x="3203575" y="838200"/>
            <a:ext cx="2990850" cy="68421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МЕТАПРЕДМЕТНЫЕ</a:t>
            </a:r>
          </a:p>
        </p:txBody>
      </p:sp>
      <p:sp>
        <p:nvSpPr>
          <p:cNvPr id="35845" name="AutoShape 7"/>
          <p:cNvSpPr>
            <a:spLocks noChangeArrowheads="1"/>
          </p:cNvSpPr>
          <p:nvPr/>
        </p:nvSpPr>
        <p:spPr bwMode="auto">
          <a:xfrm>
            <a:off x="6516688" y="838200"/>
            <a:ext cx="2376487" cy="68421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ПРЕДМЕТНЫЕ</a:t>
            </a:r>
          </a:p>
        </p:txBody>
      </p:sp>
      <p:sp>
        <p:nvSpPr>
          <p:cNvPr id="16390" name="AutoShape 8"/>
          <p:cNvSpPr>
            <a:spLocks noChangeArrowheads="1"/>
          </p:cNvSpPr>
          <p:nvPr/>
        </p:nvSpPr>
        <p:spPr bwMode="auto">
          <a:xfrm>
            <a:off x="179388" y="1676400"/>
            <a:ext cx="2663825" cy="1162050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 sz="2000" u="sng" dirty="0">
                <a:latin typeface="Arial" charset="0"/>
              </a:rPr>
              <a:t>Самоопределение:</a:t>
            </a:r>
          </a:p>
          <a:p>
            <a:pPr algn="ctr" eaLnBrk="0" hangingPunct="0"/>
            <a:r>
              <a:rPr lang="ru-RU" sz="1400" dirty="0" err="1" smtClean="0">
                <a:latin typeface="Arial" charset="0"/>
              </a:rPr>
              <a:t>внуСтренняя</a:t>
            </a:r>
            <a:r>
              <a:rPr lang="ru-RU" sz="1400" dirty="0" smtClean="0">
                <a:latin typeface="Arial" charset="0"/>
              </a:rPr>
              <a:t> </a:t>
            </a:r>
            <a:r>
              <a:rPr lang="ru-RU" sz="1400" dirty="0">
                <a:latin typeface="Arial" charset="0"/>
              </a:rPr>
              <a:t>позиция </a:t>
            </a:r>
            <a:r>
              <a:rPr lang="ru-RU" sz="1400" dirty="0" err="1">
                <a:latin typeface="Arial" charset="0"/>
              </a:rPr>
              <a:t>шк-ка</a:t>
            </a:r>
            <a:r>
              <a:rPr lang="ru-RU" sz="1400" dirty="0">
                <a:latin typeface="Arial" charset="0"/>
              </a:rPr>
              <a:t>;</a:t>
            </a:r>
          </a:p>
          <a:p>
            <a:pPr algn="ctr" eaLnBrk="0" hangingPunct="0"/>
            <a:r>
              <a:rPr lang="ru-RU" sz="1400" dirty="0" err="1" smtClean="0">
                <a:latin typeface="Arial" charset="0"/>
              </a:rPr>
              <a:t>амоидентификация</a:t>
            </a:r>
            <a:r>
              <a:rPr lang="ru-RU" sz="1400" dirty="0">
                <a:latin typeface="Arial" charset="0"/>
              </a:rPr>
              <a:t>;</a:t>
            </a:r>
          </a:p>
          <a:p>
            <a:pPr algn="ctr" eaLnBrk="0" hangingPunct="0"/>
            <a:r>
              <a:rPr lang="ru-RU" sz="1400" dirty="0">
                <a:latin typeface="Arial" charset="0"/>
              </a:rPr>
              <a:t>самоуважение и самооценка</a:t>
            </a:r>
          </a:p>
        </p:txBody>
      </p:sp>
      <p:sp>
        <p:nvSpPr>
          <p:cNvPr id="17415" name="AutoShape 9"/>
          <p:cNvSpPr>
            <a:spLocks noChangeArrowheads="1"/>
          </p:cNvSpPr>
          <p:nvPr/>
        </p:nvSpPr>
        <p:spPr bwMode="auto">
          <a:xfrm>
            <a:off x="179388" y="3028950"/>
            <a:ext cx="2663825" cy="1314450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u="sng" dirty="0" err="1">
                <a:latin typeface="Arial" charset="0"/>
              </a:rPr>
              <a:t>Смыслообразование</a:t>
            </a:r>
            <a:r>
              <a:rPr lang="ru-RU" u="sng" dirty="0">
                <a:latin typeface="Arial" charset="0"/>
              </a:rPr>
              <a:t>: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мотивация (учебная, 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социальная);</a:t>
            </a:r>
            <a:endParaRPr lang="en-US" sz="1400" dirty="0">
              <a:latin typeface="Arial" charset="0"/>
            </a:endParaRP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 границы</a:t>
            </a:r>
            <a:r>
              <a:rPr lang="en-US" sz="1400" dirty="0">
                <a:latin typeface="Arial" charset="0"/>
              </a:rPr>
              <a:t> </a:t>
            </a:r>
            <a:r>
              <a:rPr lang="ru-RU" sz="1400" dirty="0">
                <a:latin typeface="Arial" charset="0"/>
              </a:rPr>
              <a:t>собственного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знания и «незнания»</a:t>
            </a:r>
          </a:p>
        </p:txBody>
      </p:sp>
      <p:sp>
        <p:nvSpPr>
          <p:cNvPr id="62474" name="AutoShape 10"/>
          <p:cNvSpPr>
            <a:spLocks noChangeArrowheads="1"/>
          </p:cNvSpPr>
          <p:nvPr/>
        </p:nvSpPr>
        <p:spPr bwMode="auto">
          <a:xfrm>
            <a:off x="179388" y="4570413"/>
            <a:ext cx="2663825" cy="2098675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000" u="sng" dirty="0">
                <a:latin typeface="Arial" charset="0"/>
              </a:rPr>
              <a:t>Ценностная и </a:t>
            </a:r>
          </a:p>
          <a:p>
            <a:pPr algn="ctr" eaLnBrk="0" hangingPunct="0">
              <a:defRPr/>
            </a:pPr>
            <a:r>
              <a:rPr lang="ru-RU" sz="2000" u="sng" dirty="0">
                <a:latin typeface="Arial" charset="0"/>
              </a:rPr>
              <a:t>морально-этическая</a:t>
            </a:r>
          </a:p>
          <a:p>
            <a:pPr algn="ctr" eaLnBrk="0" hangingPunct="0">
              <a:defRPr/>
            </a:pPr>
            <a:r>
              <a:rPr lang="ru-RU" sz="2000" u="sng" dirty="0">
                <a:latin typeface="Arial" charset="0"/>
              </a:rPr>
              <a:t>ориентация: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pitchFamily="34" charset="0"/>
              </a:rPr>
              <a:t>ориентация на выполнение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pitchFamily="34" charset="0"/>
              </a:rPr>
              <a:t>морально-нравственных норм;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pitchFamily="34" charset="0"/>
              </a:rPr>
              <a:t>способность к решению 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pitchFamily="34" charset="0"/>
              </a:rPr>
              <a:t>моральных проблем</a:t>
            </a:r>
            <a:endParaRPr lang="ru-RU" sz="14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6393" name="AutoShape 11"/>
          <p:cNvSpPr>
            <a:spLocks noChangeArrowheads="1"/>
          </p:cNvSpPr>
          <p:nvPr/>
        </p:nvSpPr>
        <p:spPr bwMode="auto">
          <a:xfrm>
            <a:off x="3203575" y="1676400"/>
            <a:ext cx="2990850" cy="1296988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 sz="2000" u="sng" dirty="0">
                <a:latin typeface="Arial" charset="0"/>
              </a:rPr>
              <a:t>Регулятивные:</a:t>
            </a:r>
          </a:p>
          <a:p>
            <a:pPr algn="ctr" eaLnBrk="0" hangingPunct="0"/>
            <a:r>
              <a:rPr lang="ru-RU" sz="1400" dirty="0">
                <a:latin typeface="Arial" charset="0"/>
              </a:rPr>
              <a:t>управление своей деятельностью;</a:t>
            </a:r>
          </a:p>
          <a:p>
            <a:pPr algn="ctr" eaLnBrk="0" hangingPunct="0"/>
            <a:r>
              <a:rPr lang="ru-RU" sz="1400" dirty="0">
                <a:latin typeface="Arial" charset="0"/>
              </a:rPr>
              <a:t>контроль и коррекция;</a:t>
            </a:r>
          </a:p>
          <a:p>
            <a:pPr algn="ctr" eaLnBrk="0" hangingPunct="0"/>
            <a:r>
              <a:rPr lang="ru-RU" sz="1400" dirty="0">
                <a:latin typeface="Arial" charset="0"/>
              </a:rPr>
              <a:t>инициативность и </a:t>
            </a:r>
          </a:p>
          <a:p>
            <a:pPr algn="ctr" eaLnBrk="0" hangingPunct="0"/>
            <a:r>
              <a:rPr lang="ru-RU" sz="1400" dirty="0">
                <a:latin typeface="Arial" charset="0"/>
              </a:rPr>
              <a:t>самостоятельность</a:t>
            </a:r>
          </a:p>
        </p:txBody>
      </p:sp>
      <p:sp>
        <p:nvSpPr>
          <p:cNvPr id="16394" name="AutoShape 12"/>
          <p:cNvSpPr>
            <a:spLocks noChangeArrowheads="1"/>
          </p:cNvSpPr>
          <p:nvPr/>
        </p:nvSpPr>
        <p:spPr bwMode="auto">
          <a:xfrm>
            <a:off x="3203575" y="3124200"/>
            <a:ext cx="2990850" cy="863600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 u="sng" dirty="0">
                <a:latin typeface="Arial" charset="0"/>
              </a:rPr>
              <a:t>Коммуникативные:</a:t>
            </a:r>
          </a:p>
          <a:p>
            <a:pPr algn="ctr" eaLnBrk="0" hangingPunct="0"/>
            <a:r>
              <a:rPr lang="ru-RU" sz="1600" dirty="0">
                <a:latin typeface="Arial" charset="0"/>
              </a:rPr>
              <a:t>речевая деятельность;</a:t>
            </a:r>
          </a:p>
          <a:p>
            <a:pPr algn="ctr" eaLnBrk="0" hangingPunct="0"/>
            <a:r>
              <a:rPr lang="ru-RU" sz="1600" dirty="0">
                <a:latin typeface="Arial" charset="0"/>
              </a:rPr>
              <a:t>навыки сотрудничества</a:t>
            </a:r>
          </a:p>
        </p:txBody>
      </p:sp>
      <p:sp>
        <p:nvSpPr>
          <p:cNvPr id="35851" name="AutoShape 13"/>
          <p:cNvSpPr>
            <a:spLocks noChangeArrowheads="1"/>
          </p:cNvSpPr>
          <p:nvPr/>
        </p:nvSpPr>
        <p:spPr bwMode="auto">
          <a:xfrm>
            <a:off x="3048000" y="4191000"/>
            <a:ext cx="3324225" cy="2438400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000" u="sng" dirty="0">
                <a:latin typeface="Arial" charset="0"/>
              </a:rPr>
              <a:t>Познавательные:</a:t>
            </a:r>
            <a:endParaRPr lang="ru-RU" u="sng" dirty="0">
              <a:latin typeface="Arial" charset="0"/>
            </a:endParaRP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работа с информацией;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работа с учебными моделями;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использование </a:t>
            </a:r>
            <a:r>
              <a:rPr lang="ru-RU" sz="1400" dirty="0" err="1">
                <a:latin typeface="Arial" charset="0"/>
              </a:rPr>
              <a:t>знако</a:t>
            </a:r>
            <a:r>
              <a:rPr lang="ru-RU" sz="1400" dirty="0">
                <a:latin typeface="Arial" charset="0"/>
              </a:rPr>
              <a:t>-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символических средств, 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общих схем решения;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выполнение логических 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операций сравнения,  анализа, 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обобщения, классификации, 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установление аналогий, </a:t>
            </a:r>
          </a:p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подведения под понятие</a:t>
            </a:r>
          </a:p>
        </p:txBody>
      </p:sp>
      <p:sp>
        <p:nvSpPr>
          <p:cNvPr id="16396" name="AutoShape 13"/>
          <p:cNvSpPr>
            <a:spLocks noChangeArrowheads="1"/>
          </p:cNvSpPr>
          <p:nvPr/>
        </p:nvSpPr>
        <p:spPr bwMode="auto">
          <a:xfrm>
            <a:off x="6696075" y="1676400"/>
            <a:ext cx="2143125" cy="78581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 sz="1600" dirty="0">
                <a:latin typeface="Arial" charset="0"/>
              </a:rPr>
              <a:t>Основы системы</a:t>
            </a:r>
          </a:p>
          <a:p>
            <a:pPr algn="ctr" eaLnBrk="0" hangingPunct="0"/>
            <a:r>
              <a:rPr lang="ru-RU" sz="1600" dirty="0">
                <a:latin typeface="Arial" charset="0"/>
              </a:rPr>
              <a:t>научных знаний</a:t>
            </a:r>
          </a:p>
        </p:txBody>
      </p:sp>
      <p:sp>
        <p:nvSpPr>
          <p:cNvPr id="35853" name="AutoShape 16"/>
          <p:cNvSpPr>
            <a:spLocks noChangeArrowheads="1"/>
          </p:cNvSpPr>
          <p:nvPr/>
        </p:nvSpPr>
        <p:spPr bwMode="auto">
          <a:xfrm>
            <a:off x="6696075" y="3200400"/>
            <a:ext cx="2143125" cy="137001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ru-RU" sz="1400" dirty="0">
                <a:latin typeface="Arial" charset="0"/>
              </a:rPr>
              <a:t>Опыт «предметной» </a:t>
            </a:r>
          </a:p>
          <a:p>
            <a:pPr algn="ctr">
              <a:defRPr/>
            </a:pPr>
            <a:r>
              <a:rPr lang="ru-RU" sz="1400" dirty="0">
                <a:latin typeface="Arial" charset="0"/>
              </a:rPr>
              <a:t>деятельности по </a:t>
            </a:r>
          </a:p>
          <a:p>
            <a:pPr algn="ctr">
              <a:defRPr/>
            </a:pPr>
            <a:r>
              <a:rPr lang="ru-RU" sz="1400" dirty="0">
                <a:latin typeface="Arial" charset="0"/>
              </a:rPr>
              <a:t>получению,</a:t>
            </a:r>
          </a:p>
          <a:p>
            <a:pPr algn="ctr">
              <a:defRPr/>
            </a:pPr>
            <a:r>
              <a:rPr lang="ru-RU" sz="1400" dirty="0">
                <a:latin typeface="Arial" charset="0"/>
              </a:rPr>
              <a:t>преобразованию</a:t>
            </a:r>
          </a:p>
          <a:p>
            <a:pPr algn="ctr">
              <a:defRPr/>
            </a:pPr>
            <a:r>
              <a:rPr lang="ru-RU" sz="1400" dirty="0">
                <a:latin typeface="Arial" charset="0"/>
              </a:rPr>
              <a:t>и применению</a:t>
            </a:r>
          </a:p>
          <a:p>
            <a:pPr algn="ctr">
              <a:defRPr/>
            </a:pPr>
            <a:r>
              <a:rPr lang="ru-RU" sz="1400" dirty="0">
                <a:latin typeface="Arial" charset="0"/>
              </a:rPr>
              <a:t>нового знания</a:t>
            </a:r>
          </a:p>
        </p:txBody>
      </p:sp>
      <p:sp>
        <p:nvSpPr>
          <p:cNvPr id="35854" name="Text Box 37"/>
          <p:cNvSpPr txBox="1">
            <a:spLocks noChangeArrowheads="1"/>
          </p:cNvSpPr>
          <p:nvPr/>
        </p:nvSpPr>
        <p:spPr bwMode="auto">
          <a:xfrm>
            <a:off x="6791325" y="5292725"/>
            <a:ext cx="2124075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defRPr/>
            </a:pPr>
            <a:r>
              <a:rPr lang="ru-RU" sz="1400" dirty="0">
                <a:latin typeface="Arial" charset="0"/>
              </a:rPr>
              <a:t>Предметные и </a:t>
            </a:r>
            <a:r>
              <a:rPr lang="ru-RU" sz="1400" dirty="0" err="1">
                <a:latin typeface="Arial" charset="0"/>
              </a:rPr>
              <a:t>метапредметные</a:t>
            </a:r>
            <a:r>
              <a:rPr lang="ru-RU" sz="1400" dirty="0">
                <a:latin typeface="Arial" charset="0"/>
              </a:rPr>
              <a:t> действия с учебным материалом </a:t>
            </a:r>
          </a:p>
        </p:txBody>
      </p:sp>
      <p:sp>
        <p:nvSpPr>
          <p:cNvPr id="6180" name="AutoShape 36"/>
          <p:cNvSpPr>
            <a:spLocks noChangeArrowheads="1"/>
          </p:cNvSpPr>
          <p:nvPr/>
        </p:nvSpPr>
        <p:spPr bwMode="auto">
          <a:xfrm>
            <a:off x="6767513" y="5253038"/>
            <a:ext cx="2071687" cy="107156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endParaRPr lang="ru-RU" sz="1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400" name="AutoShape 27"/>
          <p:cNvSpPr>
            <a:spLocks noChangeArrowheads="1"/>
          </p:cNvSpPr>
          <p:nvPr/>
        </p:nvSpPr>
        <p:spPr bwMode="auto">
          <a:xfrm rot="5400000">
            <a:off x="7389019" y="2550319"/>
            <a:ext cx="647700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noFill/>
          <a:ln w="28575">
            <a:solidFill>
              <a:srgbClr val="336699"/>
            </a:solidFill>
            <a:miter lim="800000"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01" name="AutoShape 27"/>
          <p:cNvSpPr>
            <a:spLocks noChangeArrowheads="1"/>
          </p:cNvSpPr>
          <p:nvPr/>
        </p:nvSpPr>
        <p:spPr bwMode="auto">
          <a:xfrm rot="5400000">
            <a:off x="7466012" y="4606926"/>
            <a:ext cx="646113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noFill/>
          <a:ln w="28575">
            <a:solidFill>
              <a:srgbClr val="336699"/>
            </a:solidFill>
            <a:miter lim="800000"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152400"/>
            <a:ext cx="8893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Требования к результатам освоения ООП</a:t>
            </a:r>
          </a:p>
          <a:p>
            <a:pPr algn="ctr">
              <a:defRPr/>
            </a:pP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Номер слайда 18"/>
          <p:cNvSpPr txBox="1">
            <a:spLocks noGrp="1"/>
          </p:cNvSpPr>
          <p:nvPr/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Bef>
                <a:spcPct val="50000"/>
              </a:spcBef>
              <a:defRPr/>
            </a:pPr>
            <a:fld id="{757C1401-22A3-4EE8-A365-3FC2163ED088}" type="slidenum">
              <a:rPr lang="ru-RU" sz="1400">
                <a:latin typeface="+mn-lt"/>
              </a:rPr>
              <a:pPr algn="r" eaLnBrk="0" hangingPunct="0">
                <a:spcBef>
                  <a:spcPct val="50000"/>
                </a:spcBef>
                <a:defRPr/>
              </a:pPr>
              <a:t>12</a:t>
            </a:fld>
            <a:endParaRPr lang="ru-RU" sz="140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78D5993-59DE-4712-9E83-9B8C4B4BE5C2}" type="slidenum">
              <a:rPr lang="ru-RU" sz="1000">
                <a:latin typeface="Bookman Old Style" pitchFamily="18" charset="0"/>
              </a:rPr>
              <a:pPr algn="r"/>
              <a:t>13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6336" y="533400"/>
            <a:ext cx="8386635" cy="8440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itchFamily="34" charset="0"/>
              </a:rPr>
              <a:t/>
            </a:r>
            <a:br>
              <a:rPr lang="ru-RU" sz="24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itchFamily="34" charset="0"/>
              </a:rPr>
            </a:br>
            <a:r>
              <a:rPr lang="ru-RU" sz="2800" b="1" kern="1200" dirty="0" smtClean="0">
                <a:solidFill>
                  <a:srgbClr val="0033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Концепция духовно-нравственного развития и воспитания личности гражданина России </a:t>
            </a:r>
            <a:endParaRPr lang="ru-RU" sz="2800" b="1" kern="1200" dirty="0" smtClean="0">
              <a:solidFill>
                <a:srgbClr val="0033CC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981200"/>
            <a:ext cx="8135938" cy="4525963"/>
          </a:xfrm>
        </p:spPr>
        <p:txBody>
          <a:bodyPr>
            <a:normAutofit/>
          </a:bodyPr>
          <a:lstStyle/>
          <a:p>
            <a:pPr marL="365125" indent="-255588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255588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определяет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365125" indent="-255588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Систему базовых национальных ценностей</a:t>
            </a:r>
          </a:p>
          <a:p>
            <a:pPr marL="365125" indent="-255588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Современный национальный воспитательный идеал</a:t>
            </a:r>
          </a:p>
          <a:p>
            <a:pPr marL="365125" indent="-255588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Цель и задачи духовно-нравственного развития и воспитания обучающихся в единстве учебной и </a:t>
            </a:r>
            <a:r>
              <a:rPr lang="ru-RU" sz="2800" dirty="0" err="1" smtClean="0"/>
              <a:t>внеучебной</a:t>
            </a:r>
            <a:r>
              <a:rPr lang="ru-RU" sz="2800" dirty="0" smtClean="0"/>
              <a:t> деятельности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305926C-8007-4679-90FE-8A19CEBA8CFF}" type="slidenum">
              <a:rPr lang="ru-RU" sz="1000">
                <a:latin typeface="Bookman Old Style" pitchFamily="18" charset="0"/>
              </a:rPr>
              <a:pPr algn="r"/>
              <a:t>14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57226" y="614923"/>
            <a:ext cx="8229599" cy="98057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kern="1200" dirty="0" smtClean="0">
                <a:solidFill>
                  <a:srgbClr val="0033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Базовые национальные ценности российского общества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798638"/>
            <a:ext cx="8229600" cy="4525962"/>
          </a:xfrm>
        </p:spPr>
        <p:txBody>
          <a:bodyPr>
            <a:normAutofit lnSpcReduction="10000"/>
          </a:bodyPr>
          <a:lstStyle/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rId3" action="ppaction://hlinksldjump"/>
              </a:rPr>
              <a:t>Патриотизм 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rId4" action="ppaction://hlinksldjump"/>
              </a:rPr>
              <a:t>Социальная солидарность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rId5" action="ppaction://hlinksldjump"/>
              </a:rPr>
              <a:t>Гражданственность 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rId6" action="ppaction://hlinksldjump"/>
              </a:rPr>
              <a:t>Семья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rId7" action="ppaction://hlinksldjump"/>
              </a:rPr>
              <a:t>Здоровье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rId8" action="ppaction://hlinksldjump"/>
              </a:rPr>
              <a:t>Труд и творчество 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rId9" action="ppaction://hlinksldjump"/>
              </a:rPr>
              <a:t>Наука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rId10" action="ppaction://hlinksldjump"/>
              </a:rPr>
              <a:t>Традиционные религии России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" action="ppaction://noaction"/>
              </a:rPr>
              <a:t>Искусство и литература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" action="ppaction://noaction"/>
              </a:rPr>
              <a:t>Природа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800" b="1" smtClean="0">
                <a:hlinkClick r:id="" action="ppaction://noaction"/>
              </a:rPr>
              <a:t>Человечество</a:t>
            </a:r>
            <a:endParaRPr lang="ru-RU" sz="2800" b="1" smtClean="0"/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ru-RU" sz="2800" smtClean="0">
              <a:solidFill>
                <a:schemeClr val="tx2"/>
              </a:solidFill>
            </a:endParaRPr>
          </a:p>
          <a:p>
            <a:pPr marL="365125" indent="-255588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ru-RU" sz="2800" smtClean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ru-RU" sz="1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8F19AF6-CE51-4056-A67F-528EBE807848}" type="slidenum">
              <a:rPr lang="ru-RU" sz="1000">
                <a:latin typeface="Bookman Old Style" pitchFamily="18" charset="0"/>
              </a:rPr>
              <a:pPr algn="r"/>
              <a:t>15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B906C1FE-549B-4DB7-9C6D-4690E1B54B45}" type="slidenum">
              <a:rPr lang="ru-RU" sz="1400">
                <a:latin typeface="+mn-lt"/>
              </a:rPr>
              <a:pPr algn="r">
                <a:defRPr/>
              </a:pPr>
              <a:t>15</a:t>
            </a:fld>
            <a:endParaRPr lang="ru-RU" sz="1400">
              <a:latin typeface="+mn-lt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238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solidFill>
                  <a:srgbClr val="FF33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Патриотизм</a:t>
            </a:r>
            <a:endParaRPr lang="ru-RU" sz="4100" b="1" kern="1200" dirty="0" smtClean="0">
              <a:solidFill>
                <a:srgbClr val="FF33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55588" eaLnBrk="1" hangingPunct="1"/>
            <a:r>
              <a:rPr lang="ru-RU" smtClean="0"/>
              <a:t>любовь к России </a:t>
            </a:r>
          </a:p>
          <a:p>
            <a:pPr marL="365125" indent="-255588" eaLnBrk="1" hangingPunct="1"/>
            <a:r>
              <a:rPr lang="ru-RU" smtClean="0"/>
              <a:t>к своему народу </a:t>
            </a:r>
          </a:p>
          <a:p>
            <a:pPr marL="365125" indent="-255588" eaLnBrk="1" hangingPunct="1"/>
            <a:r>
              <a:rPr lang="ru-RU" smtClean="0"/>
              <a:t>к своей малой родине</a:t>
            </a:r>
          </a:p>
          <a:p>
            <a:pPr marL="365125" indent="-255588" eaLnBrk="1" hangingPunct="1"/>
            <a:r>
              <a:rPr lang="ru-RU" smtClean="0"/>
              <a:t>служение Отечеству</a:t>
            </a:r>
          </a:p>
          <a:p>
            <a:pPr marL="365125" indent="-255588"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6FB4A0-C7B4-47A8-9926-1F1901A6ECB1}" type="slidenum">
              <a:rPr lang="ru-RU" sz="1000">
                <a:latin typeface="Bookman Old Style" pitchFamily="18" charset="0"/>
              </a:rPr>
              <a:pPr algn="r"/>
              <a:t>16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A961598-BF47-453F-BA55-4F4DF92F5A45}" type="slidenum">
              <a:rPr lang="ru-RU" sz="1400">
                <a:latin typeface="+mn-lt"/>
              </a:rPr>
              <a:pPr algn="r">
                <a:defRPr/>
              </a:pPr>
              <a:t>16</a:t>
            </a:fld>
            <a:endParaRPr lang="ru-RU" sz="1400">
              <a:latin typeface="+mn-lt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238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Социальная солидарность</a:t>
            </a:r>
            <a:endParaRPr lang="ru-RU" sz="4100" b="1" kern="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55588" eaLnBrk="1" hangingPunct="1"/>
            <a:r>
              <a:rPr lang="ru-RU" sz="3100" smtClean="0"/>
              <a:t>свобода личная и национальная</a:t>
            </a:r>
          </a:p>
          <a:p>
            <a:pPr marL="365125" indent="-255588" eaLnBrk="1" hangingPunct="1"/>
            <a:r>
              <a:rPr lang="ru-RU" sz="3100" smtClean="0"/>
              <a:t>доверие к людям, институтам государства и гражданского общества</a:t>
            </a:r>
          </a:p>
          <a:p>
            <a:pPr marL="365125" indent="-255588" eaLnBrk="1" hangingPunct="1"/>
            <a:r>
              <a:rPr lang="ru-RU" sz="3100" smtClean="0"/>
              <a:t>справедливость, милосердие, честь, достоинство</a:t>
            </a:r>
          </a:p>
          <a:p>
            <a:pPr marL="365125" indent="-255588" eaLnBrk="1" hangingPunct="1"/>
            <a:endParaRPr lang="ru-RU" sz="31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6A037F6-E51B-49FE-A0DB-248BAD744186}" type="slidenum">
              <a:rPr lang="ru-RU" sz="1000">
                <a:latin typeface="Bookman Old Style" pitchFamily="18" charset="0"/>
              </a:rPr>
              <a:pPr algn="r"/>
              <a:t>17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FA9C1198-0DE1-492F-B2FA-2294E1ED9302}" type="slidenum">
              <a:rPr lang="ru-RU" sz="1400">
                <a:latin typeface="+mn-lt"/>
              </a:rPr>
              <a:pPr algn="r">
                <a:defRPr/>
              </a:pPr>
              <a:t>17</a:t>
            </a:fld>
            <a:endParaRPr lang="ru-RU" sz="1400">
              <a:latin typeface="+mn-lt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476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Гражданственность</a:t>
            </a:r>
            <a:endParaRPr lang="ru-RU" sz="4100" b="1" kern="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55588" eaLnBrk="1" hangingPunct="1"/>
            <a:r>
              <a:rPr lang="ru-RU" smtClean="0"/>
              <a:t>служение Отечеству</a:t>
            </a:r>
          </a:p>
          <a:p>
            <a:pPr marL="365125" indent="-255588" eaLnBrk="1" hangingPunct="1"/>
            <a:r>
              <a:rPr lang="ru-RU" smtClean="0"/>
              <a:t>правовое государство</a:t>
            </a:r>
          </a:p>
          <a:p>
            <a:pPr marL="365125" indent="-255588" eaLnBrk="1" hangingPunct="1"/>
            <a:r>
              <a:rPr lang="ru-RU" smtClean="0"/>
              <a:t>гражданское общество</a:t>
            </a:r>
          </a:p>
          <a:p>
            <a:pPr marL="365125" indent="-255588" eaLnBrk="1" hangingPunct="1"/>
            <a:r>
              <a:rPr lang="ru-RU" smtClean="0"/>
              <a:t>закон и правопорядок</a:t>
            </a:r>
          </a:p>
          <a:p>
            <a:pPr marL="365125" indent="-255588" eaLnBrk="1" hangingPunct="1"/>
            <a:r>
              <a:rPr lang="ru-RU" smtClean="0"/>
              <a:t>поликультурный мир</a:t>
            </a:r>
          </a:p>
          <a:p>
            <a:pPr marL="365125" indent="-255588" eaLnBrk="1" hangingPunct="1"/>
            <a:r>
              <a:rPr lang="ru-RU" smtClean="0"/>
              <a:t>свобода совести и вероисповедания</a:t>
            </a:r>
          </a:p>
          <a:p>
            <a:pPr marL="365125" indent="-255588"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3B4B7BA-E081-4E79-99FF-1AEAD1CBE49D}" type="slidenum">
              <a:rPr lang="ru-RU" sz="1000">
                <a:latin typeface="Bookman Old Style" pitchFamily="18" charset="0"/>
              </a:rPr>
              <a:pPr algn="r"/>
              <a:t>18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0B9C611-911B-40A0-BDB8-21137AA564B7}" type="slidenum">
              <a:rPr lang="ru-RU" sz="1400">
                <a:latin typeface="+mn-lt"/>
              </a:rPr>
              <a:pPr algn="r">
                <a:defRPr/>
              </a:pPr>
              <a:t>18</a:t>
            </a:fld>
            <a:endParaRPr lang="ru-RU" sz="1400">
              <a:latin typeface="+mn-lt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4250" y="5238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Семья</a:t>
            </a:r>
            <a:endParaRPr lang="ru-RU" sz="4100" b="1" kern="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6013" y="1905000"/>
            <a:ext cx="7467600" cy="5334000"/>
          </a:xfrm>
        </p:spPr>
        <p:txBody>
          <a:bodyPr/>
          <a:lstStyle/>
          <a:p>
            <a:pPr marL="365125" indent="-255588" eaLnBrk="1" hangingPunct="1"/>
            <a:r>
              <a:rPr lang="ru-RU" smtClean="0"/>
              <a:t>любовь и верность </a:t>
            </a:r>
          </a:p>
          <a:p>
            <a:pPr marL="365125" indent="-255588" eaLnBrk="1" hangingPunct="1"/>
            <a:r>
              <a:rPr lang="ru-RU" smtClean="0"/>
              <a:t>здоровье</a:t>
            </a:r>
          </a:p>
          <a:p>
            <a:pPr marL="365125" indent="-255588" eaLnBrk="1" hangingPunct="1"/>
            <a:r>
              <a:rPr lang="ru-RU" smtClean="0"/>
              <a:t>достаток</a:t>
            </a:r>
          </a:p>
          <a:p>
            <a:pPr marL="365125" indent="-255588" eaLnBrk="1" hangingPunct="1"/>
            <a:r>
              <a:rPr lang="ru-RU" smtClean="0"/>
              <a:t>уважение к родителям</a:t>
            </a:r>
          </a:p>
          <a:p>
            <a:pPr marL="365125" indent="-255588" eaLnBrk="1" hangingPunct="1"/>
            <a:r>
              <a:rPr lang="ru-RU" smtClean="0"/>
              <a:t>забота о старших и младших</a:t>
            </a:r>
          </a:p>
          <a:p>
            <a:pPr marL="365125" indent="-255588" eaLnBrk="1" hangingPunct="1"/>
            <a:r>
              <a:rPr lang="ru-RU" smtClean="0"/>
              <a:t>забота о продолжении семьи</a:t>
            </a:r>
          </a:p>
          <a:p>
            <a:pPr marL="365125" indent="-255588" eaLnBrk="1" hangingPunct="1"/>
            <a:endParaRPr lang="ru-RU" sz="35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57D646E-952B-45EF-8686-B090ACAF27AD}" type="slidenum">
              <a:rPr lang="ru-RU" sz="1000">
                <a:latin typeface="Bookman Old Style" pitchFamily="18" charset="0"/>
              </a:rPr>
              <a:pPr algn="r"/>
              <a:t>19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238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ru-RU" sz="4100" b="1" kern="1200" dirty="0" smtClean="0">
                <a:solidFill>
                  <a:srgbClr val="FF33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2" action="ppaction://hlinksldjump"/>
              </a:rPr>
              <a:t>Здоровье</a:t>
            </a:r>
            <a:endParaRPr lang="ru-RU" sz="4100" b="1" kern="1200" dirty="0" smtClean="0">
              <a:solidFill>
                <a:srgbClr val="FF33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55588"/>
            <a:r>
              <a:rPr lang="ru-RU" smtClean="0"/>
              <a:t>духовно-нравственное, социальное и психологическое здоровье</a:t>
            </a:r>
          </a:p>
          <a:p>
            <a:pPr marL="365125" indent="-255588"/>
            <a:r>
              <a:rPr lang="ru-RU" smtClean="0"/>
              <a:t>физическое здоровье человека</a:t>
            </a:r>
          </a:p>
          <a:p>
            <a:pPr marL="365125" indent="-255588"/>
            <a:r>
              <a:rPr lang="ru-RU" smtClean="0"/>
              <a:t>здоровый образ жизни</a:t>
            </a:r>
          </a:p>
          <a:p>
            <a:pPr marL="365125" indent="-255588"/>
            <a:endParaRPr lang="ru-RU" smtClean="0"/>
          </a:p>
          <a:p>
            <a:pPr marL="365125" indent="-255588"/>
            <a:endParaRPr lang="ru-RU" smtClean="0"/>
          </a:p>
          <a:p>
            <a:pPr marL="365125" indent="-255588"/>
            <a:endParaRPr lang="ru-RU" smtClean="0"/>
          </a:p>
          <a:p>
            <a:pPr marL="365125" indent="-255588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53578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Федеральный закон </a:t>
            </a:r>
            <a:br>
              <a:rPr lang="ru-RU" dirty="0" smtClean="0"/>
            </a:br>
            <a:r>
              <a:rPr lang="ru-RU" dirty="0" smtClean="0"/>
              <a:t>«Об образовании в Российской Федерации» № 273 –ФЗ </a:t>
            </a:r>
            <a:br>
              <a:rPr lang="ru-RU" dirty="0" smtClean="0"/>
            </a:br>
            <a:r>
              <a:rPr lang="ru-RU" dirty="0" smtClean="0"/>
              <a:t> от 29.12.2012 г. </a:t>
            </a:r>
            <a:br>
              <a:rPr lang="ru-RU" dirty="0" smtClean="0"/>
            </a:br>
            <a:r>
              <a:rPr lang="ru-RU" dirty="0" smtClean="0"/>
              <a:t>Вступил в силу 1 сентября 2013 г.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762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94B6DC3-82F2-43CD-BBF2-A61C73299DC0}" type="slidenum">
              <a:rPr lang="ru-RU" sz="1000">
                <a:latin typeface="Bookman Old Style" pitchFamily="18" charset="0"/>
              </a:rPr>
              <a:pPr algn="r"/>
              <a:t>20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6D9D92C3-6B41-442B-ABC7-8EE881A78851}" type="slidenum">
              <a:rPr lang="ru-RU" sz="1400">
                <a:latin typeface="+mn-lt"/>
              </a:rPr>
              <a:pPr algn="r">
                <a:defRPr/>
              </a:pPr>
              <a:t>20</a:t>
            </a:fld>
            <a:endParaRPr lang="ru-RU" sz="1400">
              <a:latin typeface="+mn-lt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238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Труд и творчество</a:t>
            </a:r>
            <a:endParaRPr lang="ru-RU" sz="4100" b="1" kern="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55588" eaLnBrk="1" hangingPunct="1"/>
            <a:r>
              <a:rPr lang="ru-RU" smtClean="0"/>
              <a:t>уважение к труду</a:t>
            </a:r>
          </a:p>
          <a:p>
            <a:pPr marL="365125" indent="-255588" eaLnBrk="1" hangingPunct="1"/>
            <a:r>
              <a:rPr lang="ru-RU" smtClean="0"/>
              <a:t>творчество и созидание</a:t>
            </a:r>
          </a:p>
          <a:p>
            <a:pPr marL="365125" indent="-255588" eaLnBrk="1" hangingPunct="1"/>
            <a:r>
              <a:rPr lang="ru-RU" smtClean="0"/>
              <a:t>целеустремленность и настойчивость</a:t>
            </a:r>
          </a:p>
          <a:p>
            <a:pPr marL="365125" indent="-255588"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38A9C5C-4D16-4FBA-AFE4-9023DB1D0939}" type="slidenum">
              <a:rPr lang="ru-RU" sz="1000">
                <a:latin typeface="Bookman Old Style" pitchFamily="18" charset="0"/>
              </a:rPr>
              <a:pPr algn="r"/>
              <a:t>21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417AF67-D316-457E-B2E3-DBD870E3EAD1}" type="slidenum">
              <a:rPr lang="ru-RU" sz="1400">
                <a:latin typeface="+mn-lt"/>
              </a:rPr>
              <a:pPr algn="r">
                <a:defRPr/>
              </a:pPr>
              <a:t>21</a:t>
            </a:fld>
            <a:endParaRPr lang="ru-RU" sz="1400">
              <a:latin typeface="+mn-lt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238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Наука</a:t>
            </a:r>
            <a:endParaRPr lang="ru-RU" sz="4100" b="1" kern="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74875"/>
            <a:ext cx="8229600" cy="4302125"/>
          </a:xfrm>
        </p:spPr>
        <p:txBody>
          <a:bodyPr/>
          <a:lstStyle/>
          <a:p>
            <a:pPr marL="365125" indent="-255588" eaLnBrk="1" hangingPunct="1"/>
            <a:r>
              <a:rPr lang="ru-RU" smtClean="0"/>
              <a:t>ценность знания</a:t>
            </a:r>
          </a:p>
          <a:p>
            <a:pPr marL="365125" indent="-255588" eaLnBrk="1" hangingPunct="1"/>
            <a:r>
              <a:rPr lang="ru-RU" smtClean="0"/>
              <a:t>стремление к истине</a:t>
            </a:r>
          </a:p>
          <a:p>
            <a:pPr marL="365125" indent="-255588" eaLnBrk="1" hangingPunct="1"/>
            <a:r>
              <a:rPr lang="ru-RU" smtClean="0"/>
              <a:t>научная картина мира</a:t>
            </a:r>
          </a:p>
          <a:p>
            <a:pPr marL="365125" indent="-255588"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2EF347-E0A3-412B-BC90-D8F8526BF428}" type="slidenum">
              <a:rPr lang="ru-RU" sz="1000">
                <a:latin typeface="Bookman Old Style" pitchFamily="18" charset="0"/>
              </a:rPr>
              <a:pPr algn="r"/>
              <a:t>22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A479CD82-02B4-4C33-9976-260F3C19099B}" type="slidenum">
              <a:rPr lang="ru-RU" sz="1400">
                <a:latin typeface="+mn-lt"/>
              </a:rPr>
              <a:pPr algn="r">
                <a:defRPr/>
              </a:pPr>
              <a:t>22</a:t>
            </a:fld>
            <a:endParaRPr lang="ru-RU" sz="1400">
              <a:latin typeface="+mn-lt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00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Традиционные религии России</a:t>
            </a:r>
            <a:endParaRPr lang="ru-RU" sz="4100" b="1" kern="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55588" eaLnBrk="1" hangingPunct="1">
              <a:spcBef>
                <a:spcPct val="0"/>
              </a:spcBef>
            </a:pPr>
            <a:r>
              <a:rPr lang="ru-RU" sz="2800" smtClean="0"/>
              <a:t>представления о вере, духовности, религиозной жизни человека, ценности религиозного мировоззрения, толерантности как основе межконфессионального</a:t>
            </a:r>
            <a:r>
              <a:rPr lang="ru-RU" sz="3900" smtClean="0"/>
              <a:t> </a:t>
            </a:r>
            <a:r>
              <a:rPr lang="ru-RU" sz="2800" smtClean="0"/>
              <a:t>диалога </a:t>
            </a:r>
          </a:p>
          <a:p>
            <a:pPr marL="365125" indent="-255588" eaLnBrk="1" hangingPunct="1">
              <a:buFontTx/>
              <a:buNone/>
            </a:pPr>
            <a:endParaRPr lang="ru-RU" sz="39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B25F5B2-DB84-4496-991F-6450B4E3A0D5}" type="slidenum">
              <a:rPr lang="ru-RU" sz="1000">
                <a:latin typeface="Bookman Old Style" pitchFamily="18" charset="0"/>
              </a:rPr>
              <a:pPr algn="r"/>
              <a:t>23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B1881EEB-E21D-43F9-954D-B9C0A1B60B3D}" type="slidenum">
              <a:rPr lang="ru-RU" sz="1400">
                <a:latin typeface="+mn-lt"/>
              </a:rPr>
              <a:pPr algn="r">
                <a:defRPr/>
              </a:pPr>
              <a:t>23</a:t>
            </a:fld>
            <a:endParaRPr lang="ru-RU" sz="1400">
              <a:latin typeface="+mn-lt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238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Искусство и литература</a:t>
            </a:r>
            <a:endParaRPr lang="ru-RU" sz="4100" b="1" kern="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55588" eaLnBrk="1" hangingPunct="1"/>
            <a:r>
              <a:rPr lang="ru-RU" smtClean="0"/>
              <a:t>красота </a:t>
            </a:r>
          </a:p>
          <a:p>
            <a:pPr marL="365125" indent="-255588" eaLnBrk="1" hangingPunct="1"/>
            <a:r>
              <a:rPr lang="ru-RU" smtClean="0"/>
              <a:t>гармония</a:t>
            </a:r>
          </a:p>
          <a:p>
            <a:pPr marL="365125" indent="-255588" eaLnBrk="1" hangingPunct="1"/>
            <a:r>
              <a:rPr lang="ru-RU" smtClean="0"/>
              <a:t>духовный мир человека</a:t>
            </a:r>
          </a:p>
          <a:p>
            <a:pPr marL="365125" indent="-255588" eaLnBrk="1" hangingPunct="1"/>
            <a:r>
              <a:rPr lang="ru-RU" smtClean="0"/>
              <a:t>нравственный выбор</a:t>
            </a:r>
          </a:p>
          <a:p>
            <a:pPr marL="365125" indent="-255588" eaLnBrk="1" hangingPunct="1"/>
            <a:r>
              <a:rPr lang="ru-RU" smtClean="0"/>
              <a:t>смысл жизни</a:t>
            </a:r>
          </a:p>
          <a:p>
            <a:pPr marL="365125" indent="-255588" eaLnBrk="1" hangingPunct="1"/>
            <a:r>
              <a:rPr lang="ru-RU" smtClean="0"/>
              <a:t>эстетическое развитие</a:t>
            </a:r>
          </a:p>
          <a:p>
            <a:pPr marL="365125" indent="-255588" eaLnBrk="1" hangingPunct="1"/>
            <a:r>
              <a:rPr lang="ru-RU" smtClean="0"/>
              <a:t>этическое развитие</a:t>
            </a:r>
          </a:p>
          <a:p>
            <a:pPr marL="365125" indent="-255588" eaLnBrk="1" hangingPunct="1"/>
            <a:endParaRPr lang="ru-RU" smtClean="0"/>
          </a:p>
          <a:p>
            <a:pPr marL="365125" indent="-255588" eaLnBrk="1" hangingPunct="1">
              <a:buFontTx/>
              <a:buNone/>
            </a:pPr>
            <a:endParaRPr lang="ru-RU" smtClean="0"/>
          </a:p>
          <a:p>
            <a:pPr marL="365125" indent="-255588" eaLnBrk="1" hangingPunct="1"/>
            <a:endParaRPr lang="ru-RU" sz="25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A2CF3C-474B-4058-8E01-862C77D4B3E3}" type="slidenum">
              <a:rPr lang="ru-RU" sz="1000">
                <a:latin typeface="Bookman Old Style" pitchFamily="18" charset="0"/>
              </a:rPr>
              <a:pPr algn="r"/>
              <a:t>24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C82278D-77B9-4659-B7B3-E816159379EB}" type="slidenum">
              <a:rPr lang="ru-RU" sz="1400">
                <a:latin typeface="+mn-lt"/>
              </a:rPr>
              <a:pPr algn="r">
                <a:defRPr/>
              </a:pPr>
              <a:t>24</a:t>
            </a:fld>
            <a:endParaRPr lang="ru-RU" sz="1400">
              <a:latin typeface="+mn-lt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476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Природа</a:t>
            </a:r>
            <a:endParaRPr lang="ru-RU" sz="4100" b="1" kern="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55588" eaLnBrk="1" hangingPunct="1"/>
            <a:r>
              <a:rPr lang="ru-RU" smtClean="0"/>
              <a:t>эволюция</a:t>
            </a:r>
          </a:p>
          <a:p>
            <a:pPr marL="365125" indent="-255588" eaLnBrk="1" hangingPunct="1"/>
            <a:r>
              <a:rPr lang="ru-RU" smtClean="0"/>
              <a:t>родная земля</a:t>
            </a:r>
          </a:p>
          <a:p>
            <a:pPr marL="365125" indent="-255588" eaLnBrk="1" hangingPunct="1"/>
            <a:r>
              <a:rPr lang="ru-RU" smtClean="0"/>
              <a:t>заповедная природа</a:t>
            </a:r>
          </a:p>
          <a:p>
            <a:pPr marL="365125" indent="-255588" eaLnBrk="1" hangingPunct="1"/>
            <a:r>
              <a:rPr lang="ru-RU" smtClean="0"/>
              <a:t>планета Земля</a:t>
            </a:r>
          </a:p>
          <a:p>
            <a:pPr marL="365125" indent="-255588" eaLnBrk="1" hangingPunct="1"/>
            <a:r>
              <a:rPr lang="ru-RU" smtClean="0"/>
              <a:t>экологическое сознание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 txBox="1">
            <a:spLocks noGrp="1" noChangeArrowheads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3EB201-3555-41A6-B602-700BF1D459C7}" type="slidenum">
              <a:rPr lang="ru-RU" sz="1000">
                <a:latin typeface="Bookman Old Style" pitchFamily="18" charset="0"/>
              </a:rPr>
              <a:pPr algn="r"/>
              <a:t>25</a:t>
            </a:fld>
            <a:endParaRPr lang="ru-RU" sz="1000">
              <a:latin typeface="Bookman Old Style" pitchFamily="18" charset="0"/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ADE578D-7297-4971-A9F8-47AB3A1A1666}" type="slidenum">
              <a:rPr lang="ru-RU" sz="1400">
                <a:latin typeface="+mn-lt"/>
              </a:rPr>
              <a:pPr algn="r">
                <a:defRPr/>
              </a:pPr>
              <a:t>25</a:t>
            </a:fld>
            <a:endParaRPr lang="ru-RU" sz="1400">
              <a:latin typeface="+mn-lt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23875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ru-RU" sz="4100" b="1" kern="12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hlinkClick r:id="rId3" action="ppaction://hlinksldjump"/>
              </a:rPr>
              <a:t>Человечество</a:t>
            </a:r>
            <a:endParaRPr lang="ru-RU" sz="4100" b="1" kern="12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55588" eaLnBrk="1" hangingPunct="1"/>
            <a:r>
              <a:rPr lang="ru-RU" sz="3600" smtClean="0"/>
              <a:t>мир во всем мире</a:t>
            </a:r>
          </a:p>
          <a:p>
            <a:pPr marL="365125" indent="-255588" eaLnBrk="1" hangingPunct="1"/>
            <a:r>
              <a:rPr lang="ru-RU" sz="3600" smtClean="0"/>
              <a:t>многообразие культур и народов</a:t>
            </a:r>
          </a:p>
          <a:p>
            <a:pPr marL="365125" indent="-255588" eaLnBrk="1" hangingPunct="1"/>
            <a:r>
              <a:rPr lang="ru-RU" sz="3600" smtClean="0"/>
              <a:t>прогресс человечества</a:t>
            </a:r>
          </a:p>
          <a:p>
            <a:pPr marL="365125" indent="-255588" eaLnBrk="1" hangingPunct="1"/>
            <a:r>
              <a:rPr lang="ru-RU" sz="3600" smtClean="0"/>
              <a:t>международное сотрудничество</a:t>
            </a:r>
          </a:p>
          <a:p>
            <a:pPr marL="365125" indent="-255588" eaLnBrk="1" hangingPunct="1">
              <a:buFontTx/>
              <a:buNone/>
            </a:pPr>
            <a:endParaRPr lang="ru-RU" sz="4800" smtClean="0"/>
          </a:p>
          <a:p>
            <a:pPr marL="365125" indent="-255588" eaLnBrk="1" hangingPunct="1"/>
            <a:endParaRPr lang="ru-RU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МИНИСТЕРСТВО ЗДРАВООХРАНЕНИЯ И СОЦИАЛЬНОГО РАЗВИТИЯ</a:t>
            </a:r>
            <a:br>
              <a:rPr lang="ru-RU" sz="3200" b="1" dirty="0"/>
            </a:br>
            <a:r>
              <a:rPr lang="ru-RU" sz="3200" b="1" dirty="0"/>
              <a:t>РОССИЙСКОЙ ФЕДЕРАЦИИ</a:t>
            </a:r>
            <a:br>
              <a:rPr lang="ru-RU" sz="3200" b="1" dirty="0"/>
            </a:br>
            <a:r>
              <a:rPr lang="ru-RU" sz="3200" b="1" dirty="0" smtClean="0"/>
              <a:t>ПРИКАЗ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>от 26 августа 2010 г. N 761н</a:t>
            </a:r>
            <a:br>
              <a:rPr lang="ru-RU" sz="3200" b="1" dirty="0"/>
            </a:br>
            <a:r>
              <a:rPr lang="ru-RU" sz="3200" b="1" dirty="0" smtClean="0"/>
              <a:t>ОБ </a:t>
            </a:r>
            <a:r>
              <a:rPr lang="ru-RU" sz="3200" b="1" dirty="0"/>
              <a:t>УТВЕРЖДЕНИИ ЕДИНОГО КВАЛИФИКАЦИОННОГО СПРАВОЧНИКА</a:t>
            </a:r>
            <a:br>
              <a:rPr lang="ru-RU" sz="3200" b="1" dirty="0"/>
            </a:br>
            <a:r>
              <a:rPr lang="ru-RU" sz="3200" b="1" dirty="0"/>
              <a:t>ДОЛЖНОСТЕЙ РУКОВОДИТЕЛЕЙ, СПЕЦИАЛИСТОВ И СЛУЖАЩИХ, РАЗДЕЛ</a:t>
            </a:r>
            <a:br>
              <a:rPr lang="ru-RU" sz="3200" b="1" dirty="0"/>
            </a:br>
            <a:r>
              <a:rPr lang="ru-RU" sz="3200" b="1" dirty="0"/>
              <a:t>"КВАЛИФИКАЦИОННЫЕ ХАРАКТЕРИСТИКИ ДОЛЖНОСТЕЙ</a:t>
            </a:r>
            <a:br>
              <a:rPr lang="ru-RU" sz="3200" b="1" dirty="0"/>
            </a:br>
            <a:r>
              <a:rPr lang="ru-RU" sz="3200" b="1" dirty="0"/>
              <a:t>РАБОТНИКОВ ОБРАЗОВАНИЯ"</a:t>
            </a:r>
            <a:br>
              <a:rPr lang="ru-RU" sz="3200" b="1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868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500" b="1" smtClean="0"/>
              <a:t>Федеральный государственный образовательный стандарт начального общего образования (ФГОС НОО)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FF3300"/>
                </a:solidFill>
              </a:rPr>
              <a:t>утвержден</a:t>
            </a:r>
            <a:r>
              <a:rPr lang="ru-RU" sz="2000" smtClean="0"/>
              <a:t> </a:t>
            </a:r>
            <a:r>
              <a:rPr lang="ru-RU" sz="2000" b="1" smtClean="0"/>
              <a:t>Приказом Министерства образования и науки Российской Федерации </a:t>
            </a:r>
            <a:r>
              <a:rPr lang="ru-RU" sz="2000" b="1" u="sng" smtClean="0"/>
              <a:t>06 октября 2009 года № 373</a:t>
            </a:r>
            <a:endParaRPr lang="ru-RU" sz="2000" b="1" smtClean="0"/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FF3300"/>
                </a:solidFill>
              </a:rPr>
              <a:t>зарегистрирован</a:t>
            </a:r>
            <a:r>
              <a:rPr lang="ru-RU" sz="2000" b="1" smtClean="0"/>
              <a:t> в Министерстве юстиции РФ </a:t>
            </a:r>
            <a:r>
              <a:rPr lang="ru-RU" sz="2000" b="1" u="sng" smtClean="0"/>
              <a:t>22 декабря 2009 года № 15785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b="1" i="1" smtClean="0">
                <a:solidFill>
                  <a:srgbClr val="008000"/>
                </a:solidFill>
              </a:rPr>
              <a:t>Изменения в ФГОС НОО: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FF0000"/>
                </a:solidFill>
              </a:rPr>
              <a:t>утверждены</a:t>
            </a:r>
            <a:r>
              <a:rPr lang="ru-RU" sz="2000" b="1" smtClean="0"/>
              <a:t> Приказом Министерства образования и науки Российской Федерации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b="1" u="sng" smtClean="0"/>
              <a:t>26 ноября 2010 года № 1241;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b="1" u="sng" smtClean="0"/>
              <a:t>22 сентября 2011 года № 2357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FF3300"/>
                </a:solidFill>
              </a:rPr>
              <a:t>зарегистрированы</a:t>
            </a:r>
            <a:r>
              <a:rPr lang="ru-RU" sz="2000" b="1" smtClean="0"/>
              <a:t> в Министерстве юстиции РФ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b="1" u="sng" smtClean="0"/>
              <a:t>04 февраля 2011 года № 19707;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b="1" u="sng" smtClean="0"/>
              <a:t>12 декабря 2011 года № 22540</a:t>
            </a:r>
          </a:p>
          <a:p>
            <a:pPr algn="just" eaLnBrk="1" hangingPunct="1">
              <a:buFont typeface="Wingdings" pitchFamily="2" charset="2"/>
              <a:buNone/>
            </a:pPr>
            <a:endParaRPr lang="ru-RU" sz="2000" b="1" smtClean="0"/>
          </a:p>
          <a:p>
            <a:pPr algn="just" eaLnBrk="1" hangingPunct="1">
              <a:buFont typeface="Wingdings" pitchFamily="2" charset="2"/>
              <a:buNone/>
            </a:pPr>
            <a:endParaRPr lang="ru-RU" sz="2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86800" cy="838200"/>
          </a:xfrm>
        </p:spPr>
        <p:txBody>
          <a:bodyPr/>
          <a:lstStyle/>
          <a:p>
            <a:pPr algn="ctr" eaLnBrk="1" hangingPunct="1"/>
            <a:r>
              <a:rPr lang="ru-RU" sz="2500" b="1" smtClean="0"/>
              <a:t>Федеральный государственный образовательный стандарт основного общего образования (ФГОС ООО)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/>
              <a:t>	</a:t>
            </a:r>
            <a:endParaRPr lang="ru-RU" sz="2800" b="1" smtClean="0">
              <a:solidFill>
                <a:srgbClr val="FF33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rgbClr val="FF3300"/>
                </a:solidFill>
              </a:rPr>
              <a:t>утвержден</a:t>
            </a:r>
            <a:r>
              <a:rPr lang="ru-RU" sz="2800" smtClean="0"/>
              <a:t> </a:t>
            </a:r>
            <a:r>
              <a:rPr lang="ru-RU" sz="2800" b="1" smtClean="0"/>
              <a:t>Приказом Министерства образования и науки Российской Федерации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u="sng" smtClean="0"/>
              <a:t>17 декабря 2010 года № 1897</a:t>
            </a:r>
            <a:r>
              <a:rPr lang="ru-RU" sz="2800" b="1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800" b="1" smtClean="0">
              <a:solidFill>
                <a:srgbClr val="FF33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rgbClr val="FF3300"/>
                </a:solidFill>
              </a:rPr>
              <a:t>зарегистрирован</a:t>
            </a:r>
            <a:r>
              <a:rPr lang="ru-RU" sz="2800" b="1" smtClean="0"/>
              <a:t> в Министерстве юстиции РФ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u="sng" smtClean="0"/>
              <a:t>01 февраля 2011 года № 19644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83820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500" b="1" smtClean="0"/>
              <a:t>Федеральный государственный образовательный стандарт среднего (полного) общего образования </a:t>
            </a:r>
            <a:br>
              <a:rPr lang="ru-RU" sz="2500" b="1" smtClean="0"/>
            </a:br>
            <a:r>
              <a:rPr lang="ru-RU" sz="2500" b="1" smtClean="0"/>
              <a:t>(ФГОС С(П)ОО)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/>
              <a:t>	</a:t>
            </a:r>
            <a:endParaRPr lang="ru-RU" sz="2800" b="1" smtClean="0">
              <a:solidFill>
                <a:srgbClr val="FF33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rgbClr val="FF3300"/>
                </a:solidFill>
              </a:rPr>
              <a:t>утвержден</a:t>
            </a:r>
            <a:r>
              <a:rPr lang="ru-RU" sz="2800" smtClean="0"/>
              <a:t> </a:t>
            </a:r>
            <a:r>
              <a:rPr lang="ru-RU" sz="2800" b="1" smtClean="0"/>
              <a:t>Приказом Министерства образования и науки Российской Федерации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u="sng" smtClean="0"/>
              <a:t>17 мая 2012 года № 413</a:t>
            </a:r>
            <a:r>
              <a:rPr lang="ru-RU" sz="2800" b="1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800" b="1" smtClean="0">
              <a:solidFill>
                <a:srgbClr val="FF33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rgbClr val="FF3300"/>
                </a:solidFill>
              </a:rPr>
              <a:t>зарегистрирован</a:t>
            </a:r>
            <a:r>
              <a:rPr lang="ru-RU" sz="2800" b="1" smtClean="0"/>
              <a:t> в Министерстве юстиции РФ </a:t>
            </a:r>
          </a:p>
          <a:p>
            <a:pPr algn="ctr">
              <a:buFont typeface="Wingdings" pitchFamily="2" charset="2"/>
              <a:buNone/>
            </a:pPr>
            <a:r>
              <a:rPr lang="ru-RU" sz="2800" b="1" u="sng" smtClean="0"/>
              <a:t>07.06. 2012 года рег. № 24480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642918"/>
            <a:ext cx="7772400" cy="292895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духовно – нравственного развития и воспитания обучающихся 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воспитания и социализации обучающихся нашей школы на уровне основного общего образования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Содержание профессионального стандарта педагога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1. Владеть формами и методами воспитательной работы, используя их во внеклассной деятельности.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2. Владеть методами организации мероприятий.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3. Эффективно регулировать поведение учащихся для обеспечения безопасной образовательной среды.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5. Эффективно управлять детским коллективом, с целью вовлечения учеников в процесс обучения и воспитания, мотивируя их учебно-познавательную деятельность. Ставить воспитательные цели, способствующие развитию учеников, независимо от их происхождения, способностей и характера, постоянно искать педагогические пути их достижения.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6. Устанавливать четкие правила поведения в классе в соответствии со школьным уставом и правилами поведения в образовательной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Содержание профессионального стандарта педагога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7. Оказывать всестороннюю помощь и поддержку в организации ученических органов самоуправления.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8. Уметь общаться с детьми, признавая их достоинство, понимая и принимая их.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9. Уметь находить </a:t>
            </a:r>
            <a:r>
              <a:rPr lang="ru-RU" i="1" dirty="0" smtClean="0"/>
              <a:t>(обнаруживать)</a:t>
            </a:r>
            <a:r>
              <a:rPr lang="ru-RU" dirty="0" smtClean="0"/>
              <a:t> ценностный аспект учебного знания и информации и обеспечивать его понимание и переживание учащимися.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10. Уметь проектировать и создавать ситуации и события, развивающие эмоционально-ценностную сферу ребенка </a:t>
            </a:r>
            <a:r>
              <a:rPr lang="ru-RU" i="1" dirty="0" smtClean="0"/>
              <a:t>(культуру переживаний и ценностные ориентации ребенка)</a:t>
            </a:r>
            <a:r>
              <a:rPr lang="ru-RU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11. Уметь обнаруживать и реализовывать </a:t>
            </a:r>
            <a:r>
              <a:rPr lang="ru-RU" i="1" dirty="0" smtClean="0"/>
              <a:t>(воплощать)</a:t>
            </a:r>
            <a:r>
              <a:rPr lang="ru-RU" dirty="0" smtClean="0"/>
              <a:t> воспитательные возможности различных видов деятельности ребенка (учебной, игровой, трудовой, спортивной, художественной и т.д.).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12. Уметь строить воспитательную деятельность с учетом культурных различий детей, половозрастных и индивидуальных особенностей.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307</TotalTime>
  <Words>855</Words>
  <Application>Microsoft Office PowerPoint</Application>
  <PresentationFormat>Экран (4:3)</PresentationFormat>
  <Paragraphs>214</Paragraphs>
  <Slides>25</Slides>
  <Notes>13</Notes>
  <HiddenSlides>11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Актуальные вопросы нормативного  обеспечения воспитательной деятельности, в условиях внедрения федеральных образовательных стандартов. </vt:lpstr>
      <vt:lpstr>Федеральный закон  «Об образовании в Российской Федерации» № 273 –ФЗ   от 29.12.2012 г.  Вступил в силу 1 сентября 2013 г. </vt:lpstr>
      <vt:lpstr>МИНИСТЕРСТВО ЗДРАВООХРАНЕНИЯ И СОЦИАЛЬНОГО РАЗВИТИЯ РОССИЙСКОЙ ФЕДЕРАЦИИ ПРИКАЗ от 26 августа 2010 г. N 761н 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ОБРАЗОВАНИЯ"  </vt:lpstr>
      <vt:lpstr>Федеральный государственный образовательный стандарт начального общего образования (ФГОС НОО)</vt:lpstr>
      <vt:lpstr>Федеральный государственный образовательный стандарт основного общего образования (ФГОС ООО)</vt:lpstr>
      <vt:lpstr>Федеральный государственный образовательный стандарт среднего (полного) общего образования  (ФГОС С(П)ОО)</vt:lpstr>
      <vt:lpstr>Презентация PowerPoint</vt:lpstr>
      <vt:lpstr>Содержание профессионального стандарта педагога</vt:lpstr>
      <vt:lpstr>Содержание профессионального стандарта педагога</vt:lpstr>
      <vt:lpstr>Содержание профессионального стандарта педагога</vt:lpstr>
      <vt:lpstr>Методологическая основа стандарта – системно-деятельностный подход</vt:lpstr>
      <vt:lpstr>Презентация PowerPoint</vt:lpstr>
      <vt:lpstr> Концепция духовно-нравственного развития и воспитания личности гражданина России </vt:lpstr>
      <vt:lpstr>Базовые национальные ценности российского общества</vt:lpstr>
      <vt:lpstr>Патриотизм</vt:lpstr>
      <vt:lpstr>Социальная солидарность</vt:lpstr>
      <vt:lpstr>Гражданственность</vt:lpstr>
      <vt:lpstr>Семья</vt:lpstr>
      <vt:lpstr>Здоровье</vt:lpstr>
      <vt:lpstr>Труд и творчество</vt:lpstr>
      <vt:lpstr>Наука</vt:lpstr>
      <vt:lpstr>Традиционные религии России</vt:lpstr>
      <vt:lpstr>Искусство и литература</vt:lpstr>
      <vt:lpstr>Природа</vt:lpstr>
      <vt:lpstr>Человечество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201</cp:lastModifiedBy>
  <cp:revision>33</cp:revision>
  <dcterms:created xsi:type="dcterms:W3CDTF">2014-12-28T09:38:34Z</dcterms:created>
  <dcterms:modified xsi:type="dcterms:W3CDTF">2016-01-27T05:08:13Z</dcterms:modified>
</cp:coreProperties>
</file>