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2" r:id="rId1"/>
  </p:sldMasterIdLst>
  <p:notesMasterIdLst>
    <p:notesMasterId r:id="rId20"/>
  </p:notesMasterIdLst>
  <p:sldIdLst>
    <p:sldId id="284" r:id="rId2"/>
    <p:sldId id="291" r:id="rId3"/>
    <p:sldId id="288" r:id="rId4"/>
    <p:sldId id="299" r:id="rId5"/>
    <p:sldId id="307" r:id="rId6"/>
    <p:sldId id="308" r:id="rId7"/>
    <p:sldId id="316" r:id="rId8"/>
    <p:sldId id="300" r:id="rId9"/>
    <p:sldId id="293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13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258"/>
    <a:srgbClr val="FF9933"/>
    <a:srgbClr val="FF9900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75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C47C3-323D-4497-A356-D39D70F551F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7A865-041F-4A68-86AD-E50E28E009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94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7A865-041F-4A68-86AD-E50E28E0099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06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8A25-8554-424F-9773-94D7EE86068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4770-188C-4233-B059-633354DB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8A25-8554-424F-9773-94D7EE86068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4770-188C-4233-B059-633354DB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8A25-8554-424F-9773-94D7EE86068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4770-188C-4233-B059-633354DB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8A25-8554-424F-9773-94D7EE86068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4770-188C-4233-B059-633354DB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8A25-8554-424F-9773-94D7EE86068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4770-188C-4233-B059-633354DB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8A25-8554-424F-9773-94D7EE86068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4770-188C-4233-B059-633354DB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8A25-8554-424F-9773-94D7EE86068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4770-188C-4233-B059-633354DB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8A25-8554-424F-9773-94D7EE86068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4770-188C-4233-B059-633354DB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8A25-8554-424F-9773-94D7EE86068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4770-188C-4233-B059-633354DB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8A25-8554-424F-9773-94D7EE86068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4770-188C-4233-B059-633354DB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8A25-8554-424F-9773-94D7EE86068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4770-188C-4233-B059-633354DB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F8A25-8554-424F-9773-94D7EE86068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4770-188C-4233-B059-633354DBE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11" r:id="rId9"/>
    <p:sldLayoutId id="2147484712" r:id="rId10"/>
    <p:sldLayoutId id="214748471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ballov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52728" cy="10081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sz="22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2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Ежедневно </a:t>
            </a:r>
            <a:r>
              <a:rPr lang="ru-RU" sz="2200" b="1" dirty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вселяй в детей радость, оптимизм, </a:t>
            </a:r>
            <a:r>
              <a:rPr lang="ru-RU" sz="22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наполняй активной </a:t>
            </a:r>
            <a:r>
              <a:rPr lang="ru-RU" sz="2200" b="1" dirty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деятельностью, прививая </a:t>
            </a:r>
            <a:r>
              <a:rPr lang="ru-RU" sz="22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потребность мыслить, трудиться</a:t>
            </a:r>
            <a:r>
              <a:rPr lang="ru-RU" sz="2200" b="1" dirty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познавать</a:t>
            </a:r>
            <a:r>
              <a:rPr lang="ru-RU" sz="2200" b="1" dirty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творить.</a:t>
            </a:r>
            <a:br>
              <a:rPr lang="ru-RU" sz="2200" b="1" dirty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>
                <a:solidFill>
                  <a:schemeClr val="accent1"/>
                </a:solidFill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Сабирбаева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Надежда Михайловна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Нармонская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Педагогический стаж 6 лет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Закончила Татарский Государственный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Гуманитарно-Педагогический Институт,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факультет методики преподавания иностранных языков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Надежда\Desktop\на сайт\наши будни\IMG_20151012_1251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3929065"/>
            <a:ext cx="2190766" cy="1643075"/>
          </a:xfrm>
          <a:prstGeom prst="rect">
            <a:avLst/>
          </a:prstGeom>
          <a:noFill/>
        </p:spPr>
      </p:pic>
      <p:pic>
        <p:nvPicPr>
          <p:cNvPr id="5" name="Picture 3" descr="C:\Users\Надежда\Desktop\на сайт\наши будни\IMG_20150908_0957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4786322"/>
            <a:ext cx="1857356" cy="1393017"/>
          </a:xfrm>
          <a:prstGeom prst="rect">
            <a:avLst/>
          </a:prstGeom>
          <a:noFill/>
        </p:spPr>
      </p:pic>
      <p:pic>
        <p:nvPicPr>
          <p:cNvPr id="6" name="Picture 4" descr="C:\Users\Надежда\Desktop\на сайт\наши будни\IMG_20151012_1247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3857628"/>
            <a:ext cx="3047989" cy="2285992"/>
          </a:xfrm>
          <a:prstGeom prst="rect">
            <a:avLst/>
          </a:prstGeom>
          <a:noFill/>
        </p:spPr>
      </p:pic>
      <p:pic>
        <p:nvPicPr>
          <p:cNvPr id="19457" name="Picture 1" descr="C:\Users\Надежда\Desktop\на сайт\выпуск 2015\IMG_2638-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1428736"/>
            <a:ext cx="2812194" cy="1978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Проектные работы учащихся 5-6 классов на уроках английского языка 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Надежда\Desktop\DSC052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562987">
            <a:off x="186414" y="1927505"/>
            <a:ext cx="3781861" cy="2791677"/>
          </a:xfrm>
          <a:prstGeom prst="rect">
            <a:avLst/>
          </a:prstGeom>
          <a:noFill/>
        </p:spPr>
      </p:pic>
      <p:pic>
        <p:nvPicPr>
          <p:cNvPr id="4" name="Picture 7" descr="C:\Users\Надежда\Desktop\DSC052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1571612"/>
            <a:ext cx="2920992" cy="2190744"/>
          </a:xfrm>
          <a:prstGeom prst="rect">
            <a:avLst/>
          </a:prstGeom>
          <a:noFill/>
        </p:spPr>
      </p:pic>
      <p:pic>
        <p:nvPicPr>
          <p:cNvPr id="5" name="Picture 4" descr="C:\Users\Надежда\Desktop\DSC052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28602">
            <a:off x="5584097" y="2023791"/>
            <a:ext cx="3122981" cy="1920867"/>
          </a:xfrm>
          <a:prstGeom prst="rect">
            <a:avLst/>
          </a:prstGeom>
          <a:noFill/>
        </p:spPr>
      </p:pic>
      <p:pic>
        <p:nvPicPr>
          <p:cNvPr id="6" name="Picture 3" descr="C:\Users\Надежда\Desktop\DSC052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044554">
            <a:off x="842052" y="3744399"/>
            <a:ext cx="2303233" cy="2748417"/>
          </a:xfrm>
          <a:prstGeom prst="rect">
            <a:avLst/>
          </a:prstGeom>
          <a:noFill/>
        </p:spPr>
      </p:pic>
      <p:pic>
        <p:nvPicPr>
          <p:cNvPr id="7" name="Picture 5" descr="C:\Users\Надежда\Desktop\DSC052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357562"/>
            <a:ext cx="2992430" cy="3000396"/>
          </a:xfrm>
          <a:prstGeom prst="rect">
            <a:avLst/>
          </a:prstGeom>
          <a:noFill/>
        </p:spPr>
      </p:pic>
      <p:pic>
        <p:nvPicPr>
          <p:cNvPr id="8" name="Picture 6" descr="C:\Users\Надежда\Desktop\DSC0521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410822">
            <a:off x="5899103" y="3736289"/>
            <a:ext cx="3026397" cy="26270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3525" y="-1042988"/>
            <a:ext cx="12211050" cy="8943976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792163"/>
          </a:xfrm>
        </p:spPr>
        <p:txBody>
          <a:bodyPr/>
          <a:lstStyle/>
          <a:p>
            <a:pPr algn="ctr" eaLnBrk="1" hangingPunct="1"/>
            <a:r>
              <a:rPr lang="ru-RU" sz="3600" dirty="0" smtClean="0"/>
              <a:t>Что такое социальные сервисы </a:t>
            </a:r>
            <a:r>
              <a:rPr lang="ru-RU" sz="3600" dirty="0" err="1" smtClean="0"/>
              <a:t>Веб</a:t>
            </a:r>
            <a:r>
              <a:rPr lang="ru-RU" sz="3600" dirty="0" smtClean="0"/>
              <a:t> 2.0?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332038"/>
            <a:ext cx="8229600" cy="452596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09600" y="990600"/>
            <a:ext cx="8001000" cy="990600"/>
          </a:xfrm>
          <a:prstGeom prst="roundRect">
            <a:avLst>
              <a:gd name="adj" fmla="val 16667"/>
            </a:avLst>
          </a:prstGeom>
          <a:solidFill>
            <a:srgbClr val="00FFFF">
              <a:alpha val="38039"/>
            </a:srgbClr>
          </a:solidFill>
          <a:ln w="34925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/>
              <a:t>Второе поколение сетевых сервисов в Интернет</a:t>
            </a: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304800" y="2514600"/>
            <a:ext cx="3124200" cy="1066800"/>
          </a:xfrm>
          <a:prstGeom prst="roundRect">
            <a:avLst>
              <a:gd name="adj" fmla="val 16667"/>
            </a:avLst>
          </a:prstGeom>
          <a:solidFill>
            <a:srgbClr val="00FFFF">
              <a:alpha val="38039"/>
            </a:srgbClr>
          </a:solidFill>
          <a:ln w="34925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/>
              <a:t>Совместная работа</a:t>
            </a:r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5638800" y="2514600"/>
            <a:ext cx="3124200" cy="1066800"/>
          </a:xfrm>
          <a:prstGeom prst="roundRect">
            <a:avLst>
              <a:gd name="adj" fmla="val 16667"/>
            </a:avLst>
          </a:prstGeom>
          <a:solidFill>
            <a:srgbClr val="00FFFF">
              <a:alpha val="38039"/>
            </a:srgbClr>
          </a:solidFill>
          <a:ln w="34925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/>
              <a:t>Обмен информацией</a:t>
            </a:r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3048000" y="3581400"/>
            <a:ext cx="3124200" cy="1066800"/>
          </a:xfrm>
          <a:prstGeom prst="roundRect">
            <a:avLst>
              <a:gd name="adj" fmla="val 16667"/>
            </a:avLst>
          </a:prstGeom>
          <a:solidFill>
            <a:srgbClr val="00FFFF">
              <a:alpha val="38039"/>
            </a:srgbClr>
          </a:solidFill>
          <a:ln w="34925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/>
              <a:t>Массовые публикации</a:t>
            </a:r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 flipH="1">
            <a:off x="2438400" y="1981200"/>
            <a:ext cx="609600" cy="5334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H="1">
            <a:off x="4648200" y="1981200"/>
            <a:ext cx="0" cy="13716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6096000" y="1981200"/>
            <a:ext cx="762000" cy="4572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 flipH="1">
            <a:off x="4648200" y="4724400"/>
            <a:ext cx="0" cy="4572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>
            <a:off x="1828800" y="4343400"/>
            <a:ext cx="685800" cy="6858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 flipH="1">
            <a:off x="6629400" y="4343400"/>
            <a:ext cx="762000" cy="6858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AutoShape 17"/>
          <p:cNvSpPr>
            <a:spLocks noChangeArrowheads="1"/>
          </p:cNvSpPr>
          <p:nvPr/>
        </p:nvSpPr>
        <p:spPr bwMode="auto">
          <a:xfrm>
            <a:off x="533400" y="5181600"/>
            <a:ext cx="8305800" cy="1524000"/>
          </a:xfrm>
          <a:prstGeom prst="roundRect">
            <a:avLst>
              <a:gd name="adj" fmla="val 16667"/>
            </a:avLst>
          </a:prstGeom>
          <a:solidFill>
            <a:srgbClr val="00FFFF">
              <a:alpha val="38039"/>
            </a:srgbClr>
          </a:solidFill>
          <a:ln w="34925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/>
              <a:t>Социальные сервисы - сетевое программное обеспечение, поддерживающее </a:t>
            </a:r>
            <a:r>
              <a:rPr lang="ru-RU" sz="2800" b="1">
                <a:solidFill>
                  <a:srgbClr val="0000CC"/>
                </a:solidFill>
              </a:rPr>
              <a:t>групповое взаимодействие</a:t>
            </a:r>
          </a:p>
        </p:txBody>
      </p:sp>
    </p:spTree>
  </p:cSld>
  <p:clrMapOvr>
    <a:masterClrMapping/>
  </p:clrMapOvr>
  <p:transition spd="slow" advTm="3601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дежда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3525" y="-1042988"/>
            <a:ext cx="12211050" cy="8943976"/>
          </a:xfrm>
          <a:prstGeom prst="rect">
            <a:avLst/>
          </a:prstGeom>
          <a:noFill/>
        </p:spPr>
      </p:pic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332038"/>
            <a:ext cx="8229600" cy="452596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1267" name="AutoShape 4"/>
          <p:cNvSpPr>
            <a:spLocks noChangeArrowheads="1"/>
          </p:cNvSpPr>
          <p:nvPr/>
        </p:nvSpPr>
        <p:spPr bwMode="auto">
          <a:xfrm>
            <a:off x="990600" y="381000"/>
            <a:ext cx="7010400" cy="914400"/>
          </a:xfrm>
          <a:prstGeom prst="roundRect">
            <a:avLst>
              <a:gd name="adj" fmla="val 16667"/>
            </a:avLst>
          </a:prstGeom>
          <a:solidFill>
            <a:srgbClr val="00FFFF">
              <a:alpha val="38039"/>
            </a:srgbClr>
          </a:solidFill>
          <a:ln w="34925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000" dirty="0"/>
              <a:t>Возможности социальных сервисов</a:t>
            </a: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228600" y="1752600"/>
            <a:ext cx="3124200" cy="2209800"/>
          </a:xfrm>
          <a:prstGeom prst="roundRect">
            <a:avLst>
              <a:gd name="adj" fmla="val 16667"/>
            </a:avLst>
          </a:prstGeom>
          <a:solidFill>
            <a:srgbClr val="00FFFF">
              <a:alpha val="38039"/>
            </a:srgbClr>
          </a:solidFill>
          <a:ln w="34925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/>
              <a:t>Использование </a:t>
            </a:r>
            <a:r>
              <a:rPr lang="ru-RU" sz="2400" b="1" dirty="0"/>
              <a:t>открытых</a:t>
            </a:r>
            <a:r>
              <a:rPr lang="ru-RU" sz="2400" dirty="0"/>
              <a:t>, </a:t>
            </a:r>
            <a:r>
              <a:rPr lang="ru-RU" sz="2400" b="1" dirty="0"/>
              <a:t>бесплатных</a:t>
            </a:r>
            <a:r>
              <a:rPr lang="ru-RU" sz="2400" dirty="0"/>
              <a:t> и </a:t>
            </a:r>
            <a:r>
              <a:rPr lang="ru-RU" sz="2400" b="1" dirty="0"/>
              <a:t>свободных</a:t>
            </a:r>
            <a:r>
              <a:rPr lang="ru-RU" sz="2400" dirty="0"/>
              <a:t> электронных ресурсов</a:t>
            </a:r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 flipH="1">
            <a:off x="3429000" y="1600200"/>
            <a:ext cx="609600" cy="5334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 flipH="1">
            <a:off x="3505200" y="2133600"/>
            <a:ext cx="762000" cy="21336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10"/>
          <p:cNvSpPr>
            <a:spLocks noChangeShapeType="1"/>
          </p:cNvSpPr>
          <p:nvPr/>
        </p:nvSpPr>
        <p:spPr bwMode="auto">
          <a:xfrm>
            <a:off x="4876800" y="1600200"/>
            <a:ext cx="533400" cy="3810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AutoShape 16"/>
          <p:cNvSpPr>
            <a:spLocks noChangeArrowheads="1"/>
          </p:cNvSpPr>
          <p:nvPr/>
        </p:nvSpPr>
        <p:spPr bwMode="auto">
          <a:xfrm>
            <a:off x="5410200" y="1752600"/>
            <a:ext cx="3124200" cy="2209800"/>
          </a:xfrm>
          <a:prstGeom prst="roundRect">
            <a:avLst>
              <a:gd name="adj" fmla="val 16667"/>
            </a:avLst>
          </a:prstGeom>
          <a:solidFill>
            <a:srgbClr val="00FFFF">
              <a:alpha val="38039"/>
            </a:srgbClr>
          </a:solidFill>
          <a:ln w="34925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/>
              <a:t>Упрощение </a:t>
            </a:r>
            <a:r>
              <a:rPr lang="ru-RU" sz="2400"/>
              <a:t>процесса </a:t>
            </a:r>
            <a:r>
              <a:rPr lang="ru-RU" sz="2400" b="1"/>
              <a:t>создания</a:t>
            </a:r>
            <a:r>
              <a:rPr lang="ru-RU" sz="2400"/>
              <a:t> материалов и </a:t>
            </a:r>
            <a:r>
              <a:rPr lang="ru-RU" sz="2400" b="1"/>
              <a:t>публикации</a:t>
            </a:r>
            <a:r>
              <a:rPr lang="ru-RU" sz="2400"/>
              <a:t> их в сети</a:t>
            </a:r>
          </a:p>
        </p:txBody>
      </p:sp>
      <p:sp>
        <p:nvSpPr>
          <p:cNvPr id="11273" name="AutoShape 17"/>
          <p:cNvSpPr>
            <a:spLocks noChangeArrowheads="1"/>
          </p:cNvSpPr>
          <p:nvPr/>
        </p:nvSpPr>
        <p:spPr bwMode="auto">
          <a:xfrm>
            <a:off x="4800600" y="4419600"/>
            <a:ext cx="3200400" cy="1524000"/>
          </a:xfrm>
          <a:prstGeom prst="roundRect">
            <a:avLst>
              <a:gd name="adj" fmla="val 16667"/>
            </a:avLst>
          </a:prstGeom>
          <a:solidFill>
            <a:srgbClr val="00FFFF">
              <a:alpha val="38039"/>
            </a:srgbClr>
          </a:solidFill>
          <a:ln w="34925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/>
              <a:t>Сотрудничество</a:t>
            </a:r>
            <a:r>
              <a:rPr lang="ru-RU" sz="2400"/>
              <a:t> с другими людьми</a:t>
            </a:r>
          </a:p>
        </p:txBody>
      </p:sp>
      <p:sp>
        <p:nvSpPr>
          <p:cNvPr id="11274" name="AutoShape 18"/>
          <p:cNvSpPr>
            <a:spLocks noChangeArrowheads="1"/>
          </p:cNvSpPr>
          <p:nvPr/>
        </p:nvSpPr>
        <p:spPr bwMode="auto">
          <a:xfrm>
            <a:off x="990600" y="4419600"/>
            <a:ext cx="3276600" cy="1524000"/>
          </a:xfrm>
          <a:prstGeom prst="roundRect">
            <a:avLst>
              <a:gd name="adj" fmla="val 16667"/>
            </a:avLst>
          </a:prstGeom>
          <a:solidFill>
            <a:srgbClr val="00FFFF">
              <a:alpha val="38039"/>
            </a:srgbClr>
          </a:solidFill>
          <a:ln w="34925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/>
              <a:t>Освоение </a:t>
            </a:r>
            <a:r>
              <a:rPr lang="ru-RU" sz="2400" b="1"/>
              <a:t>новых форм деятельности</a:t>
            </a:r>
          </a:p>
        </p:txBody>
      </p:sp>
      <p:sp>
        <p:nvSpPr>
          <p:cNvPr id="11275" name="Line 19"/>
          <p:cNvSpPr>
            <a:spLocks noChangeShapeType="1"/>
          </p:cNvSpPr>
          <p:nvPr/>
        </p:nvSpPr>
        <p:spPr bwMode="auto">
          <a:xfrm>
            <a:off x="4648200" y="2133600"/>
            <a:ext cx="685800" cy="21336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601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1643050"/>
            <a:ext cx="49292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857628"/>
            <a:ext cx="66437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512228">
            <a:off x="190642" y="1780851"/>
            <a:ext cx="2051764" cy="15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сетевом проекте «Овсянка, Сэр?!»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3" y="1071546"/>
            <a:ext cx="3234337" cy="23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1285860"/>
            <a:ext cx="22526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1142984"/>
            <a:ext cx="2883394" cy="218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4357718" cy="304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1985" y="3786190"/>
            <a:ext cx="432201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 на каждом этапе выполнения проекта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3000395" cy="221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2714644" cy="207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71876"/>
            <a:ext cx="28864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429000"/>
            <a:ext cx="3041419" cy="229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на каждом этапе выполнения проектной работы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00174"/>
            <a:ext cx="292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 – сбор необходимой информации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142873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– создание ментальных карт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071678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этап- видеоролик приготовления традиционного завтрака в Англии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4143380"/>
            <a:ext cx="1571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 этап – создание кулинарной книги рецептов традиционной кухни Великобритании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0431" y="2000240"/>
            <a:ext cx="2428892" cy="17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2000240"/>
            <a:ext cx="260582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F:\сетевой проект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5" y="3571876"/>
            <a:ext cx="3143269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3857628"/>
            <a:ext cx="3429024" cy="244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>
          <a:xfrm>
            <a:off x="6372200" y="908720"/>
            <a:ext cx="2619275" cy="3240360"/>
          </a:xfrm>
          <a:custGeom>
            <a:avLst/>
            <a:gdLst>
              <a:gd name="connsiteX0" fmla="*/ 0 w 1771729"/>
              <a:gd name="connsiteY0" fmla="*/ 295294 h 2952335"/>
              <a:gd name="connsiteX1" fmla="*/ 295294 w 1771729"/>
              <a:gd name="connsiteY1" fmla="*/ 0 h 2952335"/>
              <a:gd name="connsiteX2" fmla="*/ 1476435 w 1771729"/>
              <a:gd name="connsiteY2" fmla="*/ 0 h 2952335"/>
              <a:gd name="connsiteX3" fmla="*/ 1771729 w 1771729"/>
              <a:gd name="connsiteY3" fmla="*/ 295294 h 2952335"/>
              <a:gd name="connsiteX4" fmla="*/ 1771729 w 1771729"/>
              <a:gd name="connsiteY4" fmla="*/ 2657041 h 2952335"/>
              <a:gd name="connsiteX5" fmla="*/ 1476435 w 1771729"/>
              <a:gd name="connsiteY5" fmla="*/ 2952335 h 2952335"/>
              <a:gd name="connsiteX6" fmla="*/ 295294 w 1771729"/>
              <a:gd name="connsiteY6" fmla="*/ 2952335 h 2952335"/>
              <a:gd name="connsiteX7" fmla="*/ 0 w 1771729"/>
              <a:gd name="connsiteY7" fmla="*/ 2657041 h 2952335"/>
              <a:gd name="connsiteX8" fmla="*/ 0 w 1771729"/>
              <a:gd name="connsiteY8" fmla="*/ 295294 h 29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729" h="2952335">
                <a:moveTo>
                  <a:pt x="0" y="295294"/>
                </a:moveTo>
                <a:cubicBezTo>
                  <a:pt x="0" y="132208"/>
                  <a:pt x="132208" y="0"/>
                  <a:pt x="295294" y="0"/>
                </a:cubicBezTo>
                <a:lnTo>
                  <a:pt x="1476435" y="0"/>
                </a:lnTo>
                <a:cubicBezTo>
                  <a:pt x="1639521" y="0"/>
                  <a:pt x="1771729" y="132208"/>
                  <a:pt x="1771729" y="295294"/>
                </a:cubicBezTo>
                <a:lnTo>
                  <a:pt x="1771729" y="2657041"/>
                </a:lnTo>
                <a:cubicBezTo>
                  <a:pt x="1771729" y="2820127"/>
                  <a:pt x="1639521" y="2952335"/>
                  <a:pt x="1476435" y="2952335"/>
                </a:cubicBezTo>
                <a:lnTo>
                  <a:pt x="295294" y="2952335"/>
                </a:lnTo>
                <a:cubicBezTo>
                  <a:pt x="132208" y="2952335"/>
                  <a:pt x="0" y="2820127"/>
                  <a:pt x="0" y="2657041"/>
                </a:cubicBezTo>
                <a:lnTo>
                  <a:pt x="0" y="295294"/>
                </a:ln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139" tIns="334139" rIns="334139" bIns="334139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107505" y="620689"/>
            <a:ext cx="7200800" cy="4104456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олилиния 21"/>
          <p:cNvSpPr/>
          <p:nvPr/>
        </p:nvSpPr>
        <p:spPr>
          <a:xfrm>
            <a:off x="323528" y="1628800"/>
            <a:ext cx="2007273" cy="2093518"/>
          </a:xfrm>
          <a:custGeom>
            <a:avLst/>
            <a:gdLst>
              <a:gd name="connsiteX0" fmla="*/ 0 w 2007273"/>
              <a:gd name="connsiteY0" fmla="*/ 334552 h 2093518"/>
              <a:gd name="connsiteX1" fmla="*/ 334552 w 2007273"/>
              <a:gd name="connsiteY1" fmla="*/ 0 h 2093518"/>
              <a:gd name="connsiteX2" fmla="*/ 1672721 w 2007273"/>
              <a:gd name="connsiteY2" fmla="*/ 0 h 2093518"/>
              <a:gd name="connsiteX3" fmla="*/ 2007273 w 2007273"/>
              <a:gd name="connsiteY3" fmla="*/ 334552 h 2093518"/>
              <a:gd name="connsiteX4" fmla="*/ 2007273 w 2007273"/>
              <a:gd name="connsiteY4" fmla="*/ 1758966 h 2093518"/>
              <a:gd name="connsiteX5" fmla="*/ 1672721 w 2007273"/>
              <a:gd name="connsiteY5" fmla="*/ 2093518 h 2093518"/>
              <a:gd name="connsiteX6" fmla="*/ 334552 w 2007273"/>
              <a:gd name="connsiteY6" fmla="*/ 2093518 h 2093518"/>
              <a:gd name="connsiteX7" fmla="*/ 0 w 2007273"/>
              <a:gd name="connsiteY7" fmla="*/ 1758966 h 2093518"/>
              <a:gd name="connsiteX8" fmla="*/ 0 w 2007273"/>
              <a:gd name="connsiteY8" fmla="*/ 334552 h 20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273" h="2093518">
                <a:moveTo>
                  <a:pt x="0" y="334552"/>
                </a:moveTo>
                <a:cubicBezTo>
                  <a:pt x="0" y="149784"/>
                  <a:pt x="149784" y="0"/>
                  <a:pt x="334552" y="0"/>
                </a:cubicBezTo>
                <a:lnTo>
                  <a:pt x="1672721" y="0"/>
                </a:lnTo>
                <a:cubicBezTo>
                  <a:pt x="1857489" y="0"/>
                  <a:pt x="2007273" y="149784"/>
                  <a:pt x="2007273" y="334552"/>
                </a:cubicBezTo>
                <a:lnTo>
                  <a:pt x="2007273" y="1758966"/>
                </a:lnTo>
                <a:cubicBezTo>
                  <a:pt x="2007273" y="1943734"/>
                  <a:pt x="1857489" y="2093518"/>
                  <a:pt x="1672721" y="2093518"/>
                </a:cubicBezTo>
                <a:lnTo>
                  <a:pt x="334552" y="2093518"/>
                </a:lnTo>
                <a:cubicBezTo>
                  <a:pt x="149784" y="2093518"/>
                  <a:pt x="0" y="1943734"/>
                  <a:pt x="0" y="1758966"/>
                </a:cubicBezTo>
                <a:lnTo>
                  <a:pt x="0" y="334552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43707" tIns="143707" rIns="143707" bIns="14370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креативный и критически мыслящий, активно и целенаправленно познающий мир, осознающий ценность науки, труда и творчества для человека и общества, мотивированный на образование и самообразование в течение всей своей жизни</a:t>
            </a:r>
            <a:endPara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2483768" y="1628800"/>
            <a:ext cx="2006349" cy="2093518"/>
          </a:xfrm>
          <a:custGeom>
            <a:avLst/>
            <a:gdLst>
              <a:gd name="connsiteX0" fmla="*/ 0 w 1934341"/>
              <a:gd name="connsiteY0" fmla="*/ 322397 h 2093518"/>
              <a:gd name="connsiteX1" fmla="*/ 322397 w 1934341"/>
              <a:gd name="connsiteY1" fmla="*/ 0 h 2093518"/>
              <a:gd name="connsiteX2" fmla="*/ 1611944 w 1934341"/>
              <a:gd name="connsiteY2" fmla="*/ 0 h 2093518"/>
              <a:gd name="connsiteX3" fmla="*/ 1934341 w 1934341"/>
              <a:gd name="connsiteY3" fmla="*/ 322397 h 2093518"/>
              <a:gd name="connsiteX4" fmla="*/ 1934341 w 1934341"/>
              <a:gd name="connsiteY4" fmla="*/ 1771121 h 2093518"/>
              <a:gd name="connsiteX5" fmla="*/ 1611944 w 1934341"/>
              <a:gd name="connsiteY5" fmla="*/ 2093518 h 2093518"/>
              <a:gd name="connsiteX6" fmla="*/ 322397 w 1934341"/>
              <a:gd name="connsiteY6" fmla="*/ 2093518 h 2093518"/>
              <a:gd name="connsiteX7" fmla="*/ 0 w 1934341"/>
              <a:gd name="connsiteY7" fmla="*/ 1771121 h 2093518"/>
              <a:gd name="connsiteX8" fmla="*/ 0 w 1934341"/>
              <a:gd name="connsiteY8" fmla="*/ 322397 h 20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4341" h="2093518">
                <a:moveTo>
                  <a:pt x="0" y="322397"/>
                </a:moveTo>
                <a:cubicBezTo>
                  <a:pt x="0" y="144342"/>
                  <a:pt x="144342" y="0"/>
                  <a:pt x="322397" y="0"/>
                </a:cubicBezTo>
                <a:lnTo>
                  <a:pt x="1611944" y="0"/>
                </a:lnTo>
                <a:cubicBezTo>
                  <a:pt x="1789999" y="0"/>
                  <a:pt x="1934341" y="144342"/>
                  <a:pt x="1934341" y="322397"/>
                </a:cubicBezTo>
                <a:lnTo>
                  <a:pt x="1934341" y="1771121"/>
                </a:lnTo>
                <a:cubicBezTo>
                  <a:pt x="1934341" y="1949176"/>
                  <a:pt x="1789999" y="2093518"/>
                  <a:pt x="1611944" y="2093518"/>
                </a:cubicBezTo>
                <a:lnTo>
                  <a:pt x="322397" y="2093518"/>
                </a:lnTo>
                <a:cubicBezTo>
                  <a:pt x="144342" y="2093518"/>
                  <a:pt x="0" y="1949176"/>
                  <a:pt x="0" y="1771121"/>
                </a:cubicBezTo>
                <a:lnTo>
                  <a:pt x="0" y="322397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40147" tIns="140147" rIns="140147" bIns="14014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владеющий основами научных методов познания окружающего мира, мотивированный на творчество и современную инновационную деятельность</a:t>
            </a:r>
            <a:endPara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4644008" y="1628800"/>
            <a:ext cx="2076748" cy="2093518"/>
          </a:xfrm>
          <a:custGeom>
            <a:avLst/>
            <a:gdLst>
              <a:gd name="connsiteX0" fmla="*/ 0 w 2076748"/>
              <a:gd name="connsiteY0" fmla="*/ 346132 h 2093518"/>
              <a:gd name="connsiteX1" fmla="*/ 346132 w 2076748"/>
              <a:gd name="connsiteY1" fmla="*/ 0 h 2093518"/>
              <a:gd name="connsiteX2" fmla="*/ 1730616 w 2076748"/>
              <a:gd name="connsiteY2" fmla="*/ 0 h 2093518"/>
              <a:gd name="connsiteX3" fmla="*/ 2076748 w 2076748"/>
              <a:gd name="connsiteY3" fmla="*/ 346132 h 2093518"/>
              <a:gd name="connsiteX4" fmla="*/ 2076748 w 2076748"/>
              <a:gd name="connsiteY4" fmla="*/ 1747386 h 2093518"/>
              <a:gd name="connsiteX5" fmla="*/ 1730616 w 2076748"/>
              <a:gd name="connsiteY5" fmla="*/ 2093518 h 2093518"/>
              <a:gd name="connsiteX6" fmla="*/ 346132 w 2076748"/>
              <a:gd name="connsiteY6" fmla="*/ 2093518 h 2093518"/>
              <a:gd name="connsiteX7" fmla="*/ 0 w 2076748"/>
              <a:gd name="connsiteY7" fmla="*/ 1747386 h 2093518"/>
              <a:gd name="connsiteX8" fmla="*/ 0 w 2076748"/>
              <a:gd name="connsiteY8" fmla="*/ 346132 h 20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6748" h="2093518">
                <a:moveTo>
                  <a:pt x="0" y="346132"/>
                </a:moveTo>
                <a:cubicBezTo>
                  <a:pt x="0" y="154969"/>
                  <a:pt x="154969" y="0"/>
                  <a:pt x="346132" y="0"/>
                </a:cubicBezTo>
                <a:lnTo>
                  <a:pt x="1730616" y="0"/>
                </a:lnTo>
                <a:cubicBezTo>
                  <a:pt x="1921779" y="0"/>
                  <a:pt x="2076748" y="154969"/>
                  <a:pt x="2076748" y="346132"/>
                </a:cubicBezTo>
                <a:lnTo>
                  <a:pt x="2076748" y="1747386"/>
                </a:lnTo>
                <a:cubicBezTo>
                  <a:pt x="2076748" y="1938549"/>
                  <a:pt x="1921779" y="2093518"/>
                  <a:pt x="1730616" y="2093518"/>
                </a:cubicBezTo>
                <a:lnTo>
                  <a:pt x="346132" y="2093518"/>
                </a:lnTo>
                <a:cubicBezTo>
                  <a:pt x="154969" y="2093518"/>
                  <a:pt x="0" y="1938549"/>
                  <a:pt x="0" y="1747386"/>
                </a:cubicBezTo>
                <a:lnTo>
                  <a:pt x="0" y="34613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47098" tIns="147098" rIns="147098" bIns="14709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к учебному сотрудничеству, способный осуществлять учебно-исследовательскую, проектную и информационную деятельность</a:t>
            </a:r>
            <a:endPara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70609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выпускника школы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7308304" y="4293096"/>
            <a:ext cx="1008112" cy="1656184"/>
          </a:xfrm>
          <a:prstGeom prst="curved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475656" y="4214818"/>
            <a:ext cx="5688632" cy="2000264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Владение эффективными стратегиями мышления, способность быть творцом, компетентным специалистом своего дела определяют необходимость применения метода проектной технологии для развития универсальных учебных действий по следующим причинам: навыки критического анализа являются неотъемлемыми характеристиками современного выпускника школы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83569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318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465" y="404664"/>
            <a:ext cx="8229600" cy="57606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Используемые ресурсы: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7" y="1142985"/>
            <a:ext cx="764386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Концепция модернизации российского образования на период до 2010 года. – М.; 2002.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Авраменко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Е.А. Проектная деятельность на уроках иностранного языка. // Вопросы Интернет Образования, 2006, №35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Агафонова М.А. Метод проектов. // Вопросы Интернет Образования, 2006, №35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Бахтиярова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Е.М. Метод проектов и индивидуальные программы в продуктивном обучении //Школьные технологии, 2001, №2.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Загвязинский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В.И. Методология и методика дидактического исследования. – М.: Педагогика, 1982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Загвязинский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В.И. Методология и методика социально-педагогического исследования. – Тюмень,1995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Куценко-Барскова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Л.Б. Значение инновационного педагогического опыта в обновлении образовательного процесса// Вестник ЛОИРО. - №3. – с. 95 – 99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Новые педагогические и информационные технологии в системе образования. / Под ред. Е.С.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Полат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М., 2008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Пахомова Н.Ю. Проектное обучение — что это? // Методист, №1, 2012. – с. 42.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Полат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Е.С. Метод проектов: история и теория вопроса// Школьные технологии. – 2008. - №6 – с. 43 – 47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 u="sng" dirty="0" smtClean="0"/>
              <a:t>Информационные сайты.</a:t>
            </a:r>
            <a:endParaRPr lang="ru-RU" sz="1400" dirty="0" smtClean="0"/>
          </a:p>
          <a:p>
            <a:r>
              <a:rPr lang="en-US" sz="1400" u="sng" dirty="0" smtClean="0">
                <a:hlinkClick r:id="rId2"/>
              </a:rPr>
              <a:t>www</a:t>
            </a:r>
            <a:r>
              <a:rPr lang="ru-RU" sz="1400" u="sng" dirty="0" smtClean="0">
                <a:hlinkClick r:id="rId2"/>
              </a:rPr>
              <a:t>.5</a:t>
            </a:r>
            <a:r>
              <a:rPr lang="en-US" sz="1400" u="sng" dirty="0" err="1" smtClean="0">
                <a:hlinkClick r:id="rId2"/>
              </a:rPr>
              <a:t>ballov</a:t>
            </a:r>
            <a:r>
              <a:rPr lang="ru-RU" sz="1400" u="sng" dirty="0" smtClean="0">
                <a:hlinkClick r:id="rId2"/>
              </a:rPr>
              <a:t>.</a:t>
            </a:r>
            <a:r>
              <a:rPr lang="en-US" sz="1400" u="sng" dirty="0" err="1" smtClean="0">
                <a:hlinkClick r:id="rId2"/>
              </a:rPr>
              <a:t>ru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http://festival.1september.ru/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5040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0070C0"/>
                </a:solidFill>
              </a:rPr>
              <a:t>Формирование познавательной активности на уроках иностранного языка и во внеурочное время с применением метода проектной технологии в условиях введения ФГОС ООО»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292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и становления 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Современный этап развития образования характеризуется интенсивным поиском нового в теории и практике. Изменился социальный заказ общества по отношению к школе: школа должна способствовать формированию личности, способной к творчеству, сознательному, самостоятельному определению своей деятельности, к саморегулированию, которое обеспечивает достижение поставленной цели.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процессе преподавания информатики можно столкнуться со следующими проблемами, которые решить традиционными методами обучения очень сложно: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различие уровня знаний и умений школьников по английскому языку;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поиск возможностей реализации потребности интересов обучающихся посредством применения иностранного языка.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Основателями метода проектов  считаются американские ученые  Дж.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 его ученик В.Х.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Килпатрик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 Они предлагали строить обучение на активной основе, через практическую деятельность ученика, ориентируясь на его личный интерес и практическую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полученных знаний в дальнейшей жизни.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Идеи проектного обучения возникли в России практически параллельно с разработками американских педагогов. Характеристика современной педагогической технологии проектов дана в работах Е.С.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Родионовой В.Е.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Метод проектов -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технология, ориентированная не на интеграцию ЗУН, а на их применение и приобретение новых (порой и путем самообразования).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проектной деятельности позволяет</a:t>
            </a:r>
            <a:r>
              <a:rPr lang="ru-RU" sz="4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самостоятельную работу на уроке;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каждого ученика в учебный процесс;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обучающихся положительное отношение к интеллектуальной творческой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уровень самоорганизации обучающихся;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овладевать рациональными приемами самообразования;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мыслительную деятельность и развивать познавательную активность;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ключевые компетентности лично значимые для обучающихся умения и навыки.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D:\мои документы февраль 2011\Мои рисунки\75623381_large_school03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8336" y="4509120"/>
            <a:ext cx="1855664" cy="1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выбранной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1124744"/>
            <a:ext cx="8100392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обусловлена потребностями современного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общества к выпускнику школы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дмин\Desktop\iCA16UTH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850856" cy="16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155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проблемы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дмин\Desktop\iCAIDIJ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3762" y="692696"/>
            <a:ext cx="1666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1772816"/>
            <a:ext cx="3240360" cy="29523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создания условий для целенаправленного формирования познавательной деятельности обучающихся на современном этапе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76614" y="1772816"/>
            <a:ext cx="3299842" cy="29523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эффективных способов достижения результатов по формированию познавательной деятельности 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5013176"/>
            <a:ext cx="655272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эффективных способов для создания условий обеспечивающих формирования познавательной деятельности 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89463" y="1967892"/>
            <a:ext cx="8210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?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707904" y="2744924"/>
            <a:ext cx="792088" cy="100811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4572000" y="2744924"/>
            <a:ext cx="804614" cy="1008112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69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методического семинара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обобщение педагогического опыта использования метода проектной технологии на уроках иностранного языка и  во внеурочное время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 обучающихся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Расрыть сущность метода проектной технологии.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Продемонстрировать из опыта работы пример конкретной проектной работы, направленной на развитие познавательной активности обучающихся.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результативность использования метода проекта для формирования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познавательной деятельности обучающихся.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Игорь\AppData\Local\Microsoft\Windows\Temporary Internet Files\Content.Word\SAM_52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000504"/>
            <a:ext cx="2811948" cy="252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Игорь\AppData\Local\Microsoft\Windows\Temporary Internet Files\Content.Word\SAM_52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3096"/>
            <a:ext cx="21280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149080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593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1043608" y="404664"/>
            <a:ext cx="6120680" cy="1008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15138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Виды УУД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9552" y="2636912"/>
            <a:ext cx="2592388" cy="1735137"/>
            <a:chOff x="555" y="2823"/>
            <a:chExt cx="973" cy="1065"/>
          </a:xfrm>
        </p:grpSpPr>
        <p:pic>
          <p:nvPicPr>
            <p:cNvPr id="9" name="Picture 6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4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3" name="Picture 10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55576" y="3068960"/>
            <a:ext cx="2160240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Личностные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43608" y="4365104"/>
            <a:ext cx="2663825" cy="1584176"/>
            <a:chOff x="555" y="2823"/>
            <a:chExt cx="973" cy="1065"/>
          </a:xfrm>
        </p:grpSpPr>
        <p:pic>
          <p:nvPicPr>
            <p:cNvPr id="23" name="Picture 13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31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7" name="Picture 17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1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59632" y="4725145"/>
            <a:ext cx="2232248" cy="720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Регулятивные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499993" y="4293096"/>
            <a:ext cx="2736304" cy="1584176"/>
            <a:chOff x="555" y="2823"/>
            <a:chExt cx="973" cy="1065"/>
          </a:xfrm>
        </p:grpSpPr>
        <p:pic>
          <p:nvPicPr>
            <p:cNvPr id="29" name="Picture 20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Oval 21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23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3" name="Picture 24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4716016" y="4581128"/>
            <a:ext cx="2448272" cy="86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latin typeface="Verdana" pitchFamily="34" charset="0"/>
              </a:rPr>
              <a:t>Познавательные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076056" y="2636912"/>
            <a:ext cx="2663825" cy="1656184"/>
            <a:chOff x="555" y="2823"/>
            <a:chExt cx="973" cy="1065"/>
          </a:xfrm>
        </p:grpSpPr>
        <p:pic>
          <p:nvPicPr>
            <p:cNvPr id="36" name="Picture 27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0" name="Picture 31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5292080" y="2924944"/>
            <a:ext cx="2304256" cy="7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Коммуникативные 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gray">
          <a:xfrm>
            <a:off x="1259632" y="1700808"/>
            <a:ext cx="5759450" cy="1655762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475E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83569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34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87933"/>
          </a:xfrm>
        </p:spPr>
        <p:txBody>
          <a:bodyPr>
            <a:no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776864" cy="54726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Регулятивные УУД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самостоятельно анализировать условия достижения цели на основе учёта выделенных учителем ориентиров действия в новом учебном материале;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планировать пути достижения целей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уметь самостоятельно контролировать своё время и управлять им;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принимать решения в проблемной ситуации на основе переговоров;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адекватно самостоятельно оценивать правильность выполнения действия и вносить необходимые коррективы в исполнение как в конце действия, так и по ходу его реализации;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основам прогнозирования как предвидения будущих событий и развития процесса.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 УУД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устанавливать и сравнивать разные точки зрения,  аргументировать свою точку зрения, спорить и отстаивать свою позицию не враждебным для оппонентов образом;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адекватно использовать речевые средства для решения различных коммуникативных задач; владеть устной и письменной речью; строить монологическое контекстное высказывание;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организовывать и планировать учебное сотрудничество с учителем и сверстниками, определять цели и функции участников, способы взаимодействия; планировать общие способы работы;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работать в группе — устанавливать рабочие отношения, эффективно сотрудничать и способствовать продуктивной кооперации; интегрироваться в группу сверстников и строить продуктивное взаимодействие со сверстниками и взрослыми;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использовать адекватные языковые средства для отображения своих чувств, мыслей, мотивов и потребностей;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отображать в речи (описание, объяснение) содержание совершаемых действий как в форме громкой социализированной речи, так и в форме внутренней речи.</a:t>
            </a:r>
            <a:endParaRPr lang="ru-RU" sz="1400" dirty="0"/>
          </a:p>
        </p:txBody>
      </p:sp>
      <p:pic>
        <p:nvPicPr>
          <p:cNvPr id="7" name="Picture 4" descr="D:\мои документы февраль 2011\Мои рисунки\75623381_large_school030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4221088"/>
            <a:ext cx="1855664" cy="1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83569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7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0678" y="981074"/>
            <a:ext cx="7883288" cy="516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6229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4-11</Template>
  <TotalTime>1692</TotalTime>
  <Words>732</Words>
  <Application>Microsoft Office PowerPoint</Application>
  <PresentationFormat>Экран (4:3)</PresentationFormat>
  <Paragraphs>105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4-11</vt:lpstr>
      <vt:lpstr> Ежедневно вселяй в детей радость, оптимизм,    наполняй активной деятельностью, прививая    потребность мыслить, трудиться, познавать, творить. </vt:lpstr>
      <vt:lpstr> «Формирование познавательной активности на уроках иностранного языка и во внеурочное время с применением метода проектной технологии в условиях введения ФГОС ООО»               </vt:lpstr>
      <vt:lpstr>Условия возникновения и становления  педагогического  опыта</vt:lpstr>
      <vt:lpstr>Актуальность выбранной темы </vt:lpstr>
      <vt:lpstr>Обоснование проблемы</vt:lpstr>
      <vt:lpstr>Цель и задачи методического семинара</vt:lpstr>
      <vt:lpstr>Регулятивные</vt:lpstr>
      <vt:lpstr>Слайд 8</vt:lpstr>
      <vt:lpstr>Этапы работы над проектом.</vt:lpstr>
      <vt:lpstr>Проектные работы учащихся 5-6 классов на уроках английского языка </vt:lpstr>
      <vt:lpstr>Что такое социальные сервисы Веб 2.0?</vt:lpstr>
      <vt:lpstr>Слайд 12</vt:lpstr>
      <vt:lpstr>Участие в сетевом проекте «Овсянка, Сэр?!»</vt:lpstr>
      <vt:lpstr>Этапы работы над проектом</vt:lpstr>
      <vt:lpstr>Рефлексия на каждом этапе выполнения проекта</vt:lpstr>
      <vt:lpstr>Результат на каждом этапе выполнения проектной работы</vt:lpstr>
      <vt:lpstr>Портрет выпускника школы</vt:lpstr>
      <vt:lpstr>Используемые ресурсы: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 Современный  урок в свете внедрения ФГОС второго поколения</dc:title>
  <dc:creator>dns</dc:creator>
  <cp:lastModifiedBy>Надежда</cp:lastModifiedBy>
  <cp:revision>203</cp:revision>
  <dcterms:created xsi:type="dcterms:W3CDTF">2013-03-09T11:08:54Z</dcterms:created>
  <dcterms:modified xsi:type="dcterms:W3CDTF">2016-02-06T22:13:01Z</dcterms:modified>
</cp:coreProperties>
</file>