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5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CC"/>
    <a:srgbClr val="ED9FFF"/>
    <a:srgbClr val="FFDDFF"/>
    <a:srgbClr val="EDC6FE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9.jpe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gi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PSD.Photo.Frame.With.Lilac.Flowers.2362x177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63" y="0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447783695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-93663" y="0"/>
            <a:ext cx="1225551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14DD0-3692-4EF3-B451-5E2354738AF3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0C70-27D1-49CD-99DC-1D0CDB94D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63637715_2caa93e6683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1625" y="4437063"/>
            <a:ext cx="2492375" cy="260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0_77fc1_e6d91847_M.jpg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2963" y="4067175"/>
            <a:ext cx="210502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16"/>
          <p:cNvGrpSpPr>
            <a:grpSpLocks/>
          </p:cNvGrpSpPr>
          <p:nvPr/>
        </p:nvGrpSpPr>
        <p:grpSpPr bwMode="auto">
          <a:xfrm>
            <a:off x="-12700" y="-53975"/>
            <a:ext cx="9237663" cy="6950075"/>
            <a:chOff x="-12878" y="-53664"/>
            <a:chExt cx="9237959" cy="6950300"/>
          </a:xfrm>
        </p:grpSpPr>
        <p:grpSp>
          <p:nvGrpSpPr>
            <p:cNvPr id="7" name="Группа 23"/>
            <p:cNvGrpSpPr>
              <a:grpSpLocks/>
            </p:cNvGrpSpPr>
            <p:nvPr/>
          </p:nvGrpSpPr>
          <p:grpSpPr bwMode="auto">
            <a:xfrm flipV="1">
              <a:off x="7084866" y="-53664"/>
              <a:ext cx="2140215" cy="2350506"/>
              <a:chOff x="5292080" y="2996954"/>
              <a:chExt cx="4200342" cy="4128333"/>
            </a:xfrm>
          </p:grpSpPr>
          <p:pic>
            <p:nvPicPr>
              <p:cNvPr id="14" name="Рисунок 16" descr="7aa641ab4ea3.png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292080" y="4437112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Рисунок 17" descr="7aa641ab4ea3.png"/>
              <p:cNvPicPr>
                <a:picLocks noChangeAspect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6200000" flipH="1">
                <a:off x="6150367" y="3650834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" name="Группа 26"/>
            <p:cNvGrpSpPr>
              <a:grpSpLocks/>
            </p:cNvGrpSpPr>
            <p:nvPr/>
          </p:nvGrpSpPr>
          <p:grpSpPr bwMode="auto">
            <a:xfrm rot="16200000" flipV="1">
              <a:off x="92267" y="-130904"/>
              <a:ext cx="2140215" cy="2350506"/>
              <a:chOff x="5292080" y="2996954"/>
              <a:chExt cx="4200342" cy="4128333"/>
            </a:xfrm>
          </p:grpSpPr>
          <p:pic>
            <p:nvPicPr>
              <p:cNvPr id="12" name="Рисунок 14" descr="7aa641ab4ea3.png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292080" y="4437112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Рисунок 15" descr="7aa641ab4ea3.png"/>
              <p:cNvPicPr>
                <a:picLocks noChangeAspect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6200000" flipH="1">
                <a:off x="6150367" y="3650834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9" name="Группа 29"/>
            <p:cNvGrpSpPr>
              <a:grpSpLocks/>
            </p:cNvGrpSpPr>
            <p:nvPr/>
          </p:nvGrpSpPr>
          <p:grpSpPr bwMode="auto">
            <a:xfrm rot="-5400000" flipH="1" flipV="1">
              <a:off x="105146" y="4651276"/>
              <a:ext cx="2140215" cy="2350506"/>
              <a:chOff x="5292080" y="2996954"/>
              <a:chExt cx="4200342" cy="4128333"/>
            </a:xfrm>
          </p:grpSpPr>
          <p:pic>
            <p:nvPicPr>
              <p:cNvPr id="10" name="Рисунок 12" descr="7aa641ab4ea3.png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292080" y="4437112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Рисунок 13" descr="7aa641ab4ea3.png"/>
              <p:cNvPicPr>
                <a:picLocks noChangeAspect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6200000" flipH="1">
                <a:off x="6150367" y="3650834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6" name="Рисунок 18" descr="447783695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91500" y="3644900"/>
            <a:ext cx="9525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A20DC-66D8-4A0C-B3EB-9E0B1857EF0C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1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EBA20-5BFC-48CB-9D3F-56FA4328E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63637715_2caa93e6683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1625" y="4437063"/>
            <a:ext cx="2492375" cy="260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729288" y="4365625"/>
            <a:ext cx="3414712" cy="2828925"/>
            <a:chOff x="2258721" y="348911"/>
            <a:chExt cx="3414172" cy="2830051"/>
          </a:xfrm>
        </p:grpSpPr>
        <p:pic>
          <p:nvPicPr>
            <p:cNvPr id="4" name="Рисунок 8" descr="1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459076" flipH="1">
              <a:off x="2258721" y="759688"/>
              <a:ext cx="2242880" cy="2419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Рисунок 9" descr="23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3001135">
              <a:off x="3457451" y="624665"/>
              <a:ext cx="2185539" cy="2245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Рисунок 10" descr="06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1246128">
              <a:off x="2507791" y="348911"/>
              <a:ext cx="2447059" cy="2614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Группа 25"/>
          <p:cNvGrpSpPr>
            <a:grpSpLocks/>
          </p:cNvGrpSpPr>
          <p:nvPr/>
        </p:nvGrpSpPr>
        <p:grpSpPr bwMode="auto">
          <a:xfrm>
            <a:off x="-12700" y="-53975"/>
            <a:ext cx="9237663" cy="6950075"/>
            <a:chOff x="-12878" y="-53664"/>
            <a:chExt cx="9237959" cy="6950300"/>
          </a:xfrm>
        </p:grpSpPr>
        <p:grpSp>
          <p:nvGrpSpPr>
            <p:cNvPr id="8" name="Группа 23"/>
            <p:cNvGrpSpPr>
              <a:grpSpLocks/>
            </p:cNvGrpSpPr>
            <p:nvPr/>
          </p:nvGrpSpPr>
          <p:grpSpPr bwMode="auto">
            <a:xfrm flipV="1">
              <a:off x="7084866" y="-53664"/>
              <a:ext cx="2140215" cy="2350506"/>
              <a:chOff x="5292080" y="2996954"/>
              <a:chExt cx="4200342" cy="4128333"/>
            </a:xfrm>
          </p:grpSpPr>
          <p:pic>
            <p:nvPicPr>
              <p:cNvPr id="15" name="Рисунок 19" descr="7aa641ab4ea3.png"/>
              <p:cNvPicPr>
                <a:picLocks noChangeAspect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292080" y="4437112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Рисунок 20" descr="7aa641ab4ea3.png"/>
              <p:cNvPicPr>
                <a:picLocks noChangeAspect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 rot="16200000" flipH="1">
                <a:off x="6150367" y="3650834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9" name="Группа 26"/>
            <p:cNvGrpSpPr>
              <a:grpSpLocks/>
            </p:cNvGrpSpPr>
            <p:nvPr/>
          </p:nvGrpSpPr>
          <p:grpSpPr bwMode="auto">
            <a:xfrm rot="16200000" flipV="1">
              <a:off x="92267" y="-130904"/>
              <a:ext cx="2140215" cy="2350506"/>
              <a:chOff x="5292080" y="2996954"/>
              <a:chExt cx="4200342" cy="4128333"/>
            </a:xfrm>
          </p:grpSpPr>
          <p:pic>
            <p:nvPicPr>
              <p:cNvPr id="13" name="Рисунок 17" descr="7aa641ab4ea3.png"/>
              <p:cNvPicPr>
                <a:picLocks noChangeAspect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292080" y="4437112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Рисунок 18" descr="7aa641ab4ea3.png"/>
              <p:cNvPicPr>
                <a:picLocks noChangeAspect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 rot="16200000" flipH="1">
                <a:off x="6150367" y="3650834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0" name="Группа 29"/>
            <p:cNvGrpSpPr>
              <a:grpSpLocks/>
            </p:cNvGrpSpPr>
            <p:nvPr/>
          </p:nvGrpSpPr>
          <p:grpSpPr bwMode="auto">
            <a:xfrm rot="-5400000" flipH="1" flipV="1">
              <a:off x="105146" y="4651276"/>
              <a:ext cx="2140215" cy="2350506"/>
              <a:chOff x="5292080" y="2996954"/>
              <a:chExt cx="4200342" cy="4128333"/>
            </a:xfrm>
          </p:grpSpPr>
          <p:pic>
            <p:nvPicPr>
              <p:cNvPr id="11" name="Рисунок 15" descr="7aa641ab4ea3.png"/>
              <p:cNvPicPr>
                <a:picLocks noChangeAspect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292080" y="4437112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Рисунок 16" descr="7aa641ab4ea3.png"/>
              <p:cNvPicPr>
                <a:picLocks noChangeAspect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 rot="16200000" flipH="1">
                <a:off x="6150367" y="3650834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7" name="Рисунок 21" descr="447783695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78763" y="3933825"/>
            <a:ext cx="1265237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9011F-4C94-45E0-9152-2BF961AFB3EA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19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8BD56-224F-40DA-AAE2-AC0407C55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63637715_2caa93e6683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1625" y="4437063"/>
            <a:ext cx="2492375" cy="260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7" descr="3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809053">
            <a:off x="6346825" y="4424363"/>
            <a:ext cx="2987675" cy="271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Группа 13"/>
          <p:cNvGrpSpPr>
            <a:grpSpLocks/>
          </p:cNvGrpSpPr>
          <p:nvPr/>
        </p:nvGrpSpPr>
        <p:grpSpPr bwMode="auto">
          <a:xfrm>
            <a:off x="-12700" y="-53975"/>
            <a:ext cx="9237663" cy="6950075"/>
            <a:chOff x="-12878" y="-53664"/>
            <a:chExt cx="9237959" cy="6950300"/>
          </a:xfrm>
        </p:grpSpPr>
        <p:grpSp>
          <p:nvGrpSpPr>
            <p:cNvPr id="5" name="Группа 23"/>
            <p:cNvGrpSpPr>
              <a:grpSpLocks/>
            </p:cNvGrpSpPr>
            <p:nvPr/>
          </p:nvGrpSpPr>
          <p:grpSpPr bwMode="auto">
            <a:xfrm flipV="1">
              <a:off x="7084866" y="-53664"/>
              <a:ext cx="2140215" cy="2350506"/>
              <a:chOff x="5292080" y="2996954"/>
              <a:chExt cx="4200342" cy="4128333"/>
            </a:xfrm>
          </p:grpSpPr>
          <p:pic>
            <p:nvPicPr>
              <p:cNvPr id="12" name="Рисунок 16" descr="7aa641ab4ea3.png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292080" y="4437112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Рисунок 17" descr="7aa641ab4ea3.png"/>
              <p:cNvPicPr>
                <a:picLocks noChangeAspect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6200000" flipH="1">
                <a:off x="6150367" y="3650834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" name="Группа 26"/>
            <p:cNvGrpSpPr>
              <a:grpSpLocks/>
            </p:cNvGrpSpPr>
            <p:nvPr/>
          </p:nvGrpSpPr>
          <p:grpSpPr bwMode="auto">
            <a:xfrm rot="16200000" flipV="1">
              <a:off x="92267" y="-130904"/>
              <a:ext cx="2140215" cy="2350506"/>
              <a:chOff x="5292080" y="2996954"/>
              <a:chExt cx="4200342" cy="4128333"/>
            </a:xfrm>
          </p:grpSpPr>
          <p:pic>
            <p:nvPicPr>
              <p:cNvPr id="10" name="Рисунок 14" descr="7aa641ab4ea3.png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292080" y="4437112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Рисунок 15" descr="7aa641ab4ea3.png"/>
              <p:cNvPicPr>
                <a:picLocks noChangeAspect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6200000" flipH="1">
                <a:off x="6150367" y="3650834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" name="Группа 29"/>
            <p:cNvGrpSpPr>
              <a:grpSpLocks/>
            </p:cNvGrpSpPr>
            <p:nvPr/>
          </p:nvGrpSpPr>
          <p:grpSpPr bwMode="auto">
            <a:xfrm rot="-5400000" flipH="1" flipV="1">
              <a:off x="105146" y="4651276"/>
              <a:ext cx="2140215" cy="2350506"/>
              <a:chOff x="5292080" y="2996954"/>
              <a:chExt cx="4200342" cy="4128333"/>
            </a:xfrm>
          </p:grpSpPr>
          <p:pic>
            <p:nvPicPr>
              <p:cNvPr id="8" name="Рисунок 12" descr="7aa641ab4ea3.png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292080" y="4437112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Рисунок 13" descr="7aa641ab4ea3.png"/>
              <p:cNvPicPr>
                <a:picLocks noChangeAspect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16200000" flipH="1">
                <a:off x="6150367" y="3650834"/>
                <a:ext cx="3995936" cy="2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4" name="Рисунок 18" descr="447783695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2088" y="3573463"/>
            <a:ext cx="11620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ADEB1-5B14-4911-91D7-5F800AE6E3C9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1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015DF-FFE2-477C-94DD-ED49C6C8B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1F07AF-5C7D-421C-8AA6-475E2CDC3928}" type="datetimeFigureOut">
              <a:rPr lang="ru-RU"/>
              <a:pPr>
                <a:defRPr/>
              </a:pPr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148C04-9896-4CFA-A263-4AC8BBBF3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hyperlink" Target="http://graphics.in.ua/cat/PSD.Photo.Frame.With.Lilac.Flowers.2362x1772.jpg" TargetMode="External"/><Relationship Id="rId18" Type="http://schemas.openxmlformats.org/officeDocument/2006/relationships/image" Target="../media/image23.png"/><Relationship Id="rId3" Type="http://schemas.openxmlformats.org/officeDocument/2006/relationships/hyperlink" Target="http://www.coollady.ru/puc/4/siren/25.jpg" TargetMode="External"/><Relationship Id="rId7" Type="http://schemas.openxmlformats.org/officeDocument/2006/relationships/hyperlink" Target="http://liubavyshka.ru/_ph/32/2/447783695.gif?1407428628" TargetMode="External"/><Relationship Id="rId12" Type="http://schemas.openxmlformats.org/officeDocument/2006/relationships/image" Target="../media/image21.jpeg"/><Relationship Id="rId17" Type="http://schemas.openxmlformats.org/officeDocument/2006/relationships/hyperlink" Target="http://i034.radikal.ru/0912/ca/7aa641ab4ea3.png" TargetMode="External"/><Relationship Id="rId2" Type="http://schemas.openxmlformats.org/officeDocument/2006/relationships/image" Target="../media/image17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gif"/><Relationship Id="rId11" Type="http://schemas.openxmlformats.org/officeDocument/2006/relationships/hyperlink" Target="http://www.coollady.ru/puc/4/siren/06.jpg" TargetMode="External"/><Relationship Id="rId5" Type="http://schemas.openxmlformats.org/officeDocument/2006/relationships/hyperlink" Target="http://www.coollady.ru/puc/4/siren/23.jpg" TargetMode="External"/><Relationship Id="rId15" Type="http://schemas.openxmlformats.org/officeDocument/2006/relationships/hyperlink" Target="http://img-fotki.yandex.ru/get/6504/39663434.19b/0_77fc1_e6d91847_M.jpg" TargetMode="External"/><Relationship Id="rId10" Type="http://schemas.openxmlformats.org/officeDocument/2006/relationships/image" Target="../media/image20.jpeg"/><Relationship Id="rId19" Type="http://schemas.openxmlformats.org/officeDocument/2006/relationships/hyperlink" Target="http://img1.liveinternet.ru/images/attach/c/1/63/637/63637715_2caa93e66836.png" TargetMode="External"/><Relationship Id="rId4" Type="http://schemas.openxmlformats.org/officeDocument/2006/relationships/image" Target="../media/image18.jpeg"/><Relationship Id="rId9" Type="http://schemas.openxmlformats.org/officeDocument/2006/relationships/hyperlink" Target="http://www.coollady.ru/puc/4/siren/30.jpg" TargetMode="External"/><Relationship Id="rId1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0372" y="836712"/>
            <a:ext cx="406794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Проект месячника</a:t>
            </a:r>
          </a:p>
          <a:p>
            <a:pPr algn="ctr"/>
            <a:r>
              <a:rPr lang="ru-RU" sz="2800" b="1" i="1" u="sng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«Сирень Памяти»</a:t>
            </a:r>
            <a:r>
              <a:rPr lang="ru-RU" sz="2800" b="1" i="1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посвященного 70-й годовщине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Великой Победы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03350" y="2997200"/>
            <a:ext cx="3600450" cy="29777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i="1" dirty="0">
                <a:solidFill>
                  <a:schemeClr val="tx2">
                    <a:lumMod val="10000"/>
                  </a:schemeClr>
                </a:solidFill>
                <a:latin typeface="+mn-lt"/>
                <a:cs typeface="+mn-cs"/>
              </a:rPr>
              <a:t>автор: </a:t>
            </a: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i="1" dirty="0">
                <a:solidFill>
                  <a:schemeClr val="tx2">
                    <a:lumMod val="10000"/>
                  </a:schemeClr>
                </a:solidFill>
                <a:latin typeface="+mn-lt"/>
                <a:cs typeface="+mn-cs"/>
              </a:rPr>
              <a:t>учитель </a:t>
            </a:r>
            <a:r>
              <a:rPr lang="ru-RU" sz="2400" b="1" i="1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+mn-cs"/>
              </a:rPr>
              <a:t>русского языка и литературы</a:t>
            </a:r>
            <a:endParaRPr lang="ru-RU" sz="2400" b="1" i="1" dirty="0">
              <a:solidFill>
                <a:schemeClr val="tx2">
                  <a:lumMod val="10000"/>
                </a:schemeClr>
              </a:solidFill>
              <a:latin typeface="+mn-lt"/>
              <a:cs typeface="+mn-cs"/>
            </a:endParaRP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i="1" dirty="0" err="1" smtClean="0">
                <a:solidFill>
                  <a:schemeClr val="tx2">
                    <a:lumMod val="10000"/>
                  </a:schemeClr>
                </a:solidFill>
                <a:latin typeface="+mn-lt"/>
                <a:cs typeface="+mn-cs"/>
              </a:rPr>
              <a:t>Татьяненко</a:t>
            </a:r>
            <a:r>
              <a:rPr lang="ru-RU" sz="2400" b="1" i="1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+mn-cs"/>
              </a:rPr>
              <a:t> Оксана </a:t>
            </a:r>
            <a:r>
              <a:rPr lang="ru-RU" sz="2400" b="1" i="1" dirty="0" err="1" smtClean="0">
                <a:solidFill>
                  <a:schemeClr val="tx2">
                    <a:lumMod val="10000"/>
                  </a:schemeClr>
                </a:solidFill>
                <a:latin typeface="+mn-lt"/>
                <a:cs typeface="+mn-cs"/>
              </a:rPr>
              <a:t>Мурмановна</a:t>
            </a:r>
            <a:endParaRPr lang="ru-RU" sz="2400" b="1" i="1" dirty="0">
              <a:solidFill>
                <a:schemeClr val="tx2">
                  <a:lumMod val="10000"/>
                </a:schemeClr>
              </a:solidFill>
              <a:latin typeface="+mn-lt"/>
              <a:cs typeface="+mn-cs"/>
            </a:endParaRP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i="1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+mn-cs"/>
              </a:rPr>
              <a:t>НОУ гимназия </a:t>
            </a: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i="1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+mn-cs"/>
              </a:rPr>
              <a:t>«Школа бизнеса» </a:t>
            </a:r>
            <a:endParaRPr lang="ru-RU" sz="2400" b="1" i="1" dirty="0">
              <a:solidFill>
                <a:schemeClr val="tx2">
                  <a:lumMod val="10000"/>
                </a:schemeClr>
              </a:solidFill>
              <a:latin typeface="+mn-lt"/>
              <a:cs typeface="+mn-cs"/>
            </a:endParaRP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i="1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+mn-cs"/>
              </a:rPr>
              <a:t>г. – к. Сочи</a:t>
            </a:r>
            <a:endParaRPr lang="ru-RU" sz="2400" b="1" i="1" dirty="0">
              <a:solidFill>
                <a:schemeClr val="tx2">
                  <a:lumMod val="10000"/>
                </a:schemeClr>
              </a:solidFill>
              <a:latin typeface="+mn-lt"/>
              <a:cs typeface="+mn-cs"/>
            </a:endParaRP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i="1" dirty="0" smtClean="0">
                <a:solidFill>
                  <a:schemeClr val="tx2">
                    <a:lumMod val="10000"/>
                  </a:schemeClr>
                </a:solidFill>
                <a:latin typeface="+mn-lt"/>
                <a:cs typeface="+mn-cs"/>
              </a:rPr>
              <a:t>2015</a:t>
            </a:r>
            <a:endParaRPr lang="ru-RU" sz="2400" b="1" i="1" dirty="0">
              <a:solidFill>
                <a:schemeClr val="tx2">
                  <a:lumMod val="1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800080"/>
                </a:solidFill>
                <a:latin typeface="+mn-lt"/>
              </a:rPr>
              <a:t>Этапы проведения проекта: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Итоги:</a:t>
            </a:r>
          </a:p>
          <a:p>
            <a:pPr marL="514350" indent="-514350" algn="ctr">
              <a:spcBef>
                <a:spcPts val="0"/>
              </a:spcBef>
              <a:buAutoNum type="arabicPeriod"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Праздничный концерт, посвященный закладке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аллеи «Сирень Памяти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и выпуску «Книги Памяти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на сайте гимназии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spcBef>
                <a:spcPts val="0"/>
              </a:spcBef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2. Награждение участников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проекта (детей и родителей)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21237373">
            <a:off x="1191961" y="1241889"/>
            <a:ext cx="34563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Ваш геройский подвиг не забыть,</a:t>
            </a:r>
          </a:p>
          <a:p>
            <a:pPr algn="ctr" eaLnBrk="0" hangingPunct="0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Пусть года бегут неумолимо,</a:t>
            </a:r>
          </a:p>
          <a:p>
            <a:pPr algn="ctr" eaLnBrk="0" hangingPunct="0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сирени бархатная кисть</a:t>
            </a:r>
          </a:p>
          <a:p>
            <a:pPr algn="ctr" eaLnBrk="0" hangingPunct="0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вашу честь цветёт </a:t>
            </a:r>
          </a:p>
          <a:p>
            <a:pPr algn="ctr" eaLnBrk="0" hangingPunct="0"/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неопалима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908721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spcBef>
                <a:spcPts val="0"/>
              </a:spcBef>
              <a:buNone/>
            </a:pPr>
            <a:r>
              <a:rPr lang="ru-RU" sz="6000" b="1" i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3" name="Picture 7" descr="H:\мама фото\animaciya-2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28092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3152" y="0"/>
            <a:ext cx="601094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0000CC"/>
                  </a:solidFill>
                  <a:prstDash val="solid"/>
                </a:ln>
                <a:solidFill>
                  <a:srgbClr val="0000CC"/>
                </a:solidFill>
                <a:latin typeface="+mn-lt"/>
                <a:cs typeface="+mn-cs"/>
              </a:rPr>
              <a:t>Интернет-ресурсы</a:t>
            </a:r>
          </a:p>
        </p:txBody>
      </p:sp>
      <p:pic>
        <p:nvPicPr>
          <p:cNvPr id="9219" name="Picture 2" descr="2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549275"/>
            <a:ext cx="1116012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2051050" y="765175"/>
            <a:ext cx="108108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100">
                <a:ea typeface="Calibri" pitchFamily="34" charset="0"/>
                <a:cs typeface="Times New Roman" pitchFamily="18" charset="0"/>
                <a:hlinkClick r:id="rId3"/>
              </a:rPr>
              <a:t>http://www.coollady.ru/puc/4/siren/25.jpg</a:t>
            </a:r>
            <a:endParaRPr lang="ru-RU" altLang="ru-RU">
              <a:ea typeface="Calibri" pitchFamily="34" charset="0"/>
            </a:endParaRPr>
          </a:p>
        </p:txBody>
      </p:sp>
      <p:pic>
        <p:nvPicPr>
          <p:cNvPr id="9221" name="Picture 4" descr="2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764704"/>
            <a:ext cx="104298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4067175" y="765175"/>
            <a:ext cx="13684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100">
                <a:ea typeface="Calibri" pitchFamily="34" charset="0"/>
                <a:cs typeface="Times New Roman" pitchFamily="18" charset="0"/>
                <a:hlinkClick r:id="rId5"/>
              </a:rPr>
              <a:t>http://www.coollady.ru/puc/4/siren/23.jpg</a:t>
            </a:r>
            <a:endParaRPr lang="ru-RU" altLang="ru-RU">
              <a:ea typeface="Calibri" pitchFamily="34" charset="0"/>
            </a:endParaRPr>
          </a:p>
        </p:txBody>
      </p:sp>
      <p:pic>
        <p:nvPicPr>
          <p:cNvPr id="9223" name="Picture 6" descr="Птица на ветке цветущего дерев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5600" y="765175"/>
            <a:ext cx="9525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6443663" y="692150"/>
            <a:ext cx="11525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100">
                <a:ea typeface="Calibri" pitchFamily="34" charset="0"/>
                <a:cs typeface="Times New Roman" pitchFamily="18" charset="0"/>
                <a:hlinkClick r:id="rId7"/>
              </a:rPr>
              <a:t>http://liubavyshka.ru/_ph/32/2/447783695.gif?1407428628</a:t>
            </a:r>
            <a:endParaRPr lang="ru-RU" altLang="ru-RU">
              <a:ea typeface="Calibri" pitchFamily="34" charset="0"/>
            </a:endParaRPr>
          </a:p>
        </p:txBody>
      </p:sp>
      <p:pic>
        <p:nvPicPr>
          <p:cNvPr id="9225" name="Picture 8" descr="3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628775"/>
            <a:ext cx="12827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1331913" y="1844675"/>
            <a:ext cx="122396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100">
                <a:ea typeface="Calibri" pitchFamily="34" charset="0"/>
                <a:cs typeface="Times New Roman" pitchFamily="18" charset="0"/>
                <a:hlinkClick r:id="rId9"/>
              </a:rPr>
              <a:t>http://www.coollady.ru/puc/4/siren/30.jpg</a:t>
            </a:r>
            <a:endParaRPr lang="ru-RU" altLang="ru-RU">
              <a:ea typeface="Calibri" pitchFamily="34" charset="0"/>
            </a:endParaRPr>
          </a:p>
        </p:txBody>
      </p:sp>
      <p:pic>
        <p:nvPicPr>
          <p:cNvPr id="9227" name="Picture 10" descr="0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1844824"/>
            <a:ext cx="1185862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3635375" y="1916113"/>
            <a:ext cx="1296988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100">
                <a:ea typeface="Calibri" pitchFamily="34" charset="0"/>
                <a:cs typeface="Times New Roman" pitchFamily="18" charset="0"/>
                <a:hlinkClick r:id="rId11"/>
              </a:rPr>
              <a:t>http://www.coollady.ru/puc/4/siren/06.jpg</a:t>
            </a:r>
            <a:endParaRPr lang="ru-RU" altLang="ru-RU">
              <a:ea typeface="Calibri" pitchFamily="34" charset="0"/>
            </a:endParaRPr>
          </a:p>
        </p:txBody>
      </p:sp>
      <p:pic>
        <p:nvPicPr>
          <p:cNvPr id="9229" name="Picture 12" descr="Сборник поздравительных открыткок к 8 марта Любимой - Белый …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363" y="1844675"/>
            <a:ext cx="1114425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0" name="Rectangle 13"/>
          <p:cNvSpPr>
            <a:spLocks noChangeArrowheads="1"/>
          </p:cNvSpPr>
          <p:nvPr/>
        </p:nvSpPr>
        <p:spPr bwMode="auto">
          <a:xfrm>
            <a:off x="6227763" y="1773238"/>
            <a:ext cx="1223962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1100">
                <a:ea typeface="Calibri" pitchFamily="34" charset="0"/>
                <a:cs typeface="Times New Roman" pitchFamily="18" charset="0"/>
                <a:hlinkClick r:id="rId13"/>
              </a:rPr>
              <a:t>http://graphics.in.ua/cat/PSD.Photo.Frame.With.Lilac.Flowers.2362x1772.jpg</a:t>
            </a:r>
            <a:endParaRPr lang="ru-RU" altLang="ru-RU">
              <a:ea typeface="Calibri" pitchFamily="34" charset="0"/>
            </a:endParaRPr>
          </a:p>
        </p:txBody>
      </p:sp>
      <p:pic>
        <p:nvPicPr>
          <p:cNvPr id="9231" name="Picture 14" descr="0_77fc1_e6d91847_M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997200"/>
            <a:ext cx="1076325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2" name="Rectangle 15"/>
          <p:cNvSpPr>
            <a:spLocks noChangeArrowheads="1"/>
          </p:cNvSpPr>
          <p:nvPr/>
        </p:nvSpPr>
        <p:spPr bwMode="auto">
          <a:xfrm>
            <a:off x="1116013" y="3271108"/>
            <a:ext cx="122396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altLang="ru-RU" sz="1100" dirty="0">
                <a:ea typeface="Calibri" pitchFamily="34" charset="0"/>
                <a:cs typeface="Times New Roman" pitchFamily="18" charset="0"/>
                <a:hlinkClick r:id="rId15"/>
              </a:rPr>
              <a:t>http://img-fotki.yandex.ru/get/6504/39663434.19b/0_77fc1_e6d91847_M.jpg</a:t>
            </a:r>
            <a:endParaRPr lang="ru-RU" altLang="ru-RU" dirty="0">
              <a:ea typeface="Calibri" pitchFamily="34" charset="0"/>
            </a:endParaRPr>
          </a:p>
        </p:txBody>
      </p:sp>
      <p:pic>
        <p:nvPicPr>
          <p:cNvPr id="9233" name="Picture 16" descr="7aa641ab4ea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907704" y="2780928"/>
            <a:ext cx="2305050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4" name="Прямоугольник 17"/>
          <p:cNvSpPr>
            <a:spLocks noChangeArrowheads="1"/>
          </p:cNvSpPr>
          <p:nvPr/>
        </p:nvSpPr>
        <p:spPr bwMode="auto">
          <a:xfrm>
            <a:off x="4356100" y="3357563"/>
            <a:ext cx="9366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 u="sng">
                <a:latin typeface="Times New Roman" pitchFamily="18" charset="0"/>
                <a:hlinkClick r:id="rId17"/>
              </a:rPr>
              <a:t>http://i034.radikal.ru/0912/ca/7aa641ab4ea3.png</a:t>
            </a:r>
            <a:endParaRPr lang="ru-RU" altLang="ru-RU" sz="1100">
              <a:latin typeface="Times New Roman" pitchFamily="18" charset="0"/>
            </a:endParaRPr>
          </a:p>
        </p:txBody>
      </p:sp>
      <p:pic>
        <p:nvPicPr>
          <p:cNvPr id="9235" name="Picture 17" descr=" (700x669, 298Kb)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292725" y="3213100"/>
            <a:ext cx="11271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6" name="Прямоугольник 19"/>
          <p:cNvSpPr>
            <a:spLocks noChangeArrowheads="1"/>
          </p:cNvSpPr>
          <p:nvPr/>
        </p:nvSpPr>
        <p:spPr bwMode="auto">
          <a:xfrm>
            <a:off x="6156325" y="3429000"/>
            <a:ext cx="13684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 u="sng">
                <a:latin typeface="Times New Roman" pitchFamily="18" charset="0"/>
                <a:hlinkClick r:id="rId19"/>
              </a:rPr>
              <a:t>http://img1.liveinternet.ru/images/attach/c/1//63/637/63637715_2caa93e66836.png</a:t>
            </a:r>
            <a:endParaRPr lang="ru-RU" altLang="ru-RU" sz="11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3888432"/>
          </a:xfrm>
        </p:spPr>
        <p:txBody>
          <a:bodyPr/>
          <a:lstStyle/>
          <a:p>
            <a:r>
              <a:rPr lang="ru-RU" altLang="ru-RU" sz="8800" b="1" i="1" dirty="0" smtClean="0">
                <a:latin typeface="+mn-lt"/>
              </a:rPr>
              <a:t>посвящается…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395536" y="404665"/>
            <a:ext cx="8064896" cy="1080119"/>
          </a:xfrm>
        </p:spPr>
        <p:txBody>
          <a:bodyPr/>
          <a:lstStyle/>
          <a:p>
            <a:pPr algn="r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Нашим родным и близким,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Дедам и прадедам,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Тем, кто не вернулся с полей сражений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altLang="ru-RU" dirty="0" smtClean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462337"/>
            <a:ext cx="3744913" cy="339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b="1" dirty="0" smtClean="0">
                <a:solidFill>
                  <a:srgbClr val="800080"/>
                </a:solidFill>
                <a:latin typeface="+mn-lt"/>
              </a:rPr>
              <a:t>Цель проекта</a:t>
            </a:r>
            <a:endParaRPr lang="ru-RU" sz="7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Воспитание </a:t>
            </a:r>
            <a:r>
              <a:rPr lang="ru-RU" sz="3600" b="1" dirty="0" smtClean="0">
                <a:solidFill>
                  <a:srgbClr val="002060"/>
                </a:solidFill>
              </a:rPr>
              <a:t>патриотизма и чувства </a:t>
            </a:r>
            <a:r>
              <a:rPr lang="ru-RU" sz="3600" b="1" dirty="0" smtClean="0">
                <a:solidFill>
                  <a:srgbClr val="002060"/>
                </a:solidFill>
              </a:rPr>
              <a:t>гордости </a:t>
            </a:r>
            <a:r>
              <a:rPr lang="ru-RU" sz="3600" b="1" dirty="0" smtClean="0">
                <a:solidFill>
                  <a:srgbClr val="002060"/>
                </a:solidFill>
              </a:rPr>
              <a:t>за свою семью и Родину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в </a:t>
            </a:r>
            <a:r>
              <a:rPr lang="ru-RU" sz="3600" b="1" dirty="0" smtClean="0">
                <a:solidFill>
                  <a:srgbClr val="002060"/>
                </a:solidFill>
              </a:rPr>
              <a:t>целом </a:t>
            </a:r>
            <a:r>
              <a:rPr lang="ru-RU" sz="3600" b="1" dirty="0" smtClean="0">
                <a:solidFill>
                  <a:srgbClr val="002060"/>
                </a:solidFill>
              </a:rPr>
              <a:t>посредством </a:t>
            </a:r>
            <a:r>
              <a:rPr lang="ru-RU" sz="3600" b="1" dirty="0" smtClean="0">
                <a:solidFill>
                  <a:srgbClr val="002060"/>
                </a:solidFill>
              </a:rPr>
              <a:t>сопричастности создания </a:t>
            </a:r>
            <a:r>
              <a:rPr lang="ru-RU" sz="3600" b="1" dirty="0" smtClean="0">
                <a:solidFill>
                  <a:srgbClr val="002060"/>
                </a:solidFill>
              </a:rPr>
              <a:t>книги и аллеи </a:t>
            </a:r>
            <a:r>
              <a:rPr lang="ru-RU" sz="3600" b="1" dirty="0" smtClean="0">
                <a:solidFill>
                  <a:srgbClr val="002060"/>
                </a:solidFill>
              </a:rPr>
              <a:t>из </a:t>
            </a:r>
            <a:r>
              <a:rPr lang="ru-RU" sz="3600" b="1" dirty="0" smtClean="0">
                <a:solidFill>
                  <a:srgbClr val="002060"/>
                </a:solidFill>
              </a:rPr>
              <a:t>кустов сирени как исторической 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памяти </a:t>
            </a:r>
            <a:r>
              <a:rPr lang="ru-RU" sz="3600" b="1" dirty="0" smtClean="0">
                <a:solidFill>
                  <a:srgbClr val="002060"/>
                </a:solidFill>
              </a:rPr>
              <a:t>об участниках 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3600" b="1" smtClean="0">
                <a:solidFill>
                  <a:srgbClr val="002060"/>
                </a:solidFill>
              </a:rPr>
              <a:t>Великой Отечественной войны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b="1" dirty="0" smtClean="0">
                <a:solidFill>
                  <a:srgbClr val="800080"/>
                </a:solidFill>
                <a:latin typeface="+mn-lt"/>
              </a:rPr>
              <a:t>Задачи проекта</a:t>
            </a:r>
            <a:endParaRPr lang="ru-RU" sz="7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Arial" charset="0"/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Вовлечение в проектную деятельность учащихся и родителей классного коллектива;</a:t>
            </a:r>
          </a:p>
          <a:p>
            <a:pPr marL="514350" indent="-514350" algn="ctr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Формирование у детей интереса к истории своей семьи, своего народа;</a:t>
            </a:r>
          </a:p>
          <a:p>
            <a:pPr marL="514350" indent="-514350" algn="ctr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Воспитание нравственно-патриотических качеств учащихся, уважительного отношения к старшему поколению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/>
          <a:lstStyle/>
          <a:p>
            <a:r>
              <a:rPr lang="ru-RU" sz="5400" b="1" dirty="0" smtClean="0">
                <a:solidFill>
                  <a:srgbClr val="800080"/>
                </a:solidFill>
                <a:latin typeface="+mn-lt"/>
              </a:rPr>
              <a:t>Продукт проектной деятельности:</a:t>
            </a:r>
            <a:r>
              <a:rPr lang="ru-RU" b="1" dirty="0" smtClean="0">
                <a:solidFill>
                  <a:srgbClr val="800080"/>
                </a:solidFill>
              </a:rPr>
              <a:t/>
            </a:r>
            <a:br>
              <a:rPr lang="ru-RU" b="1" dirty="0" smtClean="0">
                <a:solidFill>
                  <a:srgbClr val="800080"/>
                </a:solidFill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pPr marL="514350" indent="-514350" algn="r">
              <a:spcBef>
                <a:spcPts val="0"/>
              </a:spcBef>
              <a:buAutoNum type="arabicPeriod"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 «Книга Памяти» с рассказами учеников об истории своей семьи в годы </a:t>
            </a:r>
          </a:p>
          <a:p>
            <a:pPr marL="514350" indent="-514350" algn="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Великой Отечественной войны, размещенная на сайте гимназии;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         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2. Посадка 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а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ллеи «Сирень Памяти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», 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    которая 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впоследствии станет </a:t>
            </a:r>
            <a:endParaRPr lang="ru-RU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    школьной традицией</a:t>
            </a:r>
            <a:endParaRPr lang="ru-RU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49688">
            <a:off x="-55221" y="1781098"/>
            <a:ext cx="2594099" cy="2078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92150"/>
            <a:ext cx="8229600" cy="504825"/>
          </a:xfrm>
        </p:spPr>
        <p:txBody>
          <a:bodyPr/>
          <a:lstStyle/>
          <a:p>
            <a:r>
              <a:rPr lang="ru-RU" b="1" dirty="0" smtClean="0">
                <a:solidFill>
                  <a:srgbClr val="800080"/>
                </a:solidFill>
                <a:latin typeface="+mn-lt"/>
              </a:rPr>
              <a:t>Этапы проведения проекта:</a:t>
            </a:r>
            <a:br>
              <a:rPr lang="ru-RU" b="1" dirty="0" smtClean="0">
                <a:solidFill>
                  <a:srgbClr val="800080"/>
                </a:solidFill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981075"/>
            <a:ext cx="8229600" cy="5145088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Подготовительный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(2-я неделя апреля)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Составление плана работы на месяц, распределение обязанностей между учащимися и родителями;</a:t>
            </a:r>
          </a:p>
          <a:p>
            <a:pPr algn="ctr">
              <a:spcBef>
                <a:spcPts val="0"/>
              </a:spcBef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Сбор материала о семьях учащихся в годы ВОВ</a:t>
            </a:r>
            <a:endParaRPr lang="ru-RU" dirty="0"/>
          </a:p>
        </p:txBody>
      </p:sp>
      <p:pic>
        <p:nvPicPr>
          <p:cNvPr id="5" name="Picture 16" descr="7aa641ab4ea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5589240"/>
            <a:ext cx="3528392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2850" y="620713"/>
            <a:ext cx="7931150" cy="431800"/>
          </a:xfrm>
        </p:spPr>
        <p:txBody>
          <a:bodyPr/>
          <a:lstStyle/>
          <a:p>
            <a:r>
              <a:rPr lang="ru-RU" b="1" dirty="0" smtClean="0">
                <a:solidFill>
                  <a:srgbClr val="800080"/>
                </a:solidFill>
                <a:latin typeface="+mn-lt"/>
              </a:rPr>
              <a:t>Этапы проведения проекта:</a:t>
            </a:r>
            <a:br>
              <a:rPr lang="ru-RU" b="1" dirty="0" smtClean="0">
                <a:solidFill>
                  <a:srgbClr val="800080"/>
                </a:solidFill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65175"/>
            <a:ext cx="8229600" cy="5832475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Основной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(3-я и 4-я недели апреля)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Составление индивидуальных рассказов учащимися совместно с родителями об истории своей семьи в годы ВОВ;</a:t>
            </a:r>
          </a:p>
          <a:p>
            <a:pPr algn="ctr">
              <a:spcBef>
                <a:spcPts val="0"/>
              </a:spcBef>
              <a:buFontTx/>
              <a:buChar char="-"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Изготовление памятной доски с именами участников ВОВ на основе сообщений, созданных учениками;</a:t>
            </a:r>
          </a:p>
          <a:p>
            <a:pPr algn="ctr">
              <a:spcBef>
                <a:spcPts val="0"/>
              </a:spcBef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Подборка кустов сирени</a:t>
            </a:r>
          </a:p>
          <a:p>
            <a:pPr algn="ctr">
              <a:spcBef>
                <a:spcPts val="0"/>
              </a:spcBef>
              <a:buFontTx/>
              <a:buChar char="-"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692150"/>
            <a:ext cx="8229600" cy="504825"/>
          </a:xfrm>
        </p:spPr>
        <p:txBody>
          <a:bodyPr/>
          <a:lstStyle/>
          <a:p>
            <a:r>
              <a:rPr lang="ru-RU" b="1" dirty="0" smtClean="0">
                <a:solidFill>
                  <a:srgbClr val="800080"/>
                </a:solidFill>
                <a:latin typeface="+mn-lt"/>
              </a:rPr>
              <a:t>Этапы проведения проекта:</a:t>
            </a:r>
            <a:r>
              <a:rPr lang="ru-RU" b="1" dirty="0" smtClean="0">
                <a:solidFill>
                  <a:srgbClr val="800080"/>
                </a:solidFill>
              </a:rPr>
              <a:t/>
            </a:r>
            <a:br>
              <a:rPr lang="ru-RU" b="1" dirty="0" smtClean="0">
                <a:solidFill>
                  <a:srgbClr val="80008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908050"/>
            <a:ext cx="8229600" cy="5218113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Заключительный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(1-я неделя мая)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«Книги Памяти» с рассказами учащихся и семейными фотографиями на сайте гимназии;</a:t>
            </a:r>
          </a:p>
          <a:p>
            <a:pPr algn="ctr">
              <a:spcBef>
                <a:spcPts val="0"/>
              </a:spcBef>
              <a:buFontTx/>
              <a:buChar char="-"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Распространение «Книги Памяти» через социальные сети и другие сайты;</a:t>
            </a:r>
          </a:p>
          <a:p>
            <a:pPr algn="r">
              <a:spcBef>
                <a:spcPts val="0"/>
              </a:spcBef>
              <a:buFontTx/>
              <a:buChar char="-"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флешбука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 данной книге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63284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800080"/>
                </a:solidFill>
                <a:latin typeface="+mn-lt"/>
              </a:rPr>
              <a:t>Этапы проведения проекта:</a:t>
            </a:r>
          </a:p>
          <a:p>
            <a:pPr algn="ctr">
              <a:spcBef>
                <a:spcPts val="0"/>
              </a:spcBef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3600" b="1" dirty="0" smtClean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Кульминационный момент –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посадка кустов сирени и открытие памятной доски с именами участников ВОВ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3250_qvQ">
  <a:themeElements>
    <a:clrScheme name="цветочная">
      <a:dk1>
        <a:srgbClr val="FF5050"/>
      </a:dk1>
      <a:lt1>
        <a:srgbClr val="FFFFCC"/>
      </a:lt1>
      <a:dk2>
        <a:srgbClr val="CC99FF"/>
      </a:dk2>
      <a:lt2>
        <a:srgbClr val="CCFFCC"/>
      </a:lt2>
      <a:accent1>
        <a:srgbClr val="33CCFF"/>
      </a:accent1>
      <a:accent2>
        <a:srgbClr val="FF66CC"/>
      </a:accent2>
      <a:accent3>
        <a:srgbClr val="99FF99"/>
      </a:accent3>
      <a:accent4>
        <a:srgbClr val="CC66FF"/>
      </a:accent4>
      <a:accent5>
        <a:srgbClr val="66FFCC"/>
      </a:accent5>
      <a:accent6>
        <a:srgbClr val="FFCC66"/>
      </a:accent6>
      <a:hlink>
        <a:srgbClr val="0000FF"/>
      </a:hlink>
      <a:folHlink>
        <a:srgbClr val="6666F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43250_qvQ</Template>
  <TotalTime>152</TotalTime>
  <Words>383</Words>
  <Application>Microsoft Office PowerPoint</Application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43250_qvQ</vt:lpstr>
      <vt:lpstr>Слайд 1</vt:lpstr>
      <vt:lpstr>посвящается…</vt:lpstr>
      <vt:lpstr>Цель проекта</vt:lpstr>
      <vt:lpstr>Задачи проекта</vt:lpstr>
      <vt:lpstr>Продукт проектной деятельности: </vt:lpstr>
      <vt:lpstr>Этапы проведения проекта: </vt:lpstr>
      <vt:lpstr>Этапы проведения проекта: </vt:lpstr>
      <vt:lpstr>Этапы проведения проекта: </vt:lpstr>
      <vt:lpstr>Слайд 9</vt:lpstr>
      <vt:lpstr>Слайд 10</vt:lpstr>
      <vt:lpstr>Слайд 11</vt:lpstr>
      <vt:lpstr>Слайд 12</vt:lpstr>
      <vt:lpstr>Слайд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14</cp:revision>
  <dcterms:created xsi:type="dcterms:W3CDTF">2015-03-25T14:51:46Z</dcterms:created>
  <dcterms:modified xsi:type="dcterms:W3CDTF">2015-03-25T17:45:45Z</dcterms:modified>
</cp:coreProperties>
</file>