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1" r:id="rId4"/>
    <p:sldId id="272" r:id="rId5"/>
    <p:sldId id="273" r:id="rId6"/>
    <p:sldId id="274" r:id="rId7"/>
    <p:sldId id="258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70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21" TargetMode="External"/><Relationship Id="rId13" Type="http://schemas.openxmlformats.org/officeDocument/2006/relationships/hyperlink" Target="http://ru.wikipedia.org/wiki/1940_%D0%B3%D0%BE%D0%B4" TargetMode="External"/><Relationship Id="rId3" Type="http://schemas.openxmlformats.org/officeDocument/2006/relationships/hyperlink" Target="http://ru.wikipedia.org/wiki/1912" TargetMode="External"/><Relationship Id="rId7" Type="http://schemas.openxmlformats.org/officeDocument/2006/relationships/hyperlink" Target="http://ru.wikipedia.org/wiki/1916" TargetMode="External"/><Relationship Id="rId12" Type="http://schemas.openxmlformats.org/officeDocument/2006/relationships/hyperlink" Target="http://ru.wikipedia.org/wiki/1928" TargetMode="External"/><Relationship Id="rId2" Type="http://schemas.openxmlformats.org/officeDocument/2006/relationships/hyperlink" Target="http://ru.wikipedia.org/wiki/19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22" TargetMode="External"/><Relationship Id="rId11" Type="http://schemas.openxmlformats.org/officeDocument/2006/relationships/hyperlink" Target="http://ru.wikipedia.org/wiki/1924" TargetMode="External"/><Relationship Id="rId5" Type="http://schemas.openxmlformats.org/officeDocument/2006/relationships/hyperlink" Target="http://ru.wikipedia.org/wiki/1915" TargetMode="External"/><Relationship Id="rId10" Type="http://schemas.openxmlformats.org/officeDocument/2006/relationships/hyperlink" Target="http://ru.wikipedia.org/wiki/1923" TargetMode="External"/><Relationship Id="rId4" Type="http://schemas.openxmlformats.org/officeDocument/2006/relationships/hyperlink" Target="http://ru.wikipedia.org/wiki/1913" TargetMode="External"/><Relationship Id="rId9" Type="http://schemas.openxmlformats.org/officeDocument/2006/relationships/hyperlink" Target="http://ru.wikipedia.org/wiki/19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14620"/>
            <a:ext cx="3000396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bg1">
                    <a:lumMod val="95000"/>
                  </a:schemeClr>
                </a:solidFill>
              </a:rPr>
              <a:t>ВВЫСЬ…</a:t>
            </a:r>
            <a:endParaRPr lang="ru-RU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928670"/>
            <a:ext cx="4686304" cy="757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 Я и жизнь маню, я и смерть маню В легкий дар моему огню.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 descr="C:\Users\123\Documents\Downloads\феникс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714356"/>
            <a:ext cx="5715040" cy="548695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143240" y="1071546"/>
            <a:ext cx="1928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Ввысь…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4143380"/>
            <a:ext cx="3610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Я и жизнь маню, я и смерть маню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В легкий дар моему огню. 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Вы, идущие мимо меня.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500174"/>
            <a:ext cx="4543428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 Вы, идущие мимо меня</a:t>
            </a:r>
            <a:br>
              <a:rPr lang="ru-RU" dirty="0" smtClean="0"/>
            </a:br>
            <a:r>
              <a:rPr lang="ru-RU" dirty="0" smtClean="0"/>
              <a:t>К не моим и сомнительным чарам, —</a:t>
            </a:r>
            <a:br>
              <a:rPr lang="ru-RU" dirty="0" smtClean="0"/>
            </a:br>
            <a:r>
              <a:rPr lang="ru-RU" dirty="0" smtClean="0"/>
              <a:t>Если б знали вы, сколько огня,</a:t>
            </a:r>
            <a:br>
              <a:rPr lang="ru-RU" dirty="0" smtClean="0"/>
            </a:br>
            <a:r>
              <a:rPr lang="ru-RU" dirty="0" smtClean="0"/>
              <a:t>Сколько жизни, растраченной даром,</a:t>
            </a:r>
          </a:p>
          <a:p>
            <a:pPr>
              <a:buNone/>
            </a:pPr>
            <a:r>
              <a:rPr lang="ru-RU" dirty="0" smtClean="0"/>
              <a:t>       И какой героический пыл</a:t>
            </a:r>
            <a:br>
              <a:rPr lang="ru-RU" dirty="0" smtClean="0"/>
            </a:br>
            <a:r>
              <a:rPr lang="ru-RU" dirty="0" smtClean="0"/>
              <a:t>На случайную тень и на шорох...</a:t>
            </a:r>
            <a:br>
              <a:rPr lang="ru-RU" dirty="0" smtClean="0"/>
            </a:br>
            <a:r>
              <a:rPr lang="ru-RU" dirty="0" smtClean="0"/>
              <a:t>И как сердце мне испепелил</a:t>
            </a:r>
            <a:br>
              <a:rPr lang="ru-RU" dirty="0" smtClean="0"/>
            </a:br>
            <a:r>
              <a:rPr lang="ru-RU" dirty="0" smtClean="0"/>
              <a:t>Этот даром истраченный порох.  </a:t>
            </a:r>
          </a:p>
          <a:p>
            <a:pPr>
              <a:buNone/>
            </a:pPr>
            <a:r>
              <a:rPr lang="ru-RU" dirty="0" smtClean="0"/>
              <a:t>       О, летящие в ночь поезда,</a:t>
            </a:r>
            <a:br>
              <a:rPr lang="ru-RU" dirty="0" smtClean="0"/>
            </a:br>
            <a:r>
              <a:rPr lang="ru-RU" dirty="0" smtClean="0"/>
              <a:t>Уносящие сон на вокзале...</a:t>
            </a:r>
            <a:br>
              <a:rPr lang="ru-RU" dirty="0" smtClean="0"/>
            </a:br>
            <a:r>
              <a:rPr lang="ru-RU" dirty="0" smtClean="0"/>
              <a:t>Впрочем, знаю я, что и тогда</a:t>
            </a:r>
            <a:br>
              <a:rPr lang="ru-RU" dirty="0" smtClean="0"/>
            </a:br>
            <a:r>
              <a:rPr lang="ru-RU" dirty="0" smtClean="0"/>
              <a:t>Не узнали бы вы — если б знали —</a:t>
            </a:r>
          </a:p>
          <a:p>
            <a:pPr>
              <a:buNone/>
            </a:pPr>
            <a:r>
              <a:rPr lang="ru-RU" dirty="0" smtClean="0"/>
              <a:t>       Почему мои речи резки</a:t>
            </a:r>
            <a:br>
              <a:rPr lang="ru-RU" dirty="0" smtClean="0"/>
            </a:br>
            <a:r>
              <a:rPr lang="ru-RU" dirty="0" smtClean="0"/>
              <a:t>В вечном дыме моей папиросы,—</a:t>
            </a:r>
            <a:br>
              <a:rPr lang="ru-RU" dirty="0" smtClean="0"/>
            </a:br>
            <a:r>
              <a:rPr lang="ru-RU" dirty="0" smtClean="0"/>
              <a:t>Сколько темной и грозной тоски</a:t>
            </a:r>
            <a:br>
              <a:rPr lang="ru-RU" dirty="0" smtClean="0"/>
            </a:br>
            <a:r>
              <a:rPr lang="ru-RU" dirty="0" smtClean="0"/>
              <a:t>В голове моей светловолосой.</a:t>
            </a:r>
          </a:p>
          <a:p>
            <a:pPr>
              <a:buNone/>
            </a:pPr>
            <a:r>
              <a:rPr lang="ru-RU" dirty="0" smtClean="0"/>
              <a:t>                                    17 мая 1913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Голуби реют серебряные…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428736"/>
            <a:ext cx="5614998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Голуби реют серебряные,</a:t>
            </a:r>
            <a:br>
              <a:rPr lang="ru-RU" dirty="0" smtClean="0"/>
            </a:br>
            <a:r>
              <a:rPr lang="ru-RU" dirty="0" smtClean="0"/>
              <a:t>             растерянные, вечерние...</a:t>
            </a:r>
            <a:br>
              <a:rPr lang="ru-RU" dirty="0" smtClean="0"/>
            </a:br>
            <a:r>
              <a:rPr lang="ru-RU" dirty="0" smtClean="0"/>
              <a:t>Материнское мое благословение</a:t>
            </a:r>
            <a:br>
              <a:rPr lang="ru-RU" dirty="0" smtClean="0"/>
            </a:br>
            <a:r>
              <a:rPr lang="ru-RU" dirty="0" smtClean="0"/>
              <a:t>Над тобой, мой жалобный</a:t>
            </a:r>
            <a:br>
              <a:rPr lang="ru-RU" dirty="0" smtClean="0"/>
            </a:br>
            <a:r>
              <a:rPr lang="ru-RU" dirty="0" smtClean="0"/>
              <a:t>Вороненок.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Иссиня-черное, </a:t>
            </a:r>
            <a:r>
              <a:rPr lang="ru-RU" dirty="0" err="1" smtClean="0"/>
              <a:t>исчерна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Синее твое оперение.</a:t>
            </a:r>
            <a:br>
              <a:rPr lang="ru-RU" dirty="0" smtClean="0"/>
            </a:br>
            <a:r>
              <a:rPr lang="ru-RU" dirty="0" smtClean="0"/>
              <a:t>Жесткая, жадная, жаркая</a:t>
            </a:r>
            <a:br>
              <a:rPr lang="ru-RU" dirty="0" smtClean="0"/>
            </a:br>
            <a:r>
              <a:rPr lang="ru-RU" dirty="0" smtClean="0"/>
              <a:t>Масть.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Было еще двое</a:t>
            </a:r>
            <a:br>
              <a:rPr lang="ru-RU" dirty="0" smtClean="0"/>
            </a:br>
            <a:r>
              <a:rPr lang="ru-RU" dirty="0" smtClean="0"/>
              <a:t>Той же масти — черной молнией </a:t>
            </a:r>
            <a:r>
              <a:rPr lang="ru-RU" dirty="0" err="1" smtClean="0"/>
              <a:t>сгасли</a:t>
            </a:r>
            <a:r>
              <a:rPr lang="ru-RU" dirty="0" smtClean="0"/>
              <a:t>!—</a:t>
            </a:r>
            <a:br>
              <a:rPr lang="ru-RU" dirty="0" smtClean="0"/>
            </a:br>
            <a:r>
              <a:rPr lang="ru-RU" dirty="0" smtClean="0"/>
              <a:t>Лермонтов, Бонапарт.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Выпустила я тебя в небо,</a:t>
            </a:r>
            <a:br>
              <a:rPr lang="ru-RU" dirty="0" smtClean="0"/>
            </a:br>
            <a:r>
              <a:rPr lang="ru-RU" dirty="0" smtClean="0"/>
              <a:t>Лети себе, лети, болезный!</a:t>
            </a:r>
            <a:br>
              <a:rPr lang="ru-RU" dirty="0" smtClean="0"/>
            </a:br>
            <a:r>
              <a:rPr lang="ru-RU" dirty="0" smtClean="0"/>
              <a:t>Смиренные, благословенные</a:t>
            </a:r>
            <a:br>
              <a:rPr lang="ru-RU" dirty="0" smtClean="0"/>
            </a:br>
            <a:r>
              <a:rPr lang="ru-RU" dirty="0" smtClean="0"/>
              <a:t>Голуби реют серебряные,</a:t>
            </a:r>
            <a:br>
              <a:rPr lang="ru-RU" dirty="0" smtClean="0"/>
            </a:br>
            <a:r>
              <a:rPr lang="ru-RU" dirty="0" smtClean="0"/>
              <a:t>Серебряные над тобой. </a:t>
            </a:r>
          </a:p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12 марта 1916 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И не спасут ни стансы, ни созвездья…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357298"/>
            <a:ext cx="4829180" cy="535785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И не спасут ни стансы, ни созвездья.</a:t>
            </a:r>
            <a:br>
              <a:rPr lang="ru-RU" dirty="0" smtClean="0"/>
            </a:br>
            <a:r>
              <a:rPr lang="ru-RU" dirty="0" smtClean="0"/>
              <a:t>А это называется — возмездье</a:t>
            </a:r>
            <a:br>
              <a:rPr lang="ru-RU" dirty="0" smtClean="0"/>
            </a:br>
            <a:r>
              <a:rPr lang="ru-RU" dirty="0" smtClean="0"/>
              <a:t>За то, что каждый раз,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Стан разгибая над строкой упорной,</a:t>
            </a:r>
            <a:br>
              <a:rPr lang="ru-RU" dirty="0" smtClean="0"/>
            </a:br>
            <a:r>
              <a:rPr lang="ru-RU" dirty="0" smtClean="0"/>
              <a:t>Искала я над лбом своим просторным</a:t>
            </a:r>
            <a:br>
              <a:rPr lang="ru-RU" dirty="0" smtClean="0"/>
            </a:br>
            <a:r>
              <a:rPr lang="ru-RU" dirty="0" smtClean="0"/>
              <a:t>Звезд только, а не глаз.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самодержцем вас признав на веру,—</a:t>
            </a:r>
            <a:br>
              <a:rPr lang="ru-RU" dirty="0" smtClean="0"/>
            </a:br>
            <a:r>
              <a:rPr lang="ru-RU" dirty="0" smtClean="0"/>
              <a:t>Ах, ни единый миг, прекрасный Эрос,</a:t>
            </a:r>
            <a:br>
              <a:rPr lang="ru-RU" dirty="0" smtClean="0"/>
            </a:br>
            <a:r>
              <a:rPr lang="ru-RU" dirty="0" smtClean="0"/>
              <a:t>Без вас мне не был пуст!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по ночам, в торжественных туманах,</a:t>
            </a:r>
            <a:br>
              <a:rPr lang="ru-RU" dirty="0" smtClean="0"/>
            </a:br>
            <a:r>
              <a:rPr lang="ru-RU" dirty="0" smtClean="0"/>
              <a:t>Искала я у нежных уст румяных —</a:t>
            </a:r>
            <a:br>
              <a:rPr lang="ru-RU" dirty="0" smtClean="0"/>
            </a:br>
            <a:r>
              <a:rPr lang="ru-RU" dirty="0" smtClean="0"/>
              <a:t>Рифм только, а не уст.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Возмездие за то, что злейшим судьям</a:t>
            </a:r>
            <a:br>
              <a:rPr lang="ru-RU" dirty="0" smtClean="0"/>
            </a:br>
            <a:r>
              <a:rPr lang="ru-RU" dirty="0" smtClean="0"/>
              <a:t>Была — как снег, что здесь, под левой грудью</a:t>
            </a:r>
            <a:br>
              <a:rPr lang="ru-RU" dirty="0" smtClean="0"/>
            </a:br>
            <a:r>
              <a:rPr lang="ru-RU" dirty="0" smtClean="0"/>
              <a:t>Вечный апофеоз!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 с глазу на глаз с молодым Востоком</a:t>
            </a:r>
            <a:br>
              <a:rPr lang="ru-RU" dirty="0" smtClean="0"/>
            </a:br>
            <a:r>
              <a:rPr lang="ru-RU" dirty="0" smtClean="0"/>
              <a:t>Искала я на лбу своем высоком</a:t>
            </a:r>
            <a:br>
              <a:rPr lang="ru-RU" dirty="0" smtClean="0"/>
            </a:br>
            <a:r>
              <a:rPr lang="ru-RU" dirty="0" smtClean="0"/>
              <a:t>Зорь только, а не роз!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   20 мая 1920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Моим стихам.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428736"/>
            <a:ext cx="5472122" cy="4972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Моим стихам, написанным так рано,</a:t>
            </a:r>
            <a:br>
              <a:rPr lang="ru-RU" dirty="0" smtClean="0"/>
            </a:br>
            <a:r>
              <a:rPr lang="ru-RU" dirty="0" smtClean="0"/>
              <a:t>Что и не знала я, что я - поэт,</a:t>
            </a:r>
            <a:br>
              <a:rPr lang="ru-RU" dirty="0" smtClean="0"/>
            </a:br>
            <a:r>
              <a:rPr lang="ru-RU" dirty="0" smtClean="0"/>
              <a:t>Сорвавшимся, как брызги из фонтана,</a:t>
            </a:r>
            <a:br>
              <a:rPr lang="ru-RU" dirty="0" smtClean="0"/>
            </a:br>
            <a:r>
              <a:rPr lang="ru-RU" dirty="0" smtClean="0"/>
              <a:t>Как искры из ракет,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Ворвавшимся, как маленькие черти,</a:t>
            </a:r>
            <a:br>
              <a:rPr lang="ru-RU" dirty="0" smtClean="0"/>
            </a:br>
            <a:r>
              <a:rPr lang="ru-RU" dirty="0" smtClean="0"/>
              <a:t>В святилище, где сон и фимиам,</a:t>
            </a:r>
            <a:br>
              <a:rPr lang="ru-RU" dirty="0" smtClean="0"/>
            </a:br>
            <a:r>
              <a:rPr lang="ru-RU" dirty="0" smtClean="0"/>
              <a:t>Моим стихам о юности и смерти,</a:t>
            </a:r>
            <a:br>
              <a:rPr lang="ru-RU" dirty="0" smtClean="0"/>
            </a:br>
            <a:r>
              <a:rPr lang="ru-RU" dirty="0" smtClean="0"/>
              <a:t>- Нечитанным стихам! -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Разбросанным в пыли по магазинам</a:t>
            </a:r>
            <a:br>
              <a:rPr lang="ru-RU" dirty="0" smtClean="0"/>
            </a:br>
            <a:r>
              <a:rPr lang="ru-RU" dirty="0" smtClean="0"/>
              <a:t>(Где их никто не брал и не берет!),</a:t>
            </a:r>
            <a:br>
              <a:rPr lang="ru-RU" dirty="0" smtClean="0"/>
            </a:br>
            <a:r>
              <a:rPr lang="ru-RU" dirty="0" smtClean="0"/>
              <a:t>Моим стихам, как драгоценным винам,</a:t>
            </a:r>
            <a:br>
              <a:rPr lang="ru-RU" dirty="0" smtClean="0"/>
            </a:br>
            <a:r>
              <a:rPr lang="ru-RU" dirty="0" smtClean="0"/>
              <a:t>Настанет свой черед.</a:t>
            </a:r>
          </a:p>
          <a:p>
            <a:pPr>
              <a:buNone/>
            </a:pPr>
            <a:endParaRPr lang="ru-RU" sz="2600" i="1" dirty="0" smtClean="0"/>
          </a:p>
          <a:p>
            <a:pPr>
              <a:buNone/>
            </a:pPr>
            <a:r>
              <a:rPr lang="ru-RU" sz="2600" i="1" dirty="0" smtClean="0"/>
              <a:t>                                                      Май 1913, Коктебель</a:t>
            </a: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28604"/>
            <a:ext cx="4757742" cy="1082660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Август - астры.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428736"/>
            <a:ext cx="4329114" cy="51149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Август - астры,</a:t>
            </a:r>
            <a:br>
              <a:rPr lang="ru-RU" dirty="0" smtClean="0"/>
            </a:br>
            <a:r>
              <a:rPr lang="ru-RU" dirty="0" smtClean="0"/>
              <a:t>Август - звезды,</a:t>
            </a:r>
            <a:br>
              <a:rPr lang="ru-RU" dirty="0" smtClean="0"/>
            </a:br>
            <a:r>
              <a:rPr lang="ru-RU" dirty="0" smtClean="0"/>
              <a:t>Август - грозди</a:t>
            </a:r>
            <a:br>
              <a:rPr lang="ru-RU" dirty="0" smtClean="0"/>
            </a:br>
            <a:r>
              <a:rPr lang="ru-RU" dirty="0" smtClean="0"/>
              <a:t>Винограда и рябины</a:t>
            </a:r>
            <a:br>
              <a:rPr lang="ru-RU" dirty="0" smtClean="0"/>
            </a:br>
            <a:r>
              <a:rPr lang="ru-RU" dirty="0" smtClean="0"/>
              <a:t>Ржавой - август!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Полновесным, благосклонным</a:t>
            </a:r>
            <a:br>
              <a:rPr lang="ru-RU" dirty="0" smtClean="0"/>
            </a:br>
            <a:r>
              <a:rPr lang="ru-RU" dirty="0" smtClean="0"/>
              <a:t>Яблоком своим имперским,</a:t>
            </a:r>
            <a:br>
              <a:rPr lang="ru-RU" dirty="0" smtClean="0"/>
            </a:br>
            <a:r>
              <a:rPr lang="ru-RU" dirty="0" smtClean="0"/>
              <a:t>Как дитя, играешь, август.</a:t>
            </a:r>
            <a:br>
              <a:rPr lang="ru-RU" dirty="0" smtClean="0"/>
            </a:br>
            <a:r>
              <a:rPr lang="ru-RU" dirty="0" smtClean="0"/>
              <a:t>Как ладонью, гладишь сердце</a:t>
            </a:r>
            <a:br>
              <a:rPr lang="ru-RU" dirty="0" smtClean="0"/>
            </a:br>
            <a:r>
              <a:rPr lang="ru-RU" dirty="0" smtClean="0"/>
              <a:t>Именем своим имперским:</a:t>
            </a:r>
            <a:br>
              <a:rPr lang="ru-RU" dirty="0" smtClean="0"/>
            </a:br>
            <a:r>
              <a:rPr lang="ru-RU" dirty="0" smtClean="0"/>
              <a:t>Август!- Сердце!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Месяц поздних поцелуев,</a:t>
            </a:r>
            <a:br>
              <a:rPr lang="ru-RU" dirty="0" smtClean="0"/>
            </a:br>
            <a:r>
              <a:rPr lang="ru-RU" dirty="0" smtClean="0"/>
              <a:t>Поздних роз и молний поздних!</a:t>
            </a:r>
            <a:br>
              <a:rPr lang="ru-RU" dirty="0" smtClean="0"/>
            </a:br>
            <a:r>
              <a:rPr lang="ru-RU" dirty="0" smtClean="0"/>
              <a:t>Ливней звездных -</a:t>
            </a:r>
            <a:br>
              <a:rPr lang="ru-RU" dirty="0" smtClean="0"/>
            </a:br>
            <a:r>
              <a:rPr lang="ru-RU" dirty="0" smtClean="0"/>
              <a:t>Август!- Месяц</a:t>
            </a:r>
            <a:br>
              <a:rPr lang="ru-RU" dirty="0" smtClean="0"/>
            </a:br>
            <a:r>
              <a:rPr lang="ru-RU" dirty="0" smtClean="0"/>
              <a:t>Ливней звездных!</a:t>
            </a:r>
          </a:p>
          <a:p>
            <a:pPr>
              <a:buNone/>
            </a:pPr>
            <a:r>
              <a:rPr lang="ru-RU" sz="2900" i="1" dirty="0" smtClean="0"/>
              <a:t>                            </a:t>
            </a:r>
          </a:p>
          <a:p>
            <a:pPr>
              <a:buNone/>
            </a:pPr>
            <a:r>
              <a:rPr lang="ru-RU" sz="2900" i="1" dirty="0" smtClean="0"/>
              <a:t>                                              7 февраля 1917</a:t>
            </a:r>
            <a:endParaRPr lang="ru-RU" sz="29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7500990" cy="714380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Не думаю, не жалуюсь, не спорю.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214422"/>
            <a:ext cx="4471990" cy="547213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думаю, не жалуюсь, не спорю.</a:t>
            </a:r>
            <a:br>
              <a:rPr lang="ru-RU" dirty="0" smtClean="0"/>
            </a:br>
            <a:r>
              <a:rPr lang="ru-RU" dirty="0" smtClean="0"/>
              <a:t>Не сплю.</a:t>
            </a:r>
            <a:br>
              <a:rPr lang="ru-RU" dirty="0" smtClean="0"/>
            </a:br>
            <a:r>
              <a:rPr lang="ru-RU" dirty="0" smtClean="0"/>
              <a:t>Не рвусь</a:t>
            </a:r>
            <a:br>
              <a:rPr lang="ru-RU" dirty="0" smtClean="0"/>
            </a:br>
            <a:r>
              <a:rPr lang="ru-RU" dirty="0" smtClean="0"/>
              <a:t>ни к солнцу, ни к луне, ни к морю,</a:t>
            </a:r>
            <a:br>
              <a:rPr lang="ru-RU" dirty="0" smtClean="0"/>
            </a:br>
            <a:r>
              <a:rPr lang="ru-RU" dirty="0" smtClean="0"/>
              <a:t>Ни к кораблю.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чувствую, как в этих стенах жарко,</a:t>
            </a:r>
            <a:br>
              <a:rPr lang="ru-RU" dirty="0" smtClean="0"/>
            </a:br>
            <a:r>
              <a:rPr lang="ru-RU" dirty="0" smtClean="0"/>
              <a:t>Как зелено в саду.</a:t>
            </a:r>
            <a:br>
              <a:rPr lang="ru-RU" dirty="0" smtClean="0"/>
            </a:br>
            <a:r>
              <a:rPr lang="ru-RU" dirty="0" smtClean="0"/>
              <a:t>Давно желанного и </a:t>
            </a:r>
            <a:r>
              <a:rPr lang="ru-RU" dirty="0" err="1" smtClean="0"/>
              <a:t>жданного</a:t>
            </a:r>
            <a:r>
              <a:rPr lang="ru-RU" dirty="0" smtClean="0"/>
              <a:t> подарка</a:t>
            </a:r>
            <a:br>
              <a:rPr lang="ru-RU" dirty="0" smtClean="0"/>
            </a:br>
            <a:r>
              <a:rPr lang="ru-RU" dirty="0" smtClean="0"/>
              <a:t>Не жду.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радует ни утро, ни трамвая</a:t>
            </a:r>
            <a:br>
              <a:rPr lang="ru-RU" dirty="0" smtClean="0"/>
            </a:br>
            <a:r>
              <a:rPr lang="ru-RU" dirty="0" smtClean="0"/>
              <a:t>Звенящий бег.</a:t>
            </a:r>
            <a:br>
              <a:rPr lang="ru-RU" dirty="0" smtClean="0"/>
            </a:br>
            <a:r>
              <a:rPr lang="ru-RU" dirty="0" smtClean="0"/>
              <a:t>Живу, не видя дня, позабывая</a:t>
            </a:r>
            <a:br>
              <a:rPr lang="ru-RU" dirty="0" smtClean="0"/>
            </a:br>
            <a:r>
              <a:rPr lang="ru-RU" dirty="0" smtClean="0"/>
              <a:t>Число и век.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На, кажется, надрезанном канате</a:t>
            </a:r>
            <a:br>
              <a:rPr lang="ru-RU" dirty="0" smtClean="0"/>
            </a:br>
            <a:r>
              <a:rPr lang="ru-RU" dirty="0" smtClean="0"/>
              <a:t>Я - маленький плясун.</a:t>
            </a:r>
            <a:br>
              <a:rPr lang="ru-RU" dirty="0" smtClean="0"/>
            </a:br>
            <a:r>
              <a:rPr lang="ru-RU" dirty="0" smtClean="0"/>
              <a:t>Я - тень от чьей-то тени. Я - лунатик</a:t>
            </a:r>
            <a:br>
              <a:rPr lang="ru-RU" dirty="0" smtClean="0"/>
            </a:br>
            <a:r>
              <a:rPr lang="ru-RU" dirty="0" smtClean="0"/>
              <a:t>Двух темных лун.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                                13 июля 1914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Я счастлива жить образцово и просто.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928802"/>
            <a:ext cx="6858048" cy="407196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счастлива жить образцово и просто —</a:t>
            </a:r>
            <a:br>
              <a:rPr lang="ru-RU" dirty="0" smtClean="0"/>
            </a:br>
            <a:r>
              <a:rPr lang="ru-RU" dirty="0" smtClean="0"/>
              <a:t>Как солнце, как маятник, как календарь.</a:t>
            </a:r>
            <a:br>
              <a:rPr lang="ru-RU" dirty="0" smtClean="0"/>
            </a:br>
            <a:r>
              <a:rPr lang="ru-RU" dirty="0" smtClean="0"/>
              <a:t>Быть светской пустынницей стройного роста,</a:t>
            </a:r>
            <a:br>
              <a:rPr lang="ru-RU" dirty="0" smtClean="0"/>
            </a:br>
            <a:r>
              <a:rPr lang="ru-RU" dirty="0" smtClean="0"/>
              <a:t>Премудрой — как всякая божия тварь.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Знать: дух — мой сподвижник и дух — мой вожатый!</a:t>
            </a:r>
            <a:br>
              <a:rPr lang="ru-RU" dirty="0" smtClean="0"/>
            </a:br>
            <a:r>
              <a:rPr lang="ru-RU" dirty="0" smtClean="0"/>
              <a:t>Входить без доклада, как луч и как взгляд.</a:t>
            </a:r>
            <a:br>
              <a:rPr lang="ru-RU" dirty="0" smtClean="0"/>
            </a:br>
            <a:r>
              <a:rPr lang="ru-RU" dirty="0" smtClean="0"/>
              <a:t>Жить так, как пишу: образцово и сжато —</a:t>
            </a:r>
            <a:br>
              <a:rPr lang="ru-RU" dirty="0" smtClean="0"/>
            </a:br>
            <a:r>
              <a:rPr lang="ru-RU" dirty="0" smtClean="0"/>
              <a:t>Как бог повелел и друзья не велят.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600" dirty="0" smtClean="0"/>
              <a:t>                                                                              ноябрь 1919г.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Сборники стихов.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357298"/>
            <a:ext cx="6572296" cy="457203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ru-RU" dirty="0" smtClean="0">
                <a:hlinkClick r:id="rId2" action="ppaction://hlinkfile" tooltip="1910"/>
              </a:rPr>
              <a:t>1910</a:t>
            </a:r>
            <a:r>
              <a:rPr lang="ru-RU" dirty="0" smtClean="0"/>
              <a:t> — «Вечерний альбом»</a:t>
            </a:r>
          </a:p>
          <a:p>
            <a:r>
              <a:rPr lang="ru-RU" dirty="0" smtClean="0">
                <a:hlinkClick r:id="rId3" action="ppaction://hlinkfile" tooltip="1912"/>
              </a:rPr>
              <a:t>1912</a:t>
            </a:r>
            <a:r>
              <a:rPr lang="ru-RU" dirty="0" smtClean="0"/>
              <a:t> — «Волшебный фонарь</a:t>
            </a:r>
          </a:p>
          <a:p>
            <a:r>
              <a:rPr lang="ru-RU" dirty="0" smtClean="0">
                <a:hlinkClick r:id="rId4" action="ppaction://hlinkfile" tooltip="1913"/>
              </a:rPr>
              <a:t>1913</a:t>
            </a:r>
            <a:r>
              <a:rPr lang="ru-RU" dirty="0" smtClean="0"/>
              <a:t> — «Из двух книг», «Юношеские стихи», </a:t>
            </a:r>
            <a:r>
              <a:rPr lang="ru-RU" dirty="0" smtClean="0">
                <a:hlinkClick r:id="rId4" action="ppaction://hlinkfile" tooltip="1913"/>
              </a:rPr>
              <a:t>1913</a:t>
            </a:r>
            <a:r>
              <a:rPr lang="ru-RU" dirty="0" smtClean="0"/>
              <a:t>—</a:t>
            </a:r>
            <a:r>
              <a:rPr lang="ru-RU" dirty="0" smtClean="0">
                <a:hlinkClick r:id="rId5" action="ppaction://hlinkfile" tooltip="1915"/>
              </a:rPr>
              <a:t>1915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6" action="ppaction://hlinkfile" tooltip="1922"/>
              </a:rPr>
              <a:t>1922</a:t>
            </a:r>
            <a:r>
              <a:rPr lang="ru-RU" dirty="0" smtClean="0"/>
              <a:t> — «Стихи к Блоку» (</a:t>
            </a:r>
            <a:r>
              <a:rPr lang="ru-RU" dirty="0" smtClean="0">
                <a:hlinkClick r:id="rId7" action="ppaction://hlinkfile" tooltip="1916"/>
              </a:rPr>
              <a:t>1916</a:t>
            </a:r>
            <a:r>
              <a:rPr lang="ru-RU" dirty="0" smtClean="0"/>
              <a:t>—</a:t>
            </a:r>
            <a:r>
              <a:rPr lang="ru-RU" dirty="0" smtClean="0">
                <a:hlinkClick r:id="rId8" action="ppaction://hlinkfile" tooltip="1921"/>
              </a:rPr>
              <a:t>1921</a:t>
            </a:r>
            <a:endParaRPr lang="ru-RU" dirty="0" smtClean="0"/>
          </a:p>
          <a:p>
            <a:r>
              <a:rPr lang="ru-RU" dirty="0" smtClean="0">
                <a:hlinkClick r:id="rId6" action="ppaction://hlinkfile" tooltip="1922"/>
              </a:rPr>
              <a:t>1922</a:t>
            </a:r>
            <a:r>
              <a:rPr lang="ru-RU" dirty="0" smtClean="0"/>
              <a:t> — «Конец Казановы»</a:t>
            </a:r>
          </a:p>
          <a:p>
            <a:r>
              <a:rPr lang="ru-RU" dirty="0" smtClean="0">
                <a:hlinkClick r:id="rId9" action="ppaction://hlinkfile" tooltip="1920"/>
              </a:rPr>
              <a:t>1920</a:t>
            </a:r>
            <a:r>
              <a:rPr lang="ru-RU" dirty="0" smtClean="0"/>
              <a:t> — «Царь-девица»</a:t>
            </a:r>
          </a:p>
          <a:p>
            <a:r>
              <a:rPr lang="ru-RU" dirty="0" smtClean="0">
                <a:hlinkClick r:id="rId8" action="ppaction://hlinkfile" tooltip="1921"/>
              </a:rPr>
              <a:t>1921</a:t>
            </a:r>
            <a:r>
              <a:rPr lang="ru-RU" dirty="0" smtClean="0"/>
              <a:t> — «Вёрсты»</a:t>
            </a:r>
          </a:p>
          <a:p>
            <a:r>
              <a:rPr lang="ru-RU" dirty="0" smtClean="0">
                <a:hlinkClick r:id="rId8" action="ppaction://hlinkfile" tooltip="1921"/>
              </a:rPr>
              <a:t>1921</a:t>
            </a:r>
            <a:r>
              <a:rPr lang="ru-RU" dirty="0" smtClean="0"/>
              <a:t> — «Лебединый стан»</a:t>
            </a:r>
          </a:p>
          <a:p>
            <a:r>
              <a:rPr lang="ru-RU" dirty="0" smtClean="0">
                <a:hlinkClick r:id="rId6" action="ppaction://hlinkfile" tooltip="1922"/>
              </a:rPr>
              <a:t>1922</a:t>
            </a:r>
            <a:r>
              <a:rPr lang="ru-RU" dirty="0" smtClean="0"/>
              <a:t> — «Разлука»</a:t>
            </a:r>
          </a:p>
          <a:p>
            <a:r>
              <a:rPr lang="ru-RU" dirty="0" smtClean="0">
                <a:hlinkClick r:id="rId10" action="ppaction://hlinkfile" tooltip="1923"/>
              </a:rPr>
              <a:t>1923</a:t>
            </a:r>
            <a:r>
              <a:rPr lang="ru-RU" dirty="0" smtClean="0"/>
              <a:t> — «Ремесло»</a:t>
            </a:r>
          </a:p>
          <a:p>
            <a:r>
              <a:rPr lang="ru-RU" dirty="0" smtClean="0">
                <a:hlinkClick r:id="rId10" action="ppaction://hlinkfile" tooltip="1923"/>
              </a:rPr>
              <a:t>1923</a:t>
            </a:r>
            <a:r>
              <a:rPr lang="ru-RU" dirty="0" smtClean="0"/>
              <a:t> — «Психея. Романтика»</a:t>
            </a:r>
          </a:p>
          <a:p>
            <a:r>
              <a:rPr lang="ru-RU" dirty="0" smtClean="0">
                <a:hlinkClick r:id="rId11" action="ppaction://hlinkfile" tooltip="1924"/>
              </a:rPr>
              <a:t>1924</a:t>
            </a:r>
            <a:r>
              <a:rPr lang="ru-RU" dirty="0" smtClean="0"/>
              <a:t> — «Молодец»</a:t>
            </a:r>
          </a:p>
          <a:p>
            <a:r>
              <a:rPr lang="ru-RU" dirty="0" smtClean="0">
                <a:hlinkClick r:id="rId12" action="ppaction://hlinkfile" tooltip="1928"/>
              </a:rPr>
              <a:t>1928</a:t>
            </a:r>
            <a:r>
              <a:rPr lang="ru-RU" dirty="0" smtClean="0"/>
              <a:t> — «После России»</a:t>
            </a:r>
          </a:p>
          <a:p>
            <a:r>
              <a:rPr lang="ru-RU" dirty="0" smtClean="0"/>
              <a:t>сборник </a:t>
            </a:r>
            <a:r>
              <a:rPr lang="ru-RU" dirty="0" smtClean="0">
                <a:hlinkClick r:id="rId13" action="ppaction://hlinkfile" tooltip="1940 год"/>
              </a:rPr>
              <a:t>1940 года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5114932" cy="1000124"/>
          </a:xfrm>
        </p:spPr>
        <p:txBody>
          <a:bodyPr/>
          <a:lstStyle/>
          <a:p>
            <a:r>
              <a:rPr lang="ru-RU" dirty="0" smtClean="0"/>
              <a:t>Слово к читателю.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572560" cy="528641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            Учась в школе, вы прошли уже немалый путь освоения литературы прошлых веков и архипелага современных писателей. Сейчас вам предстоит ознакомиться с творчеством замечательной поэтессы Марины Ивановны Цветаевой. Её литературное наследие  велико и трудно обозримо. Тринадцать изданных ею книг и три вышедшие посмертно всего лишь часть написанного. Другая часть рассыпана по недоступным изданиям. Есть и неопубликованное. Среди созданного-17 поэм, стихотворная лирика, 8 стихотворных драм, автобиографическая, историко-литературная, философско-критическая проза.  </a:t>
            </a:r>
          </a:p>
          <a:p>
            <a:pPr>
              <a:buNone/>
            </a:pPr>
            <a:r>
              <a:rPr lang="ru-RU" dirty="0" smtClean="0"/>
              <a:t>             Поступками Цветаевой с детства и до самой смерти правило воображение, воспитанное на книгах.  Гений вдохновения — единственный повелитель поэта. И сама она, женщина-поэт, уподобляется птице Феникс, которая поет только в огне. Особенной доверительности Цветаева достигает тем, что большинство ее стихотворений написано от первого лица. Это делает ее близкой и понятной, почти родной читателям. И ее жизнелюбие, любовь к России и к русской речи становятся наиболее понятными. Сила ее стихов — не в зрительных образах, а в завораживающем потоке все время меняющихся, гибких, вовлекающих в себя ритмов. То торжественно-приподнятые, то разговорно-бытовые, то песенно-распевные, то задорно-лукавые, иронически-насмешливые, они в своем интонационном богатстве мастерски передают переливы гибкой, выразительной, емкой и меткой русской речи. </a:t>
            </a:r>
            <a:br>
              <a:rPr lang="ru-RU" dirty="0" smtClean="0"/>
            </a:br>
            <a:r>
              <a:rPr lang="ru-RU" dirty="0" smtClean="0"/>
              <a:t>    О чем бы ни писала Марина Цветаева — об отвлеченном или глубоко личном,— ее стихи всегда вызваны к жизни реально существующими обстоятельствами, подлинным внутренним велением. Правда чувства и честность слова — вот для нее высший завет искусства. </a:t>
            </a:r>
            <a:br>
              <a:rPr lang="ru-RU" dirty="0" smtClean="0"/>
            </a:br>
            <a:r>
              <a:rPr lang="ru-RU" dirty="0" smtClean="0"/>
              <a:t>    В общей истории отечественной поэзии Марина Цветаева всегда будет занимать особое место. Подлинное новаторство ее поэтической речи было естественным воплощением в слове мятущегося, вечно ищущего истины беспокойного духа. Поэт предельной правды чувства, она со всей своей не просто сложившейся судьбой, со всей яркостью и неповторимостью самобытного дарования по праву вошла в русскую поэзию первой половины XX века.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Содержание.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1.К А.С.Пушкину «Нет, бил барабан…» 19.07.1931</a:t>
            </a:r>
          </a:p>
          <a:p>
            <a:pPr>
              <a:buNone/>
            </a:pPr>
            <a:r>
              <a:rPr lang="ru-RU" sz="1800" dirty="0" smtClean="0"/>
              <a:t>2.К А.А.Блоку «Как слабый луч…» 9.05.1920</a:t>
            </a:r>
          </a:p>
          <a:p>
            <a:pPr>
              <a:buNone/>
            </a:pPr>
            <a:r>
              <a:rPr lang="ru-RU" sz="1800" dirty="0" smtClean="0"/>
              <a:t>3.К А.А.Ахматовой «</a:t>
            </a:r>
            <a:r>
              <a:rPr lang="ru-RU" sz="1800" dirty="0" err="1" smtClean="0"/>
              <a:t>Златоусой</a:t>
            </a:r>
            <a:r>
              <a:rPr lang="ru-RU" sz="1800" dirty="0" smtClean="0"/>
              <a:t> Анне» 27.06.1916</a:t>
            </a:r>
          </a:p>
          <a:p>
            <a:pPr>
              <a:buNone/>
            </a:pPr>
            <a:r>
              <a:rPr lang="ru-RU" sz="1800" dirty="0" smtClean="0"/>
              <a:t>4.«Кто создан из камня…» </a:t>
            </a:r>
          </a:p>
          <a:p>
            <a:pPr>
              <a:buNone/>
            </a:pPr>
            <a:r>
              <a:rPr lang="ru-RU" sz="1800" dirty="0" smtClean="0"/>
              <a:t>5.«В огромном городе моем ночь» 1916</a:t>
            </a:r>
          </a:p>
          <a:p>
            <a:pPr>
              <a:buNone/>
            </a:pPr>
            <a:r>
              <a:rPr lang="ru-RU" sz="1800" dirty="0" smtClean="0"/>
              <a:t>6.«В раю» 1909-1910</a:t>
            </a:r>
          </a:p>
          <a:p>
            <a:pPr>
              <a:buNone/>
            </a:pPr>
            <a:r>
              <a:rPr lang="ru-RU" sz="1800" dirty="0" smtClean="0"/>
              <a:t>7.«Вы идущие мимо меня» 17.05.1913</a:t>
            </a:r>
          </a:p>
          <a:p>
            <a:pPr>
              <a:buNone/>
            </a:pPr>
            <a:r>
              <a:rPr lang="ru-RU" sz="1800" dirty="0" smtClean="0"/>
              <a:t>8.«Голуби реют серебряные» 12.03.1916</a:t>
            </a:r>
          </a:p>
          <a:p>
            <a:pPr>
              <a:buNone/>
            </a:pPr>
            <a:r>
              <a:rPr lang="ru-RU" sz="1800" dirty="0" smtClean="0"/>
              <a:t>9.«Не спасут ни стансы, ни созвездья» 20.05.1920</a:t>
            </a:r>
          </a:p>
          <a:p>
            <a:pPr>
              <a:buNone/>
            </a:pPr>
            <a:r>
              <a:rPr lang="ru-RU" sz="1800" dirty="0" smtClean="0"/>
              <a:t>10.«Моим стихам» май 1913</a:t>
            </a:r>
          </a:p>
          <a:p>
            <a:pPr>
              <a:buNone/>
            </a:pPr>
            <a:r>
              <a:rPr lang="ru-RU" sz="1800" dirty="0" smtClean="0"/>
              <a:t>11.«</a:t>
            </a:r>
            <a:r>
              <a:rPr lang="ru-RU" sz="1800" dirty="0" err="1" smtClean="0"/>
              <a:t>Август-астры</a:t>
            </a:r>
            <a:r>
              <a:rPr lang="ru-RU" sz="1800" dirty="0" smtClean="0"/>
              <a:t>» 7.02.1917</a:t>
            </a:r>
          </a:p>
          <a:p>
            <a:pPr>
              <a:buNone/>
            </a:pPr>
            <a:r>
              <a:rPr lang="ru-RU" sz="1800" dirty="0" smtClean="0"/>
              <a:t>12.«Не думаю. Не жалуюсь, не спорю» 13.07.1914</a:t>
            </a:r>
          </a:p>
          <a:p>
            <a:pPr>
              <a:buNone/>
            </a:pPr>
            <a:r>
              <a:rPr lang="ru-RU" sz="1800" dirty="0" smtClean="0"/>
              <a:t>13.«Я счастлива жить образцово и просто» ноябрь 1919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428604"/>
            <a:ext cx="4900618" cy="65403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К  А.С.Пушкину.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357298"/>
            <a:ext cx="4572032" cy="528643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Нет, бил барабан перед смутным полком, </a:t>
            </a:r>
          </a:p>
          <a:p>
            <a:pPr>
              <a:buNone/>
            </a:pPr>
            <a:r>
              <a:rPr lang="ru-RU" dirty="0" smtClean="0"/>
              <a:t>Когда мы вождя хоронили: </a:t>
            </a:r>
          </a:p>
          <a:p>
            <a:pPr>
              <a:buNone/>
            </a:pPr>
            <a:r>
              <a:rPr lang="ru-RU" dirty="0" smtClean="0"/>
              <a:t>То зубы царёвы над мёртвым певцом </a:t>
            </a:r>
          </a:p>
          <a:p>
            <a:pPr>
              <a:buNone/>
            </a:pPr>
            <a:r>
              <a:rPr lang="ru-RU" dirty="0" smtClean="0"/>
              <a:t>Почётную дробь выводили. </a:t>
            </a:r>
          </a:p>
          <a:p>
            <a:pPr>
              <a:buNone/>
            </a:pPr>
            <a:r>
              <a:rPr lang="ru-RU" dirty="0" smtClean="0"/>
              <a:t>Такой уж почёт, что ближайшим друзьям – </a:t>
            </a:r>
          </a:p>
          <a:p>
            <a:pPr>
              <a:buNone/>
            </a:pPr>
            <a:r>
              <a:rPr lang="ru-RU" dirty="0" smtClean="0"/>
              <a:t>Нет места. В </a:t>
            </a:r>
            <a:r>
              <a:rPr lang="ru-RU" dirty="0" err="1" smtClean="0"/>
              <a:t>изглавьи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изножьи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И справа, и слева - ручищи по швам – </a:t>
            </a:r>
          </a:p>
          <a:p>
            <a:pPr>
              <a:buNone/>
            </a:pPr>
            <a:r>
              <a:rPr lang="ru-RU" dirty="0" smtClean="0"/>
              <a:t>Жандармские груди и рожи. </a:t>
            </a:r>
          </a:p>
          <a:p>
            <a:pPr>
              <a:buNone/>
            </a:pPr>
            <a:r>
              <a:rPr lang="ru-RU" dirty="0" smtClean="0"/>
              <a:t>Не диво ли - и на тишайшем из лож</a:t>
            </a:r>
          </a:p>
          <a:p>
            <a:pPr>
              <a:buNone/>
            </a:pPr>
            <a:r>
              <a:rPr lang="ru-RU" dirty="0" smtClean="0"/>
              <a:t>Пребыть поднадзорным мальчишкой? </a:t>
            </a:r>
          </a:p>
          <a:p>
            <a:pPr>
              <a:buNone/>
            </a:pPr>
            <a:r>
              <a:rPr lang="ru-RU" dirty="0" smtClean="0"/>
              <a:t>На что-то, на что-то, на что-то похож </a:t>
            </a:r>
          </a:p>
          <a:p>
            <a:pPr>
              <a:buNone/>
            </a:pPr>
            <a:r>
              <a:rPr lang="ru-RU" dirty="0" smtClean="0"/>
              <a:t>Почёт сей, почётно - да слишком!</a:t>
            </a:r>
          </a:p>
          <a:p>
            <a:pPr>
              <a:buNone/>
            </a:pPr>
            <a:r>
              <a:rPr lang="ru-RU" dirty="0" smtClean="0"/>
              <a:t>Гляди, мол, страна, как, молве вопреки,</a:t>
            </a:r>
          </a:p>
          <a:p>
            <a:pPr>
              <a:buNone/>
            </a:pPr>
            <a:r>
              <a:rPr lang="ru-RU" dirty="0" smtClean="0"/>
              <a:t>Монарх о поэте печётся! </a:t>
            </a:r>
          </a:p>
          <a:p>
            <a:pPr>
              <a:buNone/>
            </a:pPr>
            <a:r>
              <a:rPr lang="ru-RU" dirty="0" smtClean="0"/>
              <a:t>Почётно - </a:t>
            </a:r>
            <a:r>
              <a:rPr lang="ru-RU" dirty="0" err="1" smtClean="0"/>
              <a:t>почётно</a:t>
            </a:r>
            <a:r>
              <a:rPr lang="ru-RU" dirty="0" smtClean="0"/>
              <a:t> - </a:t>
            </a:r>
            <a:r>
              <a:rPr lang="ru-RU" dirty="0" err="1" smtClean="0"/>
              <a:t>почётно</a:t>
            </a:r>
            <a:r>
              <a:rPr lang="ru-RU" dirty="0" smtClean="0"/>
              <a:t> - архи-</a:t>
            </a:r>
          </a:p>
          <a:p>
            <a:pPr>
              <a:buNone/>
            </a:pPr>
            <a:r>
              <a:rPr lang="ru-RU" dirty="0" smtClean="0"/>
              <a:t>Почётно, - почётно - до чёрту! </a:t>
            </a:r>
          </a:p>
          <a:p>
            <a:pPr>
              <a:buNone/>
            </a:pPr>
            <a:r>
              <a:rPr lang="ru-RU" dirty="0" smtClean="0"/>
              <a:t>Кого ж это так - точно воры вора</a:t>
            </a:r>
          </a:p>
          <a:p>
            <a:pPr>
              <a:buNone/>
            </a:pPr>
            <a:r>
              <a:rPr lang="ru-RU" dirty="0" smtClean="0"/>
              <a:t>Пристреленного - выносили? Изменника? Нет. </a:t>
            </a:r>
          </a:p>
          <a:p>
            <a:pPr>
              <a:buNone/>
            </a:pPr>
            <a:r>
              <a:rPr lang="ru-RU" dirty="0" smtClean="0"/>
              <a:t>С проходного двора - Умнейшего мужа России.</a:t>
            </a:r>
          </a:p>
          <a:p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                                        </a:t>
            </a:r>
            <a:r>
              <a:rPr lang="ru-RU" i="1" dirty="0" err="1" smtClean="0"/>
              <a:t>Медон</a:t>
            </a:r>
            <a:r>
              <a:rPr lang="ru-RU" i="1" dirty="0" smtClean="0"/>
              <a:t>, 19 июля 1931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4614866" cy="654032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К  А.А.Блоку.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0298" y="1571612"/>
            <a:ext cx="4572032" cy="50006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Как слабый луч сквозь чёрный морок адов – </a:t>
            </a:r>
          </a:p>
          <a:p>
            <a:pPr>
              <a:buNone/>
            </a:pPr>
            <a:r>
              <a:rPr lang="ru-RU" dirty="0" smtClean="0"/>
              <a:t>Так голос твой под рокот рвущихся снарядов. </a:t>
            </a:r>
          </a:p>
          <a:p>
            <a:pPr>
              <a:buNone/>
            </a:pPr>
            <a:r>
              <a:rPr lang="ru-RU" dirty="0" smtClean="0"/>
              <a:t>И вот в громах, как некий серафим, </a:t>
            </a:r>
          </a:p>
          <a:p>
            <a:pPr>
              <a:buNone/>
            </a:pPr>
            <a:r>
              <a:rPr lang="ru-RU" dirty="0" smtClean="0"/>
              <a:t>Оповещает голосом глухим, - </a:t>
            </a:r>
          </a:p>
          <a:p>
            <a:pPr>
              <a:buNone/>
            </a:pPr>
            <a:r>
              <a:rPr lang="ru-RU" dirty="0" smtClean="0"/>
              <a:t>Откуда-то из древних утр туманных – </a:t>
            </a:r>
          </a:p>
          <a:p>
            <a:pPr>
              <a:buNone/>
            </a:pPr>
            <a:r>
              <a:rPr lang="ru-RU" dirty="0" smtClean="0"/>
              <a:t>Как нас любил, слепых и безымянных, </a:t>
            </a:r>
          </a:p>
          <a:p>
            <a:pPr>
              <a:buNone/>
            </a:pPr>
            <a:r>
              <a:rPr lang="ru-RU" dirty="0" smtClean="0"/>
              <a:t>За синий плащ, за вероломства - грех... </a:t>
            </a:r>
          </a:p>
          <a:p>
            <a:pPr>
              <a:buNone/>
            </a:pPr>
            <a:r>
              <a:rPr lang="ru-RU" dirty="0" smtClean="0"/>
              <a:t>И как нежнее всех - ту, глубже всех </a:t>
            </a:r>
          </a:p>
          <a:p>
            <a:pPr>
              <a:buNone/>
            </a:pPr>
            <a:r>
              <a:rPr lang="ru-RU" dirty="0" smtClean="0"/>
              <a:t>В ночь канувшую - на дела лихие!</a:t>
            </a:r>
          </a:p>
          <a:p>
            <a:pPr>
              <a:buNone/>
            </a:pPr>
            <a:r>
              <a:rPr lang="ru-RU" dirty="0" smtClean="0"/>
              <a:t>И как не разлюбил тебя, Россия. </a:t>
            </a:r>
          </a:p>
          <a:p>
            <a:pPr>
              <a:buNone/>
            </a:pPr>
            <a:r>
              <a:rPr lang="ru-RU" dirty="0" smtClean="0"/>
              <a:t>И вдоль виска - потерянным перстом </a:t>
            </a:r>
          </a:p>
          <a:p>
            <a:pPr>
              <a:buNone/>
            </a:pPr>
            <a:r>
              <a:rPr lang="ru-RU" dirty="0" smtClean="0"/>
              <a:t>Всё водит, водит... И ещё о том, </a:t>
            </a:r>
          </a:p>
          <a:p>
            <a:pPr>
              <a:buNone/>
            </a:pPr>
            <a:r>
              <a:rPr lang="ru-RU" dirty="0" smtClean="0"/>
              <a:t>Какие дни нас ждут, как Бог обманет, </a:t>
            </a:r>
          </a:p>
          <a:p>
            <a:pPr>
              <a:buNone/>
            </a:pPr>
            <a:r>
              <a:rPr lang="ru-RU" dirty="0" smtClean="0"/>
              <a:t>Как станешь солнце звать - и как не встанет... </a:t>
            </a:r>
          </a:p>
          <a:p>
            <a:pPr>
              <a:buNone/>
            </a:pPr>
            <a:r>
              <a:rPr lang="ru-RU" dirty="0" smtClean="0"/>
              <a:t>Так, узником с собой наедине</a:t>
            </a:r>
          </a:p>
          <a:p>
            <a:pPr>
              <a:buNone/>
            </a:pPr>
            <a:r>
              <a:rPr lang="ru-RU" dirty="0" smtClean="0"/>
              <a:t>(Или ребёнок говорит во сне?),</a:t>
            </a:r>
          </a:p>
          <a:p>
            <a:pPr>
              <a:buNone/>
            </a:pPr>
            <a:r>
              <a:rPr lang="ru-RU" dirty="0" smtClean="0"/>
              <a:t>Предстало нам - всей площади широкой! – </a:t>
            </a:r>
          </a:p>
          <a:p>
            <a:pPr>
              <a:buNone/>
            </a:pPr>
            <a:r>
              <a:rPr lang="ru-RU" dirty="0" smtClean="0"/>
              <a:t>Святое сердце Александра Блока.</a:t>
            </a:r>
          </a:p>
          <a:p>
            <a:pPr>
              <a:buNone/>
            </a:pPr>
            <a:r>
              <a:rPr lang="ru-RU" dirty="0" smtClean="0"/>
              <a:t>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r>
              <a:rPr lang="ru-RU" b="1" dirty="0" smtClean="0"/>
              <a:t>9 мая 1920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5400684" cy="86834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К   А.А.Ахматовой.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357298"/>
            <a:ext cx="3786214" cy="5143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err="1" smtClean="0"/>
              <a:t>Златоустой</a:t>
            </a:r>
            <a:r>
              <a:rPr lang="ru-RU" dirty="0" smtClean="0"/>
              <a:t> Анне - всея Руси </a:t>
            </a:r>
          </a:p>
          <a:p>
            <a:pPr>
              <a:buNone/>
            </a:pPr>
            <a:r>
              <a:rPr lang="ru-RU" dirty="0" smtClean="0"/>
              <a:t>Искупительному глаголу, - </a:t>
            </a:r>
          </a:p>
          <a:p>
            <a:pPr>
              <a:buNone/>
            </a:pPr>
            <a:r>
              <a:rPr lang="ru-RU" dirty="0" smtClean="0"/>
              <a:t>Ветер, голос мой донеси </a:t>
            </a:r>
          </a:p>
          <a:p>
            <a:pPr>
              <a:buNone/>
            </a:pPr>
            <a:r>
              <a:rPr lang="ru-RU" dirty="0" smtClean="0"/>
              <a:t>И вот этот мой вздох тяжёлый. </a:t>
            </a:r>
          </a:p>
          <a:p>
            <a:pPr>
              <a:buNone/>
            </a:pPr>
            <a:r>
              <a:rPr lang="ru-RU" dirty="0" smtClean="0"/>
              <a:t>Расскажи, сгорающий небосклон, </a:t>
            </a:r>
          </a:p>
          <a:p>
            <a:pPr>
              <a:buNone/>
            </a:pPr>
            <a:r>
              <a:rPr lang="ru-RU" dirty="0" smtClean="0"/>
              <a:t>Про глаза, что черны от боли, </a:t>
            </a:r>
          </a:p>
          <a:p>
            <a:pPr>
              <a:buNone/>
            </a:pPr>
            <a:r>
              <a:rPr lang="ru-RU" dirty="0" smtClean="0"/>
              <a:t>И про тихий земной поклон </a:t>
            </a:r>
          </a:p>
          <a:p>
            <a:pPr>
              <a:buNone/>
            </a:pPr>
            <a:r>
              <a:rPr lang="ru-RU" dirty="0" smtClean="0"/>
              <a:t>Посреди золотого поля. </a:t>
            </a:r>
          </a:p>
          <a:p>
            <a:pPr>
              <a:buNone/>
            </a:pPr>
            <a:r>
              <a:rPr lang="ru-RU" dirty="0" smtClean="0"/>
              <a:t>Ты в грозовой выси </a:t>
            </a:r>
          </a:p>
          <a:p>
            <a:pPr>
              <a:buNone/>
            </a:pPr>
            <a:r>
              <a:rPr lang="ru-RU" dirty="0" smtClean="0"/>
              <a:t>Обретённый вновь! </a:t>
            </a:r>
          </a:p>
          <a:p>
            <a:pPr>
              <a:buNone/>
            </a:pPr>
            <a:r>
              <a:rPr lang="ru-RU" dirty="0" smtClean="0"/>
              <a:t>Ты! - Безымянный!</a:t>
            </a:r>
          </a:p>
          <a:p>
            <a:pPr>
              <a:buNone/>
            </a:pPr>
            <a:r>
              <a:rPr lang="ru-RU" dirty="0" smtClean="0"/>
              <a:t> Донеси любовь мою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Златоустой</a:t>
            </a:r>
            <a:r>
              <a:rPr lang="ru-RU" dirty="0" smtClean="0"/>
              <a:t> Анне - всея Руси! </a:t>
            </a:r>
          </a:p>
          <a:p>
            <a:pPr>
              <a:buNone/>
            </a:pPr>
            <a:r>
              <a:rPr lang="ru-RU" sz="2600" i="1" dirty="0" smtClean="0"/>
              <a:t>                         27 июня 1916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00042"/>
            <a:ext cx="5186370" cy="796908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i="1" dirty="0" smtClean="0"/>
              <a:t>Цветаева – </a:t>
            </a:r>
            <a:r>
              <a:rPr lang="ru-RU" sz="2400" i="1" dirty="0" err="1" smtClean="0"/>
              <a:t>поэт-мифотворец</a:t>
            </a:r>
            <a:r>
              <a:rPr lang="ru-RU" sz="2400" i="1" dirty="0" smtClean="0"/>
              <a:t>.</a:t>
            </a:r>
            <a:endParaRPr lang="ru-RU" sz="2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428736"/>
            <a:ext cx="5043494" cy="47149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Кто создан из камня, кто создан из глины,-</a:t>
            </a:r>
            <a:br>
              <a:rPr lang="ru-RU" dirty="0" smtClean="0"/>
            </a:br>
            <a:r>
              <a:rPr lang="ru-RU" dirty="0" smtClean="0"/>
              <a:t>А я серебрюсь и сверкаю!</a:t>
            </a:r>
            <a:br>
              <a:rPr lang="ru-RU" dirty="0" smtClean="0"/>
            </a:br>
            <a:r>
              <a:rPr lang="ru-RU" dirty="0" smtClean="0"/>
              <a:t>Мне дело - измена, мне имя - Марина,</a:t>
            </a:r>
            <a:br>
              <a:rPr lang="ru-RU" dirty="0" smtClean="0"/>
            </a:br>
            <a:r>
              <a:rPr lang="ru-RU" dirty="0" smtClean="0"/>
              <a:t>Я - бренная пена морская.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Кто создан из глины, кто создан из плоти -</a:t>
            </a:r>
            <a:br>
              <a:rPr lang="ru-RU" dirty="0" smtClean="0"/>
            </a:br>
            <a:r>
              <a:rPr lang="ru-RU" dirty="0" smtClean="0"/>
              <a:t>Тем гроб и </a:t>
            </a:r>
            <a:r>
              <a:rPr lang="ru-RU" dirty="0" err="1" smtClean="0"/>
              <a:t>нагробные</a:t>
            </a:r>
            <a:r>
              <a:rPr lang="ru-RU" dirty="0" smtClean="0"/>
              <a:t> плиты...</a:t>
            </a:r>
            <a:br>
              <a:rPr lang="ru-RU" dirty="0" smtClean="0"/>
            </a:br>
            <a:r>
              <a:rPr lang="ru-RU" dirty="0" smtClean="0"/>
              <a:t>- В купели морской крещена - и в полете</a:t>
            </a:r>
            <a:br>
              <a:rPr lang="ru-RU" dirty="0" smtClean="0"/>
            </a:br>
            <a:r>
              <a:rPr lang="ru-RU" dirty="0" smtClean="0"/>
              <a:t>Своем - непрестанно разбита!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Сквозь каждое сердце, сквозь каждые сети</a:t>
            </a:r>
            <a:br>
              <a:rPr lang="ru-RU" dirty="0" smtClean="0"/>
            </a:br>
            <a:r>
              <a:rPr lang="ru-RU" dirty="0" smtClean="0"/>
              <a:t>Пробьется мое своеволье.</a:t>
            </a:r>
            <a:br>
              <a:rPr lang="ru-RU" dirty="0" smtClean="0"/>
            </a:br>
            <a:r>
              <a:rPr lang="ru-RU" dirty="0" smtClean="0"/>
              <a:t>Меня - видишь кудри беспутные эти?-</a:t>
            </a:r>
            <a:br>
              <a:rPr lang="ru-RU" dirty="0" smtClean="0"/>
            </a:br>
            <a:r>
              <a:rPr lang="ru-RU" dirty="0" smtClean="0"/>
              <a:t>Земною не сделаешь солью.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Дробясь о гранитные ваши колена,</a:t>
            </a:r>
            <a:br>
              <a:rPr lang="ru-RU" dirty="0" smtClean="0"/>
            </a:br>
            <a:r>
              <a:rPr lang="ru-RU" dirty="0" smtClean="0"/>
              <a:t>Я с каждой волной - воскресаю!</a:t>
            </a:r>
            <a:br>
              <a:rPr lang="ru-RU" dirty="0" smtClean="0"/>
            </a:br>
            <a:r>
              <a:rPr lang="ru-RU" dirty="0" smtClean="0"/>
              <a:t>Да здравствует пена - веселая пена -</a:t>
            </a:r>
            <a:br>
              <a:rPr lang="ru-RU" dirty="0" smtClean="0"/>
            </a:br>
            <a:r>
              <a:rPr lang="ru-RU" dirty="0" smtClean="0"/>
              <a:t>Высокая пена морская!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В огромном городе </a:t>
            </a:r>
            <a:r>
              <a:rPr lang="ru-RU" sz="3600" i="1" dirty="0" err="1" smtClean="0"/>
              <a:t>моем-ночь</a:t>
            </a:r>
            <a:r>
              <a:rPr lang="ru-RU" sz="3600" i="1" dirty="0" smtClean="0"/>
              <a:t>…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1500174"/>
            <a:ext cx="4043362" cy="490063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В огромном городе моем - ночь.</a:t>
            </a:r>
            <a:br>
              <a:rPr lang="ru-RU" dirty="0" smtClean="0"/>
            </a:br>
            <a:r>
              <a:rPr lang="ru-RU" dirty="0" smtClean="0"/>
              <a:t>Из дома сонного иду - прочь</a:t>
            </a:r>
            <a:br>
              <a:rPr lang="ru-RU" dirty="0" smtClean="0"/>
            </a:br>
            <a:r>
              <a:rPr lang="ru-RU" dirty="0" smtClean="0"/>
              <a:t>И люди думают: жена, дочь,-</a:t>
            </a:r>
            <a:br>
              <a:rPr lang="ru-RU" dirty="0" smtClean="0"/>
            </a:br>
            <a:r>
              <a:rPr lang="ru-RU" dirty="0" smtClean="0"/>
              <a:t>А я запомнила одно: ночь.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Июльский ветер мне метет - путь,</a:t>
            </a:r>
            <a:br>
              <a:rPr lang="ru-RU" dirty="0" smtClean="0"/>
            </a:br>
            <a:r>
              <a:rPr lang="ru-RU" dirty="0" smtClean="0"/>
              <a:t>И где-то музыка в окне - чуть.</a:t>
            </a:r>
            <a:br>
              <a:rPr lang="ru-RU" dirty="0" smtClean="0"/>
            </a:br>
            <a:r>
              <a:rPr lang="ru-RU" dirty="0" smtClean="0"/>
              <a:t>Ах, нынче ветру до зари - дуть</a:t>
            </a:r>
            <a:br>
              <a:rPr lang="ru-RU" dirty="0" smtClean="0"/>
            </a:br>
            <a:r>
              <a:rPr lang="ru-RU" dirty="0" smtClean="0"/>
              <a:t>Сквозь стенки тонкие груди - в грудь.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Есть черный тополь, и в окне - свет,</a:t>
            </a:r>
            <a:br>
              <a:rPr lang="ru-RU" dirty="0" smtClean="0"/>
            </a:br>
            <a:r>
              <a:rPr lang="ru-RU" dirty="0" smtClean="0"/>
              <a:t>И звон на башне, и в руке - цвет,</a:t>
            </a:r>
            <a:br>
              <a:rPr lang="ru-RU" dirty="0" smtClean="0"/>
            </a:br>
            <a:r>
              <a:rPr lang="ru-RU" dirty="0" smtClean="0"/>
              <a:t>И шаг вот этот - никому - вслед,</a:t>
            </a:r>
            <a:br>
              <a:rPr lang="ru-RU" dirty="0" smtClean="0"/>
            </a:br>
            <a:r>
              <a:rPr lang="ru-RU" dirty="0" smtClean="0"/>
              <a:t>И тень вот эта, а меня - нет.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Огни - как нити золотых бус,</a:t>
            </a:r>
            <a:br>
              <a:rPr lang="ru-RU" dirty="0" smtClean="0"/>
            </a:br>
            <a:r>
              <a:rPr lang="ru-RU" dirty="0" smtClean="0"/>
              <a:t>Ночного листика во рту - вкус.</a:t>
            </a:r>
            <a:br>
              <a:rPr lang="ru-RU" dirty="0" smtClean="0"/>
            </a:br>
            <a:r>
              <a:rPr lang="ru-RU" dirty="0" smtClean="0"/>
              <a:t>Освободите от дневных уз,</a:t>
            </a:r>
            <a:br>
              <a:rPr lang="ru-RU" dirty="0" smtClean="0"/>
            </a:br>
            <a:r>
              <a:rPr lang="ru-RU" dirty="0" smtClean="0"/>
              <a:t>Друзья, поймите, что я вам - снюсь.</a:t>
            </a:r>
          </a:p>
          <a:p>
            <a:pPr>
              <a:buNone/>
            </a:pPr>
            <a:r>
              <a:rPr lang="ru-RU" sz="2900" dirty="0" smtClean="0"/>
              <a:t>                                                              1916г.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В раю.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1142984"/>
            <a:ext cx="4757742" cy="54292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Воспоминанье слишком давит плечи,</a:t>
            </a:r>
            <a:br>
              <a:rPr lang="ru-RU" dirty="0" smtClean="0"/>
            </a:br>
            <a:r>
              <a:rPr lang="ru-RU" dirty="0" smtClean="0"/>
              <a:t>Я о земном заплачу и в раю,</a:t>
            </a:r>
            <a:br>
              <a:rPr lang="ru-RU" dirty="0" smtClean="0"/>
            </a:br>
            <a:r>
              <a:rPr lang="ru-RU" dirty="0" smtClean="0"/>
              <a:t>Я старых слов при нашей новой встрече</a:t>
            </a:r>
            <a:br>
              <a:rPr lang="ru-RU" dirty="0" smtClean="0"/>
            </a:br>
            <a:r>
              <a:rPr lang="ru-RU" dirty="0" smtClean="0"/>
              <a:t>Не утаю.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Где сонмы ангелов летают стройно,</a:t>
            </a:r>
            <a:br>
              <a:rPr lang="ru-RU" dirty="0" smtClean="0"/>
            </a:br>
            <a:r>
              <a:rPr lang="ru-RU" dirty="0" smtClean="0"/>
              <a:t>Где арфы, лилии и детский хор,</a:t>
            </a:r>
            <a:br>
              <a:rPr lang="ru-RU" dirty="0" smtClean="0"/>
            </a:br>
            <a:r>
              <a:rPr lang="ru-RU" dirty="0" smtClean="0"/>
              <a:t>Где всё покой, я буду беспокойно</a:t>
            </a:r>
            <a:br>
              <a:rPr lang="ru-RU" dirty="0" smtClean="0"/>
            </a:br>
            <a:r>
              <a:rPr lang="ru-RU" dirty="0" smtClean="0"/>
              <a:t>Ловить твой взор.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Виденья райские с усмешкой провожая,</a:t>
            </a:r>
            <a:br>
              <a:rPr lang="ru-RU" dirty="0" smtClean="0"/>
            </a:br>
            <a:r>
              <a:rPr lang="ru-RU" dirty="0" smtClean="0"/>
              <a:t>Одна в кругу невинно-строгих дев,</a:t>
            </a:r>
            <a:br>
              <a:rPr lang="ru-RU" dirty="0" smtClean="0"/>
            </a:br>
            <a:r>
              <a:rPr lang="ru-RU" dirty="0" smtClean="0"/>
              <a:t>Я буду петь, земная и чужая,</a:t>
            </a:r>
            <a:br>
              <a:rPr lang="ru-RU" dirty="0" smtClean="0"/>
            </a:br>
            <a:r>
              <a:rPr lang="ru-RU" dirty="0" smtClean="0"/>
              <a:t>Земной напев!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Воспоминанье слишком давит плечи,</a:t>
            </a:r>
            <a:br>
              <a:rPr lang="ru-RU" dirty="0" smtClean="0"/>
            </a:br>
            <a:r>
              <a:rPr lang="ru-RU" dirty="0" smtClean="0"/>
              <a:t>Настанет миг,- я слез не утаю...</a:t>
            </a:r>
            <a:br>
              <a:rPr lang="ru-RU" dirty="0" smtClean="0"/>
            </a:br>
            <a:r>
              <a:rPr lang="ru-RU" dirty="0" smtClean="0"/>
              <a:t>Ни здесь, ни там,- нигде не надо встречи,</a:t>
            </a:r>
            <a:br>
              <a:rPr lang="ru-RU" dirty="0" smtClean="0"/>
            </a:br>
            <a:r>
              <a:rPr lang="ru-RU" dirty="0" smtClean="0"/>
              <a:t>И не для встреч проснемся мы в раю!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1909 – 1910гг.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725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ВВЫСЬ…</vt:lpstr>
      <vt:lpstr>Слово к читателю.</vt:lpstr>
      <vt:lpstr>Содержание.</vt:lpstr>
      <vt:lpstr>К  А.С.Пушкину.</vt:lpstr>
      <vt:lpstr>К  А.А.Блоку.</vt:lpstr>
      <vt:lpstr>К   А.А.Ахматовой.</vt:lpstr>
      <vt:lpstr>Цветаева – поэт-мифотворец.</vt:lpstr>
      <vt:lpstr>В огромном городе моем-ночь…</vt:lpstr>
      <vt:lpstr>В раю.</vt:lpstr>
      <vt:lpstr>Вы, идущие мимо меня.</vt:lpstr>
      <vt:lpstr>Голуби реют серебряные…</vt:lpstr>
      <vt:lpstr>И не спасут ни стансы, ни созвездья…</vt:lpstr>
      <vt:lpstr>Моим стихам.</vt:lpstr>
      <vt:lpstr>Август - астры.</vt:lpstr>
      <vt:lpstr>Не думаю, не жалуюсь, не спорю.</vt:lpstr>
      <vt:lpstr>Я счастлива жить образцово и просто.</vt:lpstr>
      <vt:lpstr>Сборники стихов.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СоцПедагог</cp:lastModifiedBy>
  <cp:revision>22</cp:revision>
  <dcterms:created xsi:type="dcterms:W3CDTF">2012-01-15T13:10:06Z</dcterms:created>
  <dcterms:modified xsi:type="dcterms:W3CDTF">2015-12-29T05:19:53Z</dcterms:modified>
</cp:coreProperties>
</file>