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10FF-2C4D-41C1-9AF3-B028526E96D6}" type="datetimeFigureOut">
              <a:rPr lang="ru-RU" smtClean="0"/>
              <a:t>25.12.2009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C6D4-E68D-411E-9847-C9A5CDA971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«Вечность и личность»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3572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Вы, идущие мимо меня</a:t>
            </a:r>
            <a:br>
              <a:rPr lang="ru-RU" sz="2400" i="1" dirty="0">
                <a:solidFill>
                  <a:schemeClr val="bg1"/>
                </a:solidFill>
              </a:rPr>
            </a:br>
            <a:r>
              <a:rPr lang="ru-RU" sz="2400" i="1" dirty="0">
                <a:solidFill>
                  <a:schemeClr val="bg1"/>
                </a:solidFill>
              </a:rPr>
              <a:t> К не моим и сомнительным чарам, -</a:t>
            </a:r>
            <a:br>
              <a:rPr lang="ru-RU" sz="2400" i="1" dirty="0">
                <a:solidFill>
                  <a:schemeClr val="bg1"/>
                </a:solidFill>
              </a:rPr>
            </a:br>
            <a:r>
              <a:rPr lang="ru-RU" sz="2400" i="1" dirty="0">
                <a:solidFill>
                  <a:schemeClr val="bg1"/>
                </a:solidFill>
              </a:rPr>
              <a:t>Если б знали вы, сколько огня,</a:t>
            </a:r>
            <a:br>
              <a:rPr lang="ru-RU" sz="2400" i="1" dirty="0">
                <a:solidFill>
                  <a:schemeClr val="bg1"/>
                </a:solidFill>
              </a:rPr>
            </a:br>
            <a:r>
              <a:rPr lang="ru-RU" sz="2400" i="1" dirty="0">
                <a:solidFill>
                  <a:schemeClr val="bg1"/>
                </a:solidFill>
              </a:rPr>
              <a:t>Сколько жизни, растраченной даром… </a:t>
            </a:r>
            <a:r>
              <a:rPr lang="ru-RU" sz="2400" i="1" dirty="0" smtClean="0">
                <a:solidFill>
                  <a:schemeClr val="bg1"/>
                </a:solidFill>
              </a:rPr>
              <a:t>(</a:t>
            </a:r>
            <a:r>
              <a:rPr lang="ru-RU" sz="2400" b="1" i="1" dirty="0">
                <a:solidFill>
                  <a:schemeClr val="bg1"/>
                </a:solidFill>
              </a:rPr>
              <a:t>Марина </a:t>
            </a:r>
            <a:r>
              <a:rPr lang="ru-RU" sz="2400" b="1" i="1" dirty="0" smtClean="0">
                <a:solidFill>
                  <a:schemeClr val="bg1"/>
                </a:solidFill>
              </a:rPr>
              <a:t>Цветаева.)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71670" y="5214950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Прости ж навек! но знай, что двух виновных,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Не одного, найдутся имена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 стихах моих, в преданиях любовных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…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А. </a:t>
            </a:r>
            <a:r>
              <a:rPr lang="ru-RU" sz="2000" b="1" dirty="0" smtClean="0">
                <a:solidFill>
                  <a:schemeClr val="bg1"/>
                </a:solidFill>
              </a:rPr>
              <a:t>Ахматовой.)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000432" y="1214422"/>
            <a:ext cx="51435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Не говорите мне о вечности —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Я не могу ее вместить.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Но как же вечность не простить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Моей любви, моей беспечности?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Я слышу, как она растет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И полуночным валом катится,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Но — слишком дорого поплатится,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Кто слишком близко подойдет.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И тихим отголоскам шума 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Издалека бываю рад —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Ее пенящихся громад,—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ourier New" pitchFamily="49" charset="0"/>
              </a:rPr>
              <a:t>О милом и ничтожном думая.( О. </a:t>
            </a:r>
            <a:r>
              <a:rPr lang="ru-RU" sz="2000" b="1" dirty="0" smtClean="0">
                <a:solidFill>
                  <a:schemeClr val="bg1"/>
                </a:solidFill>
              </a:rPr>
              <a:t>Мандельштам.)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11" descr="mcФото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018817" cy="4067757"/>
          </a:xfrm>
          <a:prstGeom prst="rect">
            <a:avLst/>
          </a:prstGeom>
          <a:noFill/>
        </p:spPr>
      </p:pic>
      <p:pic>
        <p:nvPicPr>
          <p:cNvPr id="11267" name="Picture 3" descr="C:\Users\Гриша\Desktop\фотака\794354439_tonn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3018255" cy="4024340"/>
          </a:xfrm>
          <a:prstGeom prst="rect">
            <a:avLst/>
          </a:prstGeom>
          <a:noFill/>
        </p:spPr>
      </p:pic>
      <p:pic>
        <p:nvPicPr>
          <p:cNvPr id="11268" name="Picture 4" descr="C:\Users\Гриша\Desktop\фотака\0_59e2_a6de6fdb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142984"/>
            <a:ext cx="316018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12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11265" grpId="0"/>
      <p:bldP spid="11265" grpId="1"/>
      <p:bldP spid="11266" grpId="0"/>
      <p:bldP spid="112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домик в Тарус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00174"/>
            <a:ext cx="56435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Цветаева есть тайна.  И  эту  тайну  надо  разгадать,  и  если  будешь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разгадывать всю  жизнь,  то  не  говори,  что  потерял  время,  потому,  что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Цветаева, как огромный океан, и каждый раз, погружаясь в него,  твое  сердце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испытывает восторг и сострадание, а глаза наполняются слезами.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" name="Picture 4" descr="Мария Башкирц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3094016" cy="42862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57148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</a:rPr>
              <a:t>«Сколько жизни, растраченной даром...»</a:t>
            </a:r>
            <a:br>
              <a:rPr lang="ru-RU" sz="3200" b="1" dirty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1428736"/>
            <a:ext cx="5715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думаю: когда-нибудь и я,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Устав от вас, враги, от вас, друзья,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от уступчивости речи русской, -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 Надену крест серебряный на грудь,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 Перекрещусь - и тихо тронусь в путь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 По старой по дороге по Калужской.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7" grpId="1"/>
      <p:bldP spid="12" grpId="0"/>
      <p:bldP spid="14338" grpId="0"/>
      <p:bldP spid="143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Гриша\Desktop\фота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6"/>
            <a:ext cx="9144000" cy="6849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+mj-lt"/>
              </a:rPr>
              <a:t>"Ты выдумал меня..."</a:t>
            </a:r>
            <a:endParaRPr lang="ru-RU" sz="3600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6072230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И</a:t>
            </a:r>
            <a:r>
              <a:rPr lang="ru-RU" sz="2400" b="1" i="1" dirty="0" smtClean="0">
                <a:solidFill>
                  <a:schemeClr val="bg1"/>
                </a:solidFill>
              </a:rPr>
              <a:t>збрана самой судьбой испытать неосознанную и просто унаследованную от прошлого ее современниками систему ценностей сперва под действием той волны энтузиазма, которая захлестнула массы в предвкушении грядущего коммунистического рая, а затем в условиях безумного репрессивного режима - сталинского тоталитарного государства.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Ко мне приплывала зеленая рыба,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Ко мне прилетала белая чайка,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А я была дерзкой, злой и веселой.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И вовсе не знала, что это — счастье.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5363" name="Picture 3" descr="C:\Users\Гриша\Desktop\фотака\1216958485_annaahmatov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0"/>
            <a:ext cx="2714644" cy="392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риша\Desktop\фотака\0_2d459_15261c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285728"/>
            <a:ext cx="349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+mj-lt"/>
              </a:rPr>
              <a:t>“Шум времени” </a:t>
            </a:r>
            <a:endParaRPr lang="ru-RU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86116" y="1142984"/>
            <a:ext cx="55721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Поэзия Мандельштама — пространство даже не трёхмерное, а четырёхмерное”, — писал о Мандельштаме С.Аверинцев. По-моему, этим “четвёртым измерением” можно смело назвать время. Кант утверждал, что время и пространство — категории мышления человека. Мандельштам же не мыслит ими, но видит их; он вышел за те пределы, где нет сомнения в их власти, он ощущает их не как основы мироздания, а как рядовые его части: недаром время названо “царственным подпаском”, “глиняным телом”, “зверем”, а пространство — “колтуном”.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388" name="Picture 4" descr="C:\Users\Гриша\Desktop\фотака\poetry_pho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913518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121442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Чтобы вырвать век из плена,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Чтобы новый мир начать,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Узловатых дней колена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Нужно флейтою связать.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7" grpId="0"/>
      <p:bldP spid="1638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Гриша\Desktop\веча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357166"/>
            <a:ext cx="55721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</a:t>
            </a:r>
            <a:r>
              <a:rPr lang="ru-RU" sz="2000" b="1" dirty="0" smtClean="0"/>
              <a:t>судьбах этих «безграничных» людей </a:t>
            </a:r>
            <a:r>
              <a:rPr lang="ru-RU" sz="2000" b="1" dirty="0"/>
              <a:t>много мистического, как, впрочем, и глубоко трагического… </a:t>
            </a:r>
            <a:r>
              <a:rPr lang="ru-RU" sz="2000" b="1" dirty="0">
                <a:cs typeface="Arial" pitchFamily="34" charset="0"/>
              </a:rPr>
              <a:t>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армония между силой проникновения в суть вещей и силой поэтического дара создает в их поэзии особое свойство -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неотменимость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обязательности вечной жизни. Вечность… Это слово появилось для них уже </a:t>
            </a:r>
            <a:r>
              <a:rPr lang="ru-RU" sz="2000" b="1" dirty="0" smtClean="0">
                <a:ea typeface="Calibri" pitchFamily="34" charset="0"/>
                <a:cs typeface="Arial" pitchFamily="34" charset="0"/>
              </a:rPr>
              <a:t>очень давно </a:t>
            </a:r>
            <a:r>
              <a:rPr lang="ru-RU" sz="2000" b="1" dirty="0" smtClean="0"/>
              <a:t>(“На стёкла вечности уже легло</a:t>
            </a:r>
          </a:p>
          <a:p>
            <a:r>
              <a:rPr lang="ru-RU" sz="2000" b="1" dirty="0" smtClean="0"/>
              <a:t> Моё дыхание, моё тепло”). И  в  своих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жизнях герои  оказываются перед мерно качающимся “маятником душ”, который традиционно считается символом вечности и неизменности. </a:t>
            </a:r>
            <a:endParaRPr lang="ru-RU" sz="2000" b="1" dirty="0"/>
          </a:p>
        </p:txBody>
      </p:sp>
      <p:pic>
        <p:nvPicPr>
          <p:cNvPr id="17414" name="Picture 6" descr="C:\Users\Гриша\Desktop\фотака\c4b28e45d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4655640"/>
            <a:ext cx="1643074" cy="2202360"/>
          </a:xfrm>
          <a:prstGeom prst="rect">
            <a:avLst/>
          </a:prstGeom>
          <a:noFill/>
        </p:spPr>
      </p:pic>
      <p:pic>
        <p:nvPicPr>
          <p:cNvPr id="17415" name="Picture 7" descr="C:\Users\Гриша\Desktop\фотака\om-k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558905"/>
            <a:ext cx="1643041" cy="2299095"/>
          </a:xfrm>
          <a:prstGeom prst="rect">
            <a:avLst/>
          </a:prstGeom>
          <a:noFill/>
        </p:spPr>
      </p:pic>
      <p:pic>
        <p:nvPicPr>
          <p:cNvPr id="13" name="Picture 8" descr="mcФото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572008"/>
            <a:ext cx="171448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66667E-6 C -0.02743 0.0095 -0.05747 0.00116 -0.08577 -0.00138 C -0.10087 -0.00485 -0.11684 -0.00717 -0.13212 -0.00948 C -0.14393 -0.01458 -0.15608 -0.01851 -0.16788 -0.0236 C -0.1717 -0.02522 -0.17465 -0.02823 -0.17847 -0.03009 C -0.17969 -0.03171 -0.18073 -0.03356 -0.18212 -0.03472 C -0.18316 -0.03564 -0.18472 -0.03518 -0.18577 -0.03634 C -0.1934 -0.04467 -0.18247 -0.03865 -0.19167 -0.04282 C -0.19358 -0.04652 -0.19566 -0.05022 -0.19757 -0.05393 C -0.19844 -0.05555 -0.2 -0.05856 -0.2 -0.05856 C -0.20278 -0.07314 -0.20573 -0.0861 -0.20712 -0.10138 C -0.20625 -0.12661 -0.2066 -0.16272 -0.19514 -0.18564 C -0.19167 -0.20115 -0.18837 -0.21643 -0.18455 -0.23171 C -0.18281 -0.23888 -0.18177 -0.24583 -0.17847 -0.25231 C -0.17691 -0.25925 -0.17465 -0.26597 -0.17014 -0.26967 C -0.16893 -0.27731 -0.16667 -0.28448 -0.16181 -0.28888 C -0.1599 -0.29745 -0.15243 -0.30185 -0.14636 -0.30462 C -0.14514 -0.30624 -0.14427 -0.30833 -0.14288 -0.30948 C -0.14184 -0.31041 -0.14028 -0.30995 -0.13924 -0.3111 C -0.13663 -0.31388 -0.13524 -0.31921 -0.13212 -0.3206 C -0.12309 -0.32453 -0.11684 -0.33356 -0.10955 -0.3412 C -0.10504 -0.34583 -0.1 -0.35046 -0.09514 -0.35393 C -0.09271 -0.35578 -0.09045 -0.3581 -0.08802 -0.36018 C -0.08698 -0.3611 -0.08455 -0.3618 -0.08455 -0.3618 " pathEditMode="relative" ptsTypes="fffff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0434 -0.00371 -0.00799 -0.00556 -0.0132 -0.00625 C -0.02188 -0.00764 -0.03924 -0.00949 -0.03924 -0.00949 C -0.05973 -0.01505 -0.08351 -0.01343 -0.10365 -0.01412 C -0.11112 -0.01667 -0.11875 -0.01922 -0.12622 -0.02223 C -0.13073 -0.02408 -0.13785 -0.025 -0.14167 -0.02848 C -0.14723 -0.03334 -0.14428 -0.03148 -0.15244 -0.03496 C -0.15365 -0.03542 -0.15591 -0.03635 -0.15591 -0.03635 C -0.16042 -0.04028 -0.16528 -0.04213 -0.17032 -0.04445 C -0.17309 -0.0456 -0.175 -0.04861 -0.17744 -0.0507 C -0.17761 -0.05093 -0.18629 -0.05463 -0.1882 -0.05556 C -0.19254 -0.05741 -0.19827 -0.06459 -0.20244 -0.06829 C -0.21459 -0.07894 -0.225 -0.09028 -0.23334 -0.10625 C -0.23455 -0.1125 -0.23681 -0.11621 -0.2382 -0.12223 C -0.23889 -0.12547 -0.24046 -0.13172 -0.24046 -0.13172 C -0.23976 -0.15139 -0.2415 -0.17755 -0.23212 -0.19514 C -0.22917 -0.20718 -0.22778 -0.2213 -0.22257 -0.23172 C -0.22049 -0.24121 -0.21858 -0.25047 -0.21424 -0.25857 C -0.21303 -0.26574 -0.21059 -0.26945 -0.20834 -0.27616 C -0.2033 -0.29167 -0.19393 -0.31435 -0.18334 -0.32385 C -0.18039 -0.3294 -0.18073 -0.33264 -0.17622 -0.33635 C -0.17327 -0.34236 -0.16875 -0.34838 -0.16424 -0.35232 C -0.15973 -0.36204 -0.15122 -0.36806 -0.1441 -0.37454 C -0.14132 -0.3801 -0.13664 -0.38588 -0.13212 -0.38889 " pathEditMode="relative" ptsTypes="fffffffffffffffffffffffA">
                                      <p:cBhvr>
                                        <p:cTn id="3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22222E-6 C -0.0052 -0.00463 -0.01023 -0.0095 -0.01544 -0.01436 C -0.02291 -0.0213 -0.04513 -0.02315 -0.05242 -0.02385 C -0.07985 -0.03125 -0.10815 -0.02223 -0.13576 -0.02848 C -0.14652 -0.03357 -0.15902 -0.03357 -0.1703 -0.03658 C -0.17516 -0.04075 -0.18072 -0.04237 -0.18576 -0.04607 C -0.19808 -0.0551 -0.18836 -0.05024 -0.19652 -0.05394 C -0.19773 -0.0551 -0.19895 -0.05602 -0.19999 -0.05718 C -0.20121 -0.05857 -0.20225 -0.06042 -0.20364 -0.06181 C -0.20589 -0.06413 -0.21076 -0.06829 -0.21076 -0.06829 C -0.21527 -0.07709 -0.21058 -0.06991 -0.21666 -0.07454 C -0.21909 -0.07639 -0.22378 -0.08102 -0.22378 -0.08102 C -0.22464 -0.08311 -0.22516 -0.08542 -0.22621 -0.08727 C -0.22725 -0.08913 -0.22898 -0.09005 -0.22985 -0.09213 C -0.23159 -0.09607 -0.23246 -0.10487 -0.23332 -0.1095 C -0.23263 -0.12709 -0.23211 -0.14306 -0.22985 -0.16019 C -0.22916 -0.17338 -0.22933 -0.18889 -0.22621 -0.20163 C -0.22499 -0.2125 -0.22447 -0.22732 -0.2203 -0.23658 C -0.21874 -0.24422 -0.21614 -0.25116 -0.21423 -0.2588 C -0.21197 -0.26829 -0.21145 -0.27755 -0.20711 -0.28565 C -0.20624 -0.28889 -0.20607 -0.29213 -0.20485 -0.29514 C -0.20346 -0.29838 -0.19999 -0.30463 -0.19999 -0.30463 C -0.19739 -0.31482 -0.18766 -0.3257 -0.18089 -0.33172 C -0.17846 -0.33681 -0.17291 -0.34422 -0.16909 -0.34769 C -0.16492 -0.35556 -0.15832 -0.36135 -0.15242 -0.36667 C -0.14808 -0.37061 -0.14947 -0.36922 -0.1453 -0.37292 C -0.14409 -0.37408 -0.14166 -0.37616 -0.14166 -0.37616 C -0.13662 -0.38635 -0.14235 -0.37709 -0.13576 -0.38241 C -0.1328 -0.38473 -0.12742 -0.39051 -0.12742 -0.39051 " pathEditMode="relative" ptsTypes="ffffffffffffffffffffffffffffA">
                                      <p:cBhvr>
                                        <p:cTn id="4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риша\Desktop\9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18435" name="Picture 3" descr="C:\Users\Гриша\Desktop\final_etern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</p:spPr>
      </p:pic>
      <p:pic>
        <p:nvPicPr>
          <p:cNvPr id="18436" name="Picture 4" descr="C:\Users\Гриша\Desktop\vesh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142900"/>
            <a:ext cx="9351514" cy="7000900"/>
          </a:xfrm>
          <a:prstGeom prst="rect">
            <a:avLst/>
          </a:prstGeom>
          <a:noFill/>
        </p:spPr>
      </p:pic>
      <p:pic>
        <p:nvPicPr>
          <p:cNvPr id="18437" name="Picture 5" descr="C:\Users\Гриша\Desktop\f2c2658a25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0"/>
            <a:ext cx="5212046" cy="6715148"/>
          </a:xfrm>
          <a:prstGeom prst="rect">
            <a:avLst/>
          </a:prstGeom>
          <a:noFill/>
        </p:spPr>
      </p:pic>
      <p:pic>
        <p:nvPicPr>
          <p:cNvPr id="18438" name="Picture 6" descr="C:\Users\Гриша\Desktop\АНИМЕ\картинки\репродукциии\emunch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142900"/>
            <a:ext cx="9726442" cy="7143800"/>
          </a:xfrm>
          <a:prstGeom prst="rect">
            <a:avLst/>
          </a:prstGeom>
          <a:noFill/>
        </p:spPr>
      </p:pic>
      <p:pic>
        <p:nvPicPr>
          <p:cNvPr id="18439" name="Picture 7" descr="C:\Users\Гриша\Desktop\АНИМЕ\Музыка\Мои картины\Лунный ра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642894"/>
            <a:ext cx="5572164" cy="62151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Мир , не торопись … Жизнь - прекрасна! 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440" name="Picture 8" descr="C:\Users\Гриша\Desktop\7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57222" y="-142900"/>
            <a:ext cx="9644130" cy="7143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43174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(((А вечность улыбается нам.)))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5714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</a:rPr>
              <a:t>Двадцать первое. Ночь. Понедельник.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Очертанья столицы во мгле.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Сочинил же какой-то бездельник,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Что бывает любовь на земле.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64318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И </a:t>
            </a:r>
            <a:r>
              <a:rPr lang="ru-RU" sz="2000" b="1" i="1" dirty="0">
                <a:solidFill>
                  <a:schemeClr val="bg1"/>
                </a:solidFill>
              </a:rPr>
              <a:t>от лености или со скуки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Все поверили, так и живут: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Ждут свиданий, боятся разлуки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И любовные песни поют.</a:t>
            </a:r>
            <a:br>
              <a:rPr lang="ru-RU" sz="2000" b="1" i="1" dirty="0">
                <a:solidFill>
                  <a:schemeClr val="bg1"/>
                </a:solidFill>
              </a:rPr>
            </a:b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Но иным открывается тайна,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И почиет на них тишина...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Я на это наткнулась случайно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И с тех пор все как будто больна.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483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«Вечность и личность»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«Вечность и личность»</dc:title>
  <dc:creator>Гриша</dc:creator>
  <cp:lastModifiedBy>Гриша</cp:lastModifiedBy>
  <cp:revision>22</cp:revision>
  <dcterms:created xsi:type="dcterms:W3CDTF">2009-12-25T15:05:12Z</dcterms:created>
  <dcterms:modified xsi:type="dcterms:W3CDTF">2009-12-25T18:49:32Z</dcterms:modified>
</cp:coreProperties>
</file>