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56" r:id="rId4"/>
    <p:sldId id="257" r:id="rId5"/>
    <p:sldId id="258" r:id="rId6"/>
    <p:sldId id="264" r:id="rId7"/>
    <p:sldId id="259" r:id="rId8"/>
    <p:sldId id="263" r:id="rId9"/>
    <p:sldId id="260" r:id="rId10"/>
    <p:sldId id="261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" TargetMode="External"/><Relationship Id="rId2" Type="http://schemas.openxmlformats.org/officeDocument/2006/relationships/hyperlink" Target="http://liubavyshka.ru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457200"/>
            <a:ext cx="8534400" cy="5668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Mistral" pitchFamily="66" charset="0"/>
              </a:rPr>
              <a:t>Конкурс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istral" pitchFamily="66" charset="0"/>
              </a:rPr>
              <a:t>«Познание и творчество»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Mistral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latin typeface="Mistral" pitchFamily="66" charset="0"/>
              </a:rPr>
              <a:t>Медиа-математическая</a:t>
            </a:r>
            <a:r>
              <a:rPr lang="ru-RU" sz="3600" dirty="0" smtClean="0">
                <a:solidFill>
                  <a:srgbClr val="FF0000"/>
                </a:solidFill>
                <a:latin typeface="Mistral" pitchFamily="66" charset="0"/>
              </a:rPr>
              <a:t> газета</a:t>
            </a:r>
            <a:endParaRPr lang="ru-RU" sz="3600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33600"/>
            <a:ext cx="8229600" cy="830997"/>
          </a:xfrm>
          <a:prstGeom prst="rect">
            <a:avLst/>
          </a:prstGeom>
          <a:noFill/>
          <a:effectLst>
            <a:reflection blurRad="6350" stA="50000" endA="300" endPos="55500" dist="1016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Экскурсия в мир чисел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962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istral" pitchFamily="66" charset="0"/>
              </a:rPr>
              <a:t>Работу выполнили учащиеся 6г класса МБОУ «СОШ №15 с УИОП» 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Mistral" pitchFamily="66" charset="0"/>
              </a:rPr>
              <a:t>Михалёва Юлия</a:t>
            </a:r>
            <a:r>
              <a:rPr lang="ru-RU" sz="2400" dirty="0" smtClean="0">
                <a:latin typeface="Mistral" pitchFamily="66" charset="0"/>
              </a:rPr>
              <a:t> и </a:t>
            </a:r>
            <a:r>
              <a:rPr lang="ru-RU" sz="2400" dirty="0" smtClean="0">
                <a:solidFill>
                  <a:srgbClr val="7030A0"/>
                </a:solidFill>
                <a:latin typeface="Mistral" pitchFamily="66" charset="0"/>
              </a:rPr>
              <a:t>Данильченко Никита.</a:t>
            </a:r>
            <a:endParaRPr lang="ru-RU" sz="2400" dirty="0">
              <a:solidFill>
                <a:srgbClr val="7030A0"/>
              </a:solidFill>
              <a:latin typeface="Mistral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029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istral" pitchFamily="66" charset="0"/>
              </a:rPr>
              <a:t>Руководитель:</a:t>
            </a:r>
            <a:r>
              <a:rPr lang="ru-RU" dirty="0" smtClean="0"/>
              <a:t>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Шуткина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 Ольга Павловна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Mistral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14406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676400"/>
            <a:ext cx="1152525" cy="155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bliqueBottomRight"/>
            <a:lightRig rig="threePt" dir="t"/>
          </a:scene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2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dirty="0" smtClean="0">
                <a:solidFill>
                  <a:srgbClr val="00B050"/>
                </a:solidFill>
                <a:latin typeface="Monotype Corsiva" pitchFamily="66" charset="0"/>
              </a:rPr>
              <a:t>Пифагорейцы высоко ценили результаты, полученные ими в теории гармонии, ибо они подтверждали их идею, что числа определяют все. Число для  пифагорейцев – это собрание единиц. </a:t>
            </a:r>
          </a:p>
          <a:p>
            <a:pPr indent="360363" algn="just"/>
            <a:r>
              <a:rPr lang="ru-RU" sz="2000" dirty="0" smtClean="0">
                <a:solidFill>
                  <a:srgbClr val="00B050"/>
                </a:solidFill>
                <a:latin typeface="Monotype Corsiva" pitchFamily="66" charset="0"/>
              </a:rPr>
              <a:t>Единицы, составляющие число, считались неделимыми и изображались точками, которые располагались в виде правильных геометрических тел. При этом получали ряды «треугольных», «квадратных», «пятиугольных» и других «фигурных» чисел. </a:t>
            </a:r>
          </a:p>
          <a:p>
            <a:pPr indent="360363" algn="just"/>
            <a:r>
              <a:rPr lang="ru-RU" sz="2000" dirty="0" smtClean="0">
                <a:solidFill>
                  <a:srgbClr val="00B050"/>
                </a:solidFill>
                <a:latin typeface="Monotype Corsiva" pitchFamily="66" charset="0"/>
              </a:rPr>
              <a:t>Одинаковые шары можно укладывать на плоскости так, чтобы они образовывали различные фигуры – треугольники, квадраты, шестиугольники и т. д.</a:t>
            </a:r>
            <a:endParaRPr lang="ru-RU" sz="2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grpSp>
        <p:nvGrpSpPr>
          <p:cNvPr id="88" name="Group 110"/>
          <p:cNvGrpSpPr>
            <a:grpSpLocks/>
          </p:cNvGrpSpPr>
          <p:nvPr/>
        </p:nvGrpSpPr>
        <p:grpSpPr bwMode="auto">
          <a:xfrm>
            <a:off x="762000" y="3276600"/>
            <a:ext cx="1695450" cy="1905000"/>
            <a:chOff x="2485" y="248"/>
            <a:chExt cx="1068" cy="1200"/>
          </a:xfrm>
        </p:grpSpPr>
        <p:grpSp>
          <p:nvGrpSpPr>
            <p:cNvPr id="89" name="Group 33"/>
            <p:cNvGrpSpPr>
              <a:grpSpLocks/>
            </p:cNvGrpSpPr>
            <p:nvPr/>
          </p:nvGrpSpPr>
          <p:grpSpPr bwMode="auto">
            <a:xfrm>
              <a:off x="2485" y="248"/>
              <a:ext cx="1068" cy="842"/>
              <a:chOff x="981" y="1880"/>
              <a:chExt cx="1340" cy="1082"/>
            </a:xfrm>
          </p:grpSpPr>
          <p:sp>
            <p:nvSpPr>
              <p:cNvPr id="91" name="Oval 34"/>
              <p:cNvSpPr>
                <a:spLocks noChangeArrowheads="1"/>
              </p:cNvSpPr>
              <p:nvPr/>
            </p:nvSpPr>
            <p:spPr bwMode="auto">
              <a:xfrm>
                <a:off x="2201" y="2842"/>
                <a:ext cx="120" cy="120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" name="Oval 35"/>
              <p:cNvSpPr>
                <a:spLocks noChangeArrowheads="1"/>
              </p:cNvSpPr>
              <p:nvPr/>
            </p:nvSpPr>
            <p:spPr bwMode="auto">
              <a:xfrm>
                <a:off x="1783" y="2842"/>
                <a:ext cx="120" cy="120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" name="Oval 36"/>
              <p:cNvSpPr>
                <a:spLocks noChangeArrowheads="1"/>
              </p:cNvSpPr>
              <p:nvPr/>
            </p:nvSpPr>
            <p:spPr bwMode="auto">
              <a:xfrm>
                <a:off x="1374" y="2842"/>
                <a:ext cx="119" cy="120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" name="Oval 37"/>
              <p:cNvSpPr>
                <a:spLocks noChangeArrowheads="1"/>
              </p:cNvSpPr>
              <p:nvPr/>
            </p:nvSpPr>
            <p:spPr bwMode="auto">
              <a:xfrm>
                <a:off x="981" y="2842"/>
                <a:ext cx="119" cy="120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5" name="Group 38"/>
              <p:cNvGrpSpPr>
                <a:grpSpLocks/>
              </p:cNvGrpSpPr>
              <p:nvPr/>
            </p:nvGrpSpPr>
            <p:grpSpPr bwMode="auto">
              <a:xfrm>
                <a:off x="1152" y="1880"/>
                <a:ext cx="939" cy="756"/>
                <a:chOff x="1152" y="1880"/>
                <a:chExt cx="939" cy="756"/>
              </a:xfrm>
            </p:grpSpPr>
            <p:sp>
              <p:nvSpPr>
                <p:cNvPr id="96" name="Oval 39"/>
                <p:cNvSpPr>
                  <a:spLocks noChangeArrowheads="1"/>
                </p:cNvSpPr>
                <p:nvPr/>
              </p:nvSpPr>
              <p:spPr bwMode="auto">
                <a:xfrm>
                  <a:off x="1152" y="2498"/>
                  <a:ext cx="119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FFFF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" name="Oval 40"/>
                <p:cNvSpPr>
                  <a:spLocks noChangeArrowheads="1"/>
                </p:cNvSpPr>
                <p:nvPr/>
              </p:nvSpPr>
              <p:spPr bwMode="auto">
                <a:xfrm>
                  <a:off x="1578" y="2515"/>
                  <a:ext cx="120" cy="1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FFFF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8" name="Oval 41"/>
                <p:cNvSpPr>
                  <a:spLocks noChangeArrowheads="1"/>
                </p:cNvSpPr>
                <p:nvPr/>
              </p:nvSpPr>
              <p:spPr bwMode="auto">
                <a:xfrm>
                  <a:off x="1971" y="2515"/>
                  <a:ext cx="120" cy="1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FFFF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9" name="Group 42"/>
                <p:cNvGrpSpPr>
                  <a:grpSpLocks/>
                </p:cNvGrpSpPr>
                <p:nvPr/>
              </p:nvGrpSpPr>
              <p:grpSpPr bwMode="auto">
                <a:xfrm>
                  <a:off x="1322" y="1880"/>
                  <a:ext cx="547" cy="429"/>
                  <a:chOff x="1322" y="1880"/>
                  <a:chExt cx="547" cy="429"/>
                </a:xfrm>
              </p:grpSpPr>
              <p:sp>
                <p:nvSpPr>
                  <p:cNvPr id="100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1749" y="2189"/>
                    <a:ext cx="120" cy="12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FFFF"/>
                      </a:gs>
                      <a:gs pos="100000">
                        <a:srgbClr val="0099FF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1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322" y="2172"/>
                    <a:ext cx="120" cy="12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FFFF"/>
                      </a:gs>
                      <a:gs pos="100000">
                        <a:srgbClr val="0099FF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2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1527" y="1880"/>
                    <a:ext cx="120" cy="12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FFFF"/>
                      </a:gs>
                      <a:gs pos="100000">
                        <a:srgbClr val="0099FF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90" name="Text Box 105"/>
            <p:cNvSpPr txBox="1">
              <a:spLocks noChangeArrowheads="1"/>
            </p:cNvSpPr>
            <p:nvPr/>
          </p:nvSpPr>
          <p:spPr bwMode="auto">
            <a:xfrm>
              <a:off x="2880" y="1044"/>
              <a:ext cx="403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03" name="Group 162"/>
          <p:cNvGrpSpPr>
            <a:grpSpLocks/>
          </p:cNvGrpSpPr>
          <p:nvPr/>
        </p:nvGrpSpPr>
        <p:grpSpPr bwMode="auto">
          <a:xfrm>
            <a:off x="6781800" y="3200400"/>
            <a:ext cx="1452563" cy="1905000"/>
            <a:chOff x="2666" y="520"/>
            <a:chExt cx="915" cy="1200"/>
          </a:xfrm>
        </p:grpSpPr>
        <p:sp>
          <p:nvSpPr>
            <p:cNvPr id="104" name="Text Box 141"/>
            <p:cNvSpPr txBox="1">
              <a:spLocks noChangeArrowheads="1"/>
            </p:cNvSpPr>
            <p:nvPr/>
          </p:nvSpPr>
          <p:spPr bwMode="auto">
            <a:xfrm>
              <a:off x="2820" y="1316"/>
              <a:ext cx="620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16</a:t>
              </a:r>
            </a:p>
          </p:txBody>
        </p:sp>
        <p:grpSp>
          <p:nvGrpSpPr>
            <p:cNvPr id="105" name="Group 142"/>
            <p:cNvGrpSpPr>
              <a:grpSpLocks/>
            </p:cNvGrpSpPr>
            <p:nvPr/>
          </p:nvGrpSpPr>
          <p:grpSpPr bwMode="auto">
            <a:xfrm>
              <a:off x="2666" y="992"/>
              <a:ext cx="355" cy="312"/>
              <a:chOff x="458" y="1040"/>
              <a:chExt cx="355" cy="312"/>
            </a:xfrm>
          </p:grpSpPr>
          <p:sp>
            <p:nvSpPr>
              <p:cNvPr id="121" name="Oval 143"/>
              <p:cNvSpPr>
                <a:spLocks noChangeArrowheads="1"/>
              </p:cNvSpPr>
              <p:nvPr/>
            </p:nvSpPr>
            <p:spPr bwMode="auto">
              <a:xfrm>
                <a:off x="728" y="126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" name="Oval 144"/>
              <p:cNvSpPr>
                <a:spLocks noChangeArrowheads="1"/>
              </p:cNvSpPr>
              <p:nvPr/>
            </p:nvSpPr>
            <p:spPr bwMode="auto">
              <a:xfrm>
                <a:off x="458" y="1264"/>
                <a:ext cx="85" cy="88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" name="Oval 145"/>
              <p:cNvSpPr>
                <a:spLocks noChangeArrowheads="1"/>
              </p:cNvSpPr>
              <p:nvPr/>
            </p:nvSpPr>
            <p:spPr bwMode="auto">
              <a:xfrm>
                <a:off x="715" y="104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" name="Oval 146"/>
              <p:cNvSpPr>
                <a:spLocks noChangeArrowheads="1"/>
              </p:cNvSpPr>
              <p:nvPr/>
            </p:nvSpPr>
            <p:spPr bwMode="auto">
              <a:xfrm>
                <a:off x="459" y="1048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6" name="Group 147"/>
            <p:cNvGrpSpPr>
              <a:grpSpLocks/>
            </p:cNvGrpSpPr>
            <p:nvPr/>
          </p:nvGrpSpPr>
          <p:grpSpPr bwMode="auto">
            <a:xfrm>
              <a:off x="3226" y="976"/>
              <a:ext cx="355" cy="312"/>
              <a:chOff x="458" y="1040"/>
              <a:chExt cx="355" cy="312"/>
            </a:xfrm>
          </p:grpSpPr>
          <p:sp>
            <p:nvSpPr>
              <p:cNvPr id="117" name="Oval 148"/>
              <p:cNvSpPr>
                <a:spLocks noChangeArrowheads="1"/>
              </p:cNvSpPr>
              <p:nvPr/>
            </p:nvSpPr>
            <p:spPr bwMode="auto">
              <a:xfrm>
                <a:off x="728" y="126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8" name="Oval 149"/>
              <p:cNvSpPr>
                <a:spLocks noChangeArrowheads="1"/>
              </p:cNvSpPr>
              <p:nvPr/>
            </p:nvSpPr>
            <p:spPr bwMode="auto">
              <a:xfrm>
                <a:off x="458" y="1264"/>
                <a:ext cx="85" cy="88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9" name="Oval 150"/>
              <p:cNvSpPr>
                <a:spLocks noChangeArrowheads="1"/>
              </p:cNvSpPr>
              <p:nvPr/>
            </p:nvSpPr>
            <p:spPr bwMode="auto">
              <a:xfrm>
                <a:off x="715" y="104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0" name="Oval 151"/>
              <p:cNvSpPr>
                <a:spLocks noChangeArrowheads="1"/>
              </p:cNvSpPr>
              <p:nvPr/>
            </p:nvSpPr>
            <p:spPr bwMode="auto">
              <a:xfrm>
                <a:off x="459" y="1048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7" name="Group 152"/>
            <p:cNvGrpSpPr>
              <a:grpSpLocks/>
            </p:cNvGrpSpPr>
            <p:nvPr/>
          </p:nvGrpSpPr>
          <p:grpSpPr bwMode="auto">
            <a:xfrm>
              <a:off x="2666" y="528"/>
              <a:ext cx="355" cy="312"/>
              <a:chOff x="458" y="1040"/>
              <a:chExt cx="355" cy="312"/>
            </a:xfrm>
          </p:grpSpPr>
          <p:sp>
            <p:nvSpPr>
              <p:cNvPr id="113" name="Oval 153"/>
              <p:cNvSpPr>
                <a:spLocks noChangeArrowheads="1"/>
              </p:cNvSpPr>
              <p:nvPr/>
            </p:nvSpPr>
            <p:spPr bwMode="auto">
              <a:xfrm>
                <a:off x="728" y="126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" name="Oval 154"/>
              <p:cNvSpPr>
                <a:spLocks noChangeArrowheads="1"/>
              </p:cNvSpPr>
              <p:nvPr/>
            </p:nvSpPr>
            <p:spPr bwMode="auto">
              <a:xfrm>
                <a:off x="458" y="1264"/>
                <a:ext cx="85" cy="88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" name="Oval 155"/>
              <p:cNvSpPr>
                <a:spLocks noChangeArrowheads="1"/>
              </p:cNvSpPr>
              <p:nvPr/>
            </p:nvSpPr>
            <p:spPr bwMode="auto">
              <a:xfrm>
                <a:off x="715" y="104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" name="Oval 156"/>
              <p:cNvSpPr>
                <a:spLocks noChangeArrowheads="1"/>
              </p:cNvSpPr>
              <p:nvPr/>
            </p:nvSpPr>
            <p:spPr bwMode="auto">
              <a:xfrm>
                <a:off x="459" y="1048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8" name="Group 157"/>
            <p:cNvGrpSpPr>
              <a:grpSpLocks/>
            </p:cNvGrpSpPr>
            <p:nvPr/>
          </p:nvGrpSpPr>
          <p:grpSpPr bwMode="auto">
            <a:xfrm>
              <a:off x="3210" y="520"/>
              <a:ext cx="355" cy="312"/>
              <a:chOff x="458" y="1040"/>
              <a:chExt cx="355" cy="312"/>
            </a:xfrm>
          </p:grpSpPr>
          <p:sp>
            <p:nvSpPr>
              <p:cNvPr id="109" name="Oval 158"/>
              <p:cNvSpPr>
                <a:spLocks noChangeArrowheads="1"/>
              </p:cNvSpPr>
              <p:nvPr/>
            </p:nvSpPr>
            <p:spPr bwMode="auto">
              <a:xfrm>
                <a:off x="728" y="126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" name="Oval 159"/>
              <p:cNvSpPr>
                <a:spLocks noChangeArrowheads="1"/>
              </p:cNvSpPr>
              <p:nvPr/>
            </p:nvSpPr>
            <p:spPr bwMode="auto">
              <a:xfrm>
                <a:off x="458" y="1264"/>
                <a:ext cx="85" cy="88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" name="Oval 160"/>
              <p:cNvSpPr>
                <a:spLocks noChangeArrowheads="1"/>
              </p:cNvSpPr>
              <p:nvPr/>
            </p:nvSpPr>
            <p:spPr bwMode="auto">
              <a:xfrm>
                <a:off x="715" y="1040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" name="Oval 161"/>
              <p:cNvSpPr>
                <a:spLocks noChangeArrowheads="1"/>
              </p:cNvSpPr>
              <p:nvPr/>
            </p:nvSpPr>
            <p:spPr bwMode="auto">
              <a:xfrm>
                <a:off x="459" y="1048"/>
                <a:ext cx="85" cy="89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1242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124200" y="457200"/>
            <a:ext cx="3810000" cy="918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Отдохнём?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1371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733800" y="3352800"/>
            <a:ext cx="381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733800" y="29718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733800" y="22098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733800" y="25908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2209800" y="1447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1</a:t>
            </a:r>
          </a:p>
          <a:p>
            <a:endParaRPr lang="ru-RU" sz="1200" dirty="0" smtClean="0"/>
          </a:p>
        </p:txBody>
      </p:sp>
      <p:sp>
        <p:nvSpPr>
          <p:cNvPr id="80" name="Прямоугольник 79"/>
          <p:cNvSpPr/>
          <p:nvPr/>
        </p:nvSpPr>
        <p:spPr>
          <a:xfrm>
            <a:off x="2590800" y="1447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971800" y="1447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733800" y="18288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352800" y="1447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114800" y="1447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733800" y="14478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2209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2590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2971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352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2590800" y="2209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3</a:t>
            </a:r>
          </a:p>
          <a:p>
            <a:endParaRPr lang="ru-RU" sz="1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971800" y="2209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352800" y="2209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400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019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5638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5257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4495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4114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3352800" y="1828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2</a:t>
            </a:r>
          </a:p>
          <a:p>
            <a:endParaRPr lang="ru-RU" sz="1200" dirty="0" smtClean="0"/>
          </a:p>
        </p:txBody>
      </p:sp>
      <p:sp>
        <p:nvSpPr>
          <p:cNvPr id="103" name="Прямоугольник 102"/>
          <p:cNvSpPr/>
          <p:nvPr/>
        </p:nvSpPr>
        <p:spPr>
          <a:xfrm>
            <a:off x="6019800" y="3733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5638800" y="3733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5257800" y="3733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4876800" y="3733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4495800" y="3733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4114800" y="3733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3733800" y="41148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3733800" y="37338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6</a:t>
            </a:r>
          </a:p>
          <a:p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876800" y="2971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4495800" y="2971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114800" y="2971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3352800" y="2971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5</a:t>
            </a:r>
          </a:p>
          <a:p>
            <a:endParaRPr lang="ru-RU" sz="1200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257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4876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4495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4114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1066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1447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1828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3352800" y="4114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7</a:t>
            </a:r>
          </a:p>
          <a:p>
            <a:endParaRPr lang="ru-RU" sz="1200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5638800" y="4114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5257800" y="4114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4876800" y="4114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4495800" y="4114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4114800" y="4114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6400800" y="3733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685800" y="2590800"/>
            <a:ext cx="381000" cy="381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4</a:t>
            </a:r>
          </a:p>
          <a:p>
            <a:endParaRPr lang="ru-RU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04800" y="30480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1.У неё нет ничего: ни глаз, ни рук, ни носа, состоит она из условия с вопросом.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4038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Monotype Corsiva" pitchFamily="66" charset="0"/>
              </a:rPr>
              <a:t>2.Тысячная часть метра.</a:t>
            </a:r>
            <a:endParaRPr lang="ru-RU" sz="2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239000" y="3733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7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.Прибор для построения окружности.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" y="4419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3.Знак арифметического действия.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4800" y="47244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4.Близкий родственник квадрата.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2362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5.Единица массы, равная 1000кг.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72200" y="3048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6.Сумма длин сторон прямоугольника.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188876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TextBox 66"/>
          <p:cNvSpPr txBox="1"/>
          <p:nvPr/>
        </p:nvSpPr>
        <p:spPr>
          <a:xfrm>
            <a:off x="4495800" y="4876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Ключевое слово: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число пи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7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 animBg="1"/>
      <p:bldP spid="75" grpId="0" animBg="1"/>
      <p:bldP spid="76" grpId="0" animBg="1"/>
      <p:bldP spid="78" grpId="0" animBg="1"/>
      <p:bldP spid="79" grpId="0" animBg="1"/>
      <p:bldP spid="82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14 марта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человечество отмечает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Международный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день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числа 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π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.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Почему 14 марта? Если быть точнее, то поздравлять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окружающих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с днем «пи» нужно в марте 14-го в 1:59:26, в соответствии с цифрами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числа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π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– 3,1415926…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276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90610" y="457200"/>
            <a:ext cx="2459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ЧИСЛО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609600"/>
            <a:ext cx="762000" cy="72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28194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Monotype Corsiva" pitchFamily="66" charset="0"/>
              </a:rPr>
              <a:t>Мировой рекорд по запоминанию знаков числа пи принадлежит японцу </a:t>
            </a:r>
            <a:r>
              <a:rPr lang="ru-RU" sz="2000" dirty="0" err="1" smtClean="0">
                <a:solidFill>
                  <a:srgbClr val="C00000"/>
                </a:solidFill>
                <a:latin typeface="Monotype Corsiva" pitchFamily="66" charset="0"/>
              </a:rPr>
              <a:t>Акира</a:t>
            </a:r>
            <a:r>
              <a:rPr lang="ru-RU" sz="20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</a:p>
          <a:p>
            <a:pPr algn="just"/>
            <a:r>
              <a:rPr lang="ru-RU" sz="2000" dirty="0" err="1" smtClean="0">
                <a:solidFill>
                  <a:srgbClr val="C00000"/>
                </a:solidFill>
                <a:latin typeface="Monotype Corsiva" pitchFamily="66" charset="0"/>
              </a:rPr>
              <a:t>Харагути</a:t>
            </a:r>
            <a:r>
              <a:rPr lang="ru-RU" sz="2000" dirty="0" smtClean="0">
                <a:solidFill>
                  <a:srgbClr val="C00000"/>
                </a:solidFill>
                <a:latin typeface="Monotype Corsiva" pitchFamily="66" charset="0"/>
              </a:rPr>
              <a:t>. Он запомнил число </a:t>
            </a:r>
            <a:r>
              <a:rPr lang="el-GR" sz="2000" dirty="0" smtClean="0">
                <a:solidFill>
                  <a:srgbClr val="C00000"/>
                </a:solidFill>
                <a:latin typeface="Monotype Corsiva" pitchFamily="66" charset="0"/>
              </a:rPr>
              <a:t>π</a:t>
            </a:r>
            <a:r>
              <a:rPr lang="ru-RU" sz="20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Monotype Corsiva" pitchFamily="66" charset="0"/>
              </a:rPr>
              <a:t>до 100- тысячного знака после запятой. Ему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Monotype Corsiva" pitchFamily="66" charset="0"/>
              </a:rPr>
              <a:t>понадобилось почти 16 часов, чтобы назвать всё число целиком.</a:t>
            </a:r>
            <a:endParaRPr lang="ru-RU" sz="2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853532"/>
            <a:ext cx="3276599" cy="2457449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Большая </a:t>
            </a:r>
            <a:r>
              <a:rPr lang="ru-RU" dirty="0" smtClean="0"/>
              <a:t>математическая энциклопедия / Якушева Г.М. и др. – М.: 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Филол</a:t>
            </a:r>
            <a:r>
              <a:rPr lang="ru-RU" dirty="0" smtClean="0"/>
              <a:t>. О-во «СЛОВО»: ОЛМА-ПРЕСС, 2005. – 639 с.: ил.</a:t>
            </a:r>
          </a:p>
          <a:p>
            <a:r>
              <a:rPr lang="ru-RU" dirty="0" smtClean="0"/>
              <a:t> </a:t>
            </a:r>
            <a:r>
              <a:rPr lang="en-US" dirty="0" smtClean="0"/>
              <a:t>2</a:t>
            </a:r>
            <a:r>
              <a:rPr lang="ru-RU" dirty="0" smtClean="0"/>
              <a:t>. Возникновение </a:t>
            </a:r>
            <a:r>
              <a:rPr lang="ru-RU" dirty="0" smtClean="0"/>
              <a:t>и развитие математической науки: Кн. Для учителя. – М.: Просвещение, 1987. – 159 с.: ил.</a:t>
            </a:r>
          </a:p>
          <a:p>
            <a:r>
              <a:rPr lang="en-US" dirty="0" smtClean="0"/>
              <a:t>3.</a:t>
            </a:r>
            <a:r>
              <a:rPr lang="ru-RU" dirty="0" smtClean="0"/>
              <a:t> Шейнина </a:t>
            </a:r>
            <a:r>
              <a:rPr lang="ru-RU" dirty="0" smtClean="0"/>
              <a:t>О. С., Соловьева Г. М. Математика/О. С. Шейнина, Г. М. Соловьева – М.: Изд-во НЦ ЭНАС, 2007. – 208с.</a:t>
            </a:r>
          </a:p>
          <a:p>
            <a:r>
              <a:rPr lang="en-US" dirty="0" smtClean="0"/>
              <a:t>4</a:t>
            </a:r>
            <a:r>
              <a:rPr lang="ru-RU" dirty="0" smtClean="0"/>
              <a:t>. Энциклопедия</a:t>
            </a:r>
            <a:r>
              <a:rPr lang="ru-RU" dirty="0" smtClean="0"/>
              <a:t>. Мудрость тысячелетий. – М.: ОЛМА-ПРЕСС, 2004. </a:t>
            </a:r>
            <a:r>
              <a:rPr lang="ru-RU" dirty="0" smtClean="0"/>
              <a:t>–</a:t>
            </a:r>
            <a:r>
              <a:rPr lang="ru-RU" dirty="0" smtClean="0"/>
              <a:t>  Автор-составитель В. </a:t>
            </a:r>
            <a:r>
              <a:rPr lang="ru-RU" dirty="0" err="1" smtClean="0"/>
              <a:t>Балязин</a:t>
            </a:r>
            <a:r>
              <a:rPr lang="ru-RU" dirty="0" smtClean="0"/>
              <a:t>. – 848 с</a:t>
            </a:r>
            <a:r>
              <a:rPr lang="ru-RU" dirty="0" smtClean="0"/>
              <a:t>.</a:t>
            </a:r>
          </a:p>
          <a:p>
            <a:r>
              <a:rPr lang="en-US" dirty="0" smtClean="0"/>
              <a:t>5</a:t>
            </a:r>
            <a:r>
              <a:rPr lang="ru-RU" dirty="0" smtClean="0"/>
              <a:t>.</a:t>
            </a: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/>
              <a:t>matmir.narod.ru</a:t>
            </a:r>
          </a:p>
          <a:p>
            <a:r>
              <a:rPr lang="en-US" dirty="0" smtClean="0"/>
              <a:t>6.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liubavyshka.ru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nsportal.ru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smtClean="0"/>
              <a:t>https://ru.wikipedia.org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838200"/>
            <a:ext cx="7696200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800" dirty="0" smtClean="0">
                <a:solidFill>
                  <a:srgbClr val="FF3300"/>
                </a:solidFill>
                <a:latin typeface="Monotype Corsiva" pitchFamily="66" charset="0"/>
              </a:rPr>
              <a:t>Среди чисел существует такое совершенство и согласие, что нам надо размышлять дни и ночи над их удивительной закономерностью… 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Стевин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2006600" cy="273700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2895600" y="2514600"/>
            <a:ext cx="5715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000" dirty="0" err="1" smtClean="0">
                <a:solidFill>
                  <a:srgbClr val="00B050"/>
                </a:solidFill>
                <a:cs typeface="Arabic Typesetting" pitchFamily="66" charset="-78"/>
              </a:rPr>
              <a:t>Симон</a:t>
            </a:r>
            <a:r>
              <a:rPr lang="ru-RU" sz="2000" dirty="0" smtClean="0">
                <a:solidFill>
                  <a:srgbClr val="00B050"/>
                </a:solidFill>
                <a:cs typeface="Arabic Typesetting" pitchFamily="66" charset="-78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cs typeface="Arabic Typesetting" pitchFamily="66" charset="-78"/>
              </a:rPr>
              <a:t>Стевин</a:t>
            </a:r>
            <a:r>
              <a:rPr lang="ru-RU" sz="2000" dirty="0" smtClean="0">
                <a:solidFill>
                  <a:srgbClr val="00B050"/>
                </a:solidFill>
                <a:cs typeface="Arabic Typesetting" pitchFamily="66" charset="-78"/>
              </a:rPr>
              <a:t> </a:t>
            </a:r>
            <a:r>
              <a:rPr lang="ru-RU" sz="2000" dirty="0" smtClean="0">
                <a:cs typeface="Arabic Typesetting" pitchFamily="66" charset="-78"/>
              </a:rPr>
              <a:t>(</a:t>
            </a:r>
            <a:r>
              <a:rPr lang="ru-RU" dirty="0" smtClean="0">
                <a:cs typeface="Arabic Typesetting" pitchFamily="66" charset="-78"/>
              </a:rPr>
              <a:t>1548-1620гг.</a:t>
            </a:r>
            <a:r>
              <a:rPr lang="ru-RU" sz="2000" dirty="0" smtClean="0">
                <a:cs typeface="Arabic Typesetting" pitchFamily="66" charset="-78"/>
              </a:rPr>
              <a:t>, </a:t>
            </a:r>
            <a:r>
              <a:rPr lang="ru-RU" dirty="0" smtClean="0">
                <a:cs typeface="Arabic Typesetting" pitchFamily="66" charset="-78"/>
              </a:rPr>
              <a:t>но точные даты его рождения и смерти не установлены</a:t>
            </a:r>
            <a:r>
              <a:rPr lang="ru-RU" sz="2000" dirty="0" smtClean="0">
                <a:cs typeface="Arabic Typesetting" pitchFamily="66" charset="-78"/>
              </a:rPr>
              <a:t>) – фламандский (</a:t>
            </a:r>
            <a:r>
              <a:rPr lang="ru-RU" dirty="0" smtClean="0">
                <a:cs typeface="Arabic Typesetting" pitchFamily="66" charset="-78"/>
              </a:rPr>
              <a:t>нидерландский</a:t>
            </a:r>
            <a:r>
              <a:rPr lang="ru-RU" sz="2000" dirty="0" smtClean="0">
                <a:cs typeface="Arabic Typesetting" pitchFamily="66" charset="-78"/>
              </a:rPr>
              <a:t>) математик, механик и инженер.</a:t>
            </a:r>
          </a:p>
          <a:p>
            <a:pPr indent="449263" algn="just"/>
            <a:r>
              <a:rPr lang="ru-RU" sz="2000" dirty="0" err="1" smtClean="0">
                <a:cs typeface="Arabic Typesetting" pitchFamily="66" charset="-78"/>
              </a:rPr>
              <a:t>Стевин</a:t>
            </a:r>
            <a:r>
              <a:rPr lang="ru-RU" sz="2000" dirty="0" smtClean="0">
                <a:cs typeface="Arabic Typesetting" pitchFamily="66" charset="-78"/>
              </a:rPr>
              <a:t> стал известен прежде всего своей книгой «</a:t>
            </a:r>
            <a:r>
              <a:rPr lang="ru-RU" sz="2000" i="1" dirty="0" smtClean="0">
                <a:cs typeface="Arabic Typesetting" pitchFamily="66" charset="-78"/>
              </a:rPr>
              <a:t>Десятая</a:t>
            </a:r>
            <a:r>
              <a:rPr lang="ru-RU" sz="2000" dirty="0" smtClean="0">
                <a:cs typeface="Arabic Typesetting" pitchFamily="66" charset="-78"/>
              </a:rPr>
              <a:t>» (</a:t>
            </a:r>
            <a:r>
              <a:rPr lang="ru-RU" sz="2000" i="1" dirty="0" err="1" smtClean="0">
                <a:cs typeface="Arabic Typesetting" pitchFamily="66" charset="-78"/>
              </a:rPr>
              <a:t>De</a:t>
            </a:r>
            <a:r>
              <a:rPr lang="ru-RU" sz="2000" i="1" dirty="0" smtClean="0">
                <a:cs typeface="Arabic Typesetting" pitchFamily="66" charset="-78"/>
              </a:rPr>
              <a:t> </a:t>
            </a:r>
            <a:r>
              <a:rPr lang="ru-RU" sz="2000" i="1" dirty="0" err="1" smtClean="0">
                <a:cs typeface="Arabic Typesetting" pitchFamily="66" charset="-78"/>
              </a:rPr>
              <a:t>Thiende</a:t>
            </a:r>
            <a:r>
              <a:rPr lang="ru-RU" sz="2000" dirty="0" smtClean="0">
                <a:cs typeface="Arabic Typesetting" pitchFamily="66" charset="-78"/>
              </a:rPr>
              <a:t>), изданной на фламандском и французском  языках в 1585 г. Именно после неё в Европе началось широкое использование десятичных дробей.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8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68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9600" y="16764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Цифры – одно из древнейших изобретений. Из цифр складываются числа: маленькие, большие и очень большие.</a:t>
            </a:r>
          </a:p>
          <a:p>
            <a:pPr indent="449263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Но всегда ли было так? Во все ли времена и у всех ли народов?</a:t>
            </a:r>
          </a:p>
          <a:p>
            <a:pPr indent="449263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Не так уж и много приходилось считать первобытному человеку. Был у него свой первобытный «компьютер» -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десять пальцев на руках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 Разгибал пальцы, складывал числа. Загибал – вычитал. На пальцах считать удобно, только результат счета хранить нельзя. Не станешь же целый день ходить с загнутыми пальцами. Древний человек догадался: для счета можно использовать  не только пальцы, но и все, что попадается под руки –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камешки, палочки, косточки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...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81200" y="457200"/>
            <a:ext cx="5428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Немного истории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1"/>
            <a:ext cx="1371600" cy="148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381000" y="533400"/>
            <a:ext cx="8229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9988" indent="449263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Потом стали узелки на веревке завязывать, делать зарубки на палках.  В наше время бабушки завязывают узелки на носовых платках  на память.</a:t>
            </a:r>
          </a:p>
          <a:p>
            <a:pPr indent="1619250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Около пяти тысяч лет назад люди догадались, что числа можно записывать не просто зарубками – единицами, а по разрядам. Это было очень важным открытием. </a:t>
            </a:r>
          </a:p>
          <a:p>
            <a:pPr indent="449263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Жизнь заставляла человека учиться быстрее. Нужно было разбивать участки земли, отводить воду из рек, прорывать каналы в тех местах, где поля были выше реки, надо было поднимать воду наверх. Приходилось ломать голову над тем, как облегчить эту тяжелую работу.</a:t>
            </a:r>
          </a:p>
          <a:p>
            <a:pPr indent="449263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Постепенно из набора просто отдельных 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правил математика стала превращаться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в науку, а с её развитием появлялись всё 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новые и новые числа.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352800"/>
            <a:ext cx="2997868" cy="1752600"/>
          </a:xfrm>
          <a:prstGeom prst="round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447800"/>
            <a:ext cx="7315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Два простых числа, разность между которыми равна двум, называются числами-близнецами. Например, пары (3,5); (5,7); (11,13); (17,19) и т.д. – пары чисел-близнецов.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Вопрос, связанный с числами-близнецами и до сих пор остающийся открытым, формулируется так: конечно или бесконечно число пар простых чисел-близнецов?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 том, что простых чисел бесконечно много, знали еще древние греки. Евклид в IX книге «Начал» дает необычайно остроумное доказательство этого утверждения.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76400" y="457200"/>
            <a:ext cx="5784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Числа – близнецы 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0" y="8382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Задание 1.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Найдите делители следующих чисел: 10, 28, 12, 6. 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3622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Задание 2.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Для каждого случая найдите сумму полученных делителей без самого числа.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1"/>
            <a:ext cx="1828800" cy="1698752"/>
          </a:xfrm>
          <a:prstGeom prst="round2Diag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438400"/>
            <a:ext cx="26765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37338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Делители числа 10 - 1, 2, 5. Их сумма равна 8, считали, что это недостаток, так как 8 меньше 10. Делители числа 12 - 1, 2, 3, 4, 6. Их сумма равна 16, что считали избытком. А числа, у которых сумма делителей равна самому числу, особенно ценили и называли их совершенными. Так, совершенными числами являются числа 6 и 28, т.к.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6=1+2+3, 28=1+2+4+7+14.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048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Знаменитый греческий философ и математик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Никомах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Герасский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, живший в 1 в., отмечал, что совершенные числа красивы, а красивые вещи редки и немногочисленны. Он не знал, сколько имеется совершенных чисел. Не знаем этого  и мы. До настоящего времени неизвестно существуют ли нечетное и наибольшее чётное совершенные числа?</a:t>
            </a:r>
          </a:p>
          <a:p>
            <a:pPr marL="1349375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До сегодняшнего дня не обнаружено ни одного нечетного совершенного числа, хотя и не доказано, что такого числа не существует.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381000"/>
            <a:ext cx="6445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Совершенные числа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457200"/>
            <a:ext cx="69153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Дружественные числа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dirty="0" smtClean="0">
                <a:solidFill>
                  <a:schemeClr val="accent2"/>
                </a:solidFill>
                <a:latin typeface="Monotype Corsiva" pitchFamily="66" charset="0"/>
              </a:rPr>
              <a:t>Числа 220 и 284 обладают удивительным свойством: сумма собственных делителей числа 284 равна 220, а сумма собственных делителей числа 220 равна 284. Эту пару чисел назвали парой Пифагора. А сами числа - дружественными.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352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Проверьте, являются ли дружественными пары чисел: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2620 и 2924;      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999 и 960?          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4114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да.</a:t>
            </a:r>
          </a:p>
          <a:p>
            <a:r>
              <a:rPr lang="ru-RU" dirty="0" smtClean="0"/>
              <a:t>Ответ: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нет.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81400" y="533400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 настоящее время известно более 600 дружественных пар чисел, большинство из них найдено с помощью ЭВМ. Многие числа дружественных пар состоят более чем из 30 цифр.</a:t>
            </a:r>
          </a:p>
          <a:p>
            <a:pPr indent="449263"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Приведём некоторые примеры дружественных пар чисел: 2620 и 2924, 5020 и 5564, 6232 и 6363, 10744 и 10856, 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12 285 и 14 595, 63020 и 76 084, 66928 и 66992, 67095 и 71145, 69615 и 87633.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3365765" cy="331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1020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59</cp:revision>
  <dcterms:created xsi:type="dcterms:W3CDTF">2014-11-23T16:33:57Z</dcterms:created>
  <dcterms:modified xsi:type="dcterms:W3CDTF">2014-11-24T05:33:42Z</dcterms:modified>
</cp:coreProperties>
</file>